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59" r:id="rId4"/>
    <p:sldId id="282" r:id="rId5"/>
    <p:sldId id="283" r:id="rId6"/>
    <p:sldId id="260" r:id="rId7"/>
    <p:sldId id="261" r:id="rId8"/>
    <p:sldId id="284" r:id="rId9"/>
    <p:sldId id="262" r:id="rId10"/>
    <p:sldId id="286" r:id="rId11"/>
    <p:sldId id="263" r:id="rId12"/>
    <p:sldId id="270" r:id="rId13"/>
    <p:sldId id="271" r:id="rId14"/>
    <p:sldId id="272" r:id="rId15"/>
    <p:sldId id="273" r:id="rId16"/>
    <p:sldId id="274" r:id="rId17"/>
    <p:sldId id="275" r:id="rId18"/>
    <p:sldId id="265" r:id="rId19"/>
    <p:sldId id="276" r:id="rId20"/>
    <p:sldId id="277" r:id="rId21"/>
    <p:sldId id="278" r:id="rId22"/>
    <p:sldId id="264" r:id="rId23"/>
    <p:sldId id="280" r:id="rId24"/>
    <p:sldId id="285" r:id="rId25"/>
    <p:sldId id="281" r:id="rId26"/>
    <p:sldId id="266" r:id="rId27"/>
    <p:sldId id="268" r:id="rId28"/>
    <p:sldId id="269" r:id="rId29"/>
    <p:sldId id="27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E32733-7C20-4F35-B66E-CD1AB985DA5F}" v="5" dt="2025-03-23T19:30:55.0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ull" userId="b3f65f64fa01e6a6" providerId="LiveId" clId="{61ABB1B6-1245-4055-AD48-87DBF28023D4}"/>
    <pc:docChg chg="custSel modSld">
      <pc:chgData name="John Hull" userId="b3f65f64fa01e6a6" providerId="LiveId" clId="{61ABB1B6-1245-4055-AD48-87DBF28023D4}" dt="2021-05-28T00:14:03.525" v="44" actId="20577"/>
      <pc:docMkLst>
        <pc:docMk/>
      </pc:docMkLst>
      <pc:sldChg chg="modSp mod">
        <pc:chgData name="John Hull" userId="b3f65f64fa01e6a6" providerId="LiveId" clId="{61ABB1B6-1245-4055-AD48-87DBF28023D4}" dt="2021-05-28T00:14:03.525" v="44" actId="20577"/>
        <pc:sldMkLst>
          <pc:docMk/>
          <pc:sldMk cId="1070417923" sldId="257"/>
        </pc:sldMkLst>
      </pc:sldChg>
    </pc:docChg>
  </pc:docChgLst>
  <pc:docChgLst>
    <pc:chgData name="Jacky Chen" userId="f978b6c0472ffe45" providerId="LiveId" clId="{15E32733-7C20-4F35-B66E-CD1AB985DA5F}"/>
    <pc:docChg chg="undo custSel addSld delSld modSld modMainMaster">
      <pc:chgData name="Jacky Chen" userId="f978b6c0472ffe45" providerId="LiveId" clId="{15E32733-7C20-4F35-B66E-CD1AB985DA5F}" dt="2025-04-06T15:38:07.960" v="296" actId="20577"/>
      <pc:docMkLst>
        <pc:docMk/>
      </pc:docMkLst>
      <pc:sldChg chg="modSp mod">
        <pc:chgData name="Jacky Chen" userId="f978b6c0472ffe45" providerId="LiveId" clId="{15E32733-7C20-4F35-B66E-CD1AB985DA5F}" dt="2025-03-23T19:21:55.320" v="74"/>
        <pc:sldMkLst>
          <pc:docMk/>
          <pc:sldMk cId="1070417923" sldId="257"/>
        </pc:sldMkLst>
        <pc:spChg chg="mod">
          <ac:chgData name="Jacky Chen" userId="f978b6c0472ffe45" providerId="LiveId" clId="{15E32733-7C20-4F35-B66E-CD1AB985DA5F}" dt="2025-03-23T19:14:40.225" v="5" actId="20577"/>
          <ac:spMkLst>
            <pc:docMk/>
            <pc:sldMk cId="1070417923" sldId="257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070417923" sldId="257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070417923" sldId="257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211245717" sldId="258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211245717" sldId="258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211245717" sldId="258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211245717" sldId="258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211245717" sldId="258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40578897" sldId="259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40578897" sldId="259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40578897" sldId="259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40578897" sldId="259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40578897" sldId="259"/>
            <ac:spMk id="5" creationId="{00000000-0000-0000-0000-000000000000}"/>
          </ac:spMkLst>
        </pc:spChg>
      </pc:sldChg>
      <pc:sldChg chg="modSp">
        <pc:chgData name="Jacky Chen" userId="f978b6c0472ffe45" providerId="LiveId" clId="{15E32733-7C20-4F35-B66E-CD1AB985DA5F}" dt="2025-03-23T19:21:55.320" v="74"/>
        <pc:sldMkLst>
          <pc:docMk/>
          <pc:sldMk cId="2465292843" sldId="260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465292843" sldId="260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465292843" sldId="260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465292843" sldId="260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465292843" sldId="260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625683962" sldId="261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625683962" sldId="261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625683962" sldId="261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625683962" sldId="261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625683962" sldId="261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959437199" sldId="262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959437199" sldId="262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959437199" sldId="262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959437199" sldId="262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2331986891" sldId="263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331986891" sldId="263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331986891" sldId="263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331986891" sldId="263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331986891" sldId="263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072148365" sldId="264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072148365" sldId="264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072148365" sldId="264"/>
            <ac:spMk id="3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717714736" sldId="265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717714736" sldId="265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717714736" sldId="265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717714736" sldId="265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717714736" sldId="265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4-06T15:38:07.960" v="296" actId="20577"/>
        <pc:sldMkLst>
          <pc:docMk/>
          <pc:sldMk cId="3301261826" sldId="266"/>
        </pc:sldMkLst>
        <pc:spChg chg="mod">
          <ac:chgData name="Jacky Chen" userId="f978b6c0472ffe45" providerId="LiveId" clId="{15E32733-7C20-4F35-B66E-CD1AB985DA5F}" dt="2025-04-06T15:38:07.960" v="296" actId="20577"/>
          <ac:spMkLst>
            <pc:docMk/>
            <pc:sldMk cId="3301261826" sldId="266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301261826" sldId="266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301261826" sldId="266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301261826" sldId="266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062526320" sldId="268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062526320" sldId="268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062526320" sldId="268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701902594" sldId="269"/>
        </pc:sldMkLst>
        <pc:spChg chg="mod">
          <ac:chgData name="Jacky Chen" userId="f978b6c0472ffe45" providerId="LiveId" clId="{15E32733-7C20-4F35-B66E-CD1AB985DA5F}" dt="2025-03-23T19:16:22.582" v="45"/>
          <ac:spMkLst>
            <pc:docMk/>
            <pc:sldMk cId="701902594" sldId="269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701902594" sldId="269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4-06T15:36:36.699" v="292"/>
        <pc:sldMkLst>
          <pc:docMk/>
          <pc:sldMk cId="1504381271" sldId="270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504381271" sldId="270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4-06T15:36:36.699" v="292"/>
          <ac:spMkLst>
            <pc:docMk/>
            <pc:sldMk cId="1504381271" sldId="270"/>
            <ac:spMk id="5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504381271" sldId="270"/>
            <ac:spMk id="6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2749443246" sldId="271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749443246" sldId="271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749443246" sldId="271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749443246" sldId="271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953695292" sldId="272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953695292" sldId="272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953695292" sldId="272"/>
            <ac:spMk id="5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953695292" sldId="272"/>
            <ac:spMk id="6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026400252" sldId="273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026400252" sldId="273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026400252" sldId="273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026400252" sldId="273"/>
            <ac:spMk id="4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339781207" sldId="274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339781207" sldId="274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339781207" sldId="274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339781207" sldId="274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77298944" sldId="275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77298944" sldId="275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77298944" sldId="275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77298944" sldId="275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77298944" sldId="275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805497255" sldId="276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805497255" sldId="276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805497255" sldId="276"/>
            <ac:spMk id="5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805497255" sldId="276"/>
            <ac:spMk id="6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194198688" sldId="277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194198688" sldId="277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194198688" sldId="277"/>
            <ac:spMk id="5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194198688" sldId="277"/>
            <ac:spMk id="6" creationId="{00000000-0000-0000-0000-000000000000}"/>
          </ac:spMkLst>
        </pc:spChg>
      </pc:sldChg>
      <pc:sldChg chg="modSp">
        <pc:chgData name="Jacky Chen" userId="f978b6c0472ffe45" providerId="LiveId" clId="{15E32733-7C20-4F35-B66E-CD1AB985DA5F}" dt="2025-03-23T19:21:55.320" v="74"/>
        <pc:sldMkLst>
          <pc:docMk/>
          <pc:sldMk cId="597672811" sldId="278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597672811" sldId="278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597672811" sldId="278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2795657151" sldId="279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795657151" sldId="279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795657151" sldId="279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795657151" sldId="279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795657151" sldId="279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763752938" sldId="280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763752938" sldId="280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763752938" sldId="280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866811364" sldId="281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866811364" sldId="281"/>
            <ac:spMk id="2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866811364" sldId="281"/>
            <ac:spMk id="3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866811364" sldId="281"/>
            <ac:spMk id="4" creationId="{00000000-0000-0000-0000-00000000000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866811364" sldId="281"/>
            <ac:spMk id="5" creationId="{00000000-0000-0000-0000-000000000000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2034573017" sldId="282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034573017" sldId="282"/>
            <ac:spMk id="2" creationId="{B8181F88-7843-41B2-82B7-9BC242241820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034573017" sldId="282"/>
            <ac:spMk id="3" creationId="{A16BB00F-3C3E-4EE9-ADCC-CFFF10F2C54E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034573017" sldId="282"/>
            <ac:spMk id="4" creationId="{2E411982-40B6-439C-B692-D4A53A1E4452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034573017" sldId="282"/>
            <ac:spMk id="5" creationId="{0321C98A-1C8C-4056-8127-3E1CC8910A9A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3608837792" sldId="283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3608837792" sldId="283"/>
            <ac:spMk id="2" creationId="{CA160322-8D21-48D9-BCA9-DECF9159B18E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608837792" sldId="283"/>
            <ac:spMk id="3" creationId="{B41A09C1-7E43-46DB-B513-E4FE9FC56EF3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608837792" sldId="283"/>
            <ac:spMk id="4" creationId="{5A2361D7-69C4-4C62-A25F-485E66FE0E82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3608837792" sldId="283"/>
            <ac:spMk id="5" creationId="{34E8ACED-12DF-442F-B81F-93C328484DF3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1363276444" sldId="284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1363276444" sldId="284"/>
            <ac:spMk id="3" creationId="{1FD9760A-7264-46B6-ACC6-0C7815E15961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1363276444" sldId="284"/>
            <ac:spMk id="4" creationId="{43277665-9B18-40E6-B3C3-54446C2DCB39}"/>
          </ac:spMkLst>
        </pc:spChg>
      </pc:sldChg>
      <pc:sldChg chg="modSp mod">
        <pc:chgData name="Jacky Chen" userId="f978b6c0472ffe45" providerId="LiveId" clId="{15E32733-7C20-4F35-B66E-CD1AB985DA5F}" dt="2025-03-23T19:21:55.320" v="74"/>
        <pc:sldMkLst>
          <pc:docMk/>
          <pc:sldMk cId="2939891544" sldId="285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939891544" sldId="285"/>
            <ac:spMk id="2" creationId="{D90F5A83-F292-46E5-A7CF-7C4B29AC4D4D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939891544" sldId="285"/>
            <ac:spMk id="3" creationId="{649F5E6F-725B-454F-90E4-BDF84C2B42FB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939891544" sldId="285"/>
            <ac:spMk id="4" creationId="{8AF49C0A-BB99-41CD-B7B1-8F32626F1D37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939891544" sldId="285"/>
            <ac:spMk id="5" creationId="{A04FCFE1-3C94-496F-82A2-D917DF0D35CC}"/>
          </ac:spMkLst>
        </pc:spChg>
      </pc:sldChg>
      <pc:sldChg chg="modSp new mod">
        <pc:chgData name="Jacky Chen" userId="f978b6c0472ffe45" providerId="LiveId" clId="{15E32733-7C20-4F35-B66E-CD1AB985DA5F}" dt="2025-04-06T15:36:29.999" v="291"/>
        <pc:sldMkLst>
          <pc:docMk/>
          <pc:sldMk cId="2449973935" sldId="286"/>
        </pc:sldMkLst>
        <pc:spChg chg="mod">
          <ac:chgData name="Jacky Chen" userId="f978b6c0472ffe45" providerId="LiveId" clId="{15E32733-7C20-4F35-B66E-CD1AB985DA5F}" dt="2025-03-23T19:21:55.320" v="74"/>
          <ac:spMkLst>
            <pc:docMk/>
            <pc:sldMk cId="2449973935" sldId="286"/>
            <ac:spMk id="2" creationId="{1B6355ED-7C2E-3BB7-6FC2-697C1BD3047C}"/>
          </ac:spMkLst>
        </pc:spChg>
        <pc:spChg chg="mod">
          <ac:chgData name="Jacky Chen" userId="f978b6c0472ffe45" providerId="LiveId" clId="{15E32733-7C20-4F35-B66E-CD1AB985DA5F}" dt="2025-03-23T19:31:41.939" v="290" actId="20577"/>
          <ac:spMkLst>
            <pc:docMk/>
            <pc:sldMk cId="2449973935" sldId="286"/>
            <ac:spMk id="3" creationId="{641234A3-3B4A-C560-05E6-7D736F5AE3DE}"/>
          </ac:spMkLst>
        </pc:spChg>
        <pc:spChg chg="mod">
          <ac:chgData name="Jacky Chen" userId="f978b6c0472ffe45" providerId="LiveId" clId="{15E32733-7C20-4F35-B66E-CD1AB985DA5F}" dt="2025-04-06T15:36:29.999" v="291"/>
          <ac:spMkLst>
            <pc:docMk/>
            <pc:sldMk cId="2449973935" sldId="286"/>
            <ac:spMk id="4" creationId="{0B23B3E3-0FF0-3436-75FD-2152E4688791}"/>
          </ac:spMkLst>
        </pc:spChg>
        <pc:spChg chg="mod">
          <ac:chgData name="Jacky Chen" userId="f978b6c0472ffe45" providerId="LiveId" clId="{15E32733-7C20-4F35-B66E-CD1AB985DA5F}" dt="2025-03-23T19:21:55.320" v="74"/>
          <ac:spMkLst>
            <pc:docMk/>
            <pc:sldMk cId="2449973935" sldId="286"/>
            <ac:spMk id="5" creationId="{7792FCD7-41A3-3965-0ECB-3E8211827195}"/>
          </ac:spMkLst>
        </pc:spChg>
      </pc:sldChg>
      <pc:sldChg chg="new del">
        <pc:chgData name="Jacky Chen" userId="f978b6c0472ffe45" providerId="LiveId" clId="{15E32733-7C20-4F35-B66E-CD1AB985DA5F}" dt="2025-03-23T19:23:07.504" v="89" actId="47"/>
        <pc:sldMkLst>
          <pc:docMk/>
          <pc:sldMk cId="1130016089" sldId="287"/>
        </pc:sldMkLst>
      </pc:sldChg>
      <pc:sldMasterChg chg="modSldLayout">
        <pc:chgData name="Jacky Chen" userId="f978b6c0472ffe45" providerId="LiveId" clId="{15E32733-7C20-4F35-B66E-CD1AB985DA5F}" dt="2025-03-23T19:22:54.235" v="87"/>
        <pc:sldMasterMkLst>
          <pc:docMk/>
          <pc:sldMasterMk cId="709381724" sldId="2147483660"/>
        </pc:sldMasterMkLst>
        <pc:sldLayoutChg chg="modSp mod">
          <pc:chgData name="Jacky Chen" userId="f978b6c0472ffe45" providerId="LiveId" clId="{15E32733-7C20-4F35-B66E-CD1AB985DA5F}" dt="2025-03-23T19:22:09.989" v="75"/>
          <pc:sldLayoutMkLst>
            <pc:docMk/>
            <pc:sldMasterMk cId="709381724" sldId="2147483660"/>
            <pc:sldLayoutMk cId="3899206336" sldId="2147483661"/>
          </pc:sldLayoutMkLst>
          <pc:spChg chg="mod">
            <ac:chgData name="Jacky Chen" userId="f978b6c0472ffe45" providerId="LiveId" clId="{15E32733-7C20-4F35-B66E-CD1AB985DA5F}" dt="2025-03-23T19:22:09.989" v="75"/>
            <ac:spMkLst>
              <pc:docMk/>
              <pc:sldMasterMk cId="709381724" sldId="2147483660"/>
              <pc:sldLayoutMk cId="3899206336" sldId="2147483661"/>
              <ac:spMk id="95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18.261" v="76"/>
          <pc:sldLayoutMkLst>
            <pc:docMk/>
            <pc:sldMasterMk cId="709381724" sldId="2147483660"/>
            <pc:sldLayoutMk cId="3004633851" sldId="2147483662"/>
          </pc:sldLayoutMkLst>
          <pc:spChg chg="mod">
            <ac:chgData name="Jacky Chen" userId="f978b6c0472ffe45" providerId="LiveId" clId="{15E32733-7C20-4F35-B66E-CD1AB985DA5F}" dt="2025-03-23T19:22:18.261" v="76"/>
            <ac:spMkLst>
              <pc:docMk/>
              <pc:sldMasterMk cId="709381724" sldId="2147483660"/>
              <pc:sldLayoutMk cId="3004633851" sldId="2147483662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21.151" v="77"/>
          <pc:sldLayoutMkLst>
            <pc:docMk/>
            <pc:sldMasterMk cId="709381724" sldId="2147483660"/>
            <pc:sldLayoutMk cId="3856398817" sldId="2147483663"/>
          </pc:sldLayoutMkLst>
          <pc:spChg chg="mod">
            <ac:chgData name="Jacky Chen" userId="f978b6c0472ffe45" providerId="LiveId" clId="{15E32733-7C20-4F35-B66E-CD1AB985DA5F}" dt="2025-03-23T19:22:21.151" v="77"/>
            <ac:spMkLst>
              <pc:docMk/>
              <pc:sldMasterMk cId="709381724" sldId="2147483660"/>
              <pc:sldLayoutMk cId="3856398817" sldId="2147483663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23.600" v="78"/>
          <pc:sldLayoutMkLst>
            <pc:docMk/>
            <pc:sldMasterMk cId="709381724" sldId="2147483660"/>
            <pc:sldLayoutMk cId="2702590749" sldId="2147483664"/>
          </pc:sldLayoutMkLst>
          <pc:spChg chg="mod">
            <ac:chgData name="Jacky Chen" userId="f978b6c0472ffe45" providerId="LiveId" clId="{15E32733-7C20-4F35-B66E-CD1AB985DA5F}" dt="2025-03-23T19:22:23.600" v="78"/>
            <ac:spMkLst>
              <pc:docMk/>
              <pc:sldMasterMk cId="709381724" sldId="2147483660"/>
              <pc:sldLayoutMk cId="2702590749" sldId="2147483664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27.683" v="79"/>
          <pc:sldLayoutMkLst>
            <pc:docMk/>
            <pc:sldMasterMk cId="709381724" sldId="2147483660"/>
            <pc:sldLayoutMk cId="76695219" sldId="2147483665"/>
          </pc:sldLayoutMkLst>
          <pc:spChg chg="mod">
            <ac:chgData name="Jacky Chen" userId="f978b6c0472ffe45" providerId="LiveId" clId="{15E32733-7C20-4F35-B66E-CD1AB985DA5F}" dt="2025-03-23T19:22:27.683" v="79"/>
            <ac:spMkLst>
              <pc:docMk/>
              <pc:sldMasterMk cId="709381724" sldId="2147483660"/>
              <pc:sldLayoutMk cId="76695219" sldId="2147483665"/>
              <ac:spMk id="8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30.279" v="80"/>
          <pc:sldLayoutMkLst>
            <pc:docMk/>
            <pc:sldMasterMk cId="709381724" sldId="2147483660"/>
            <pc:sldLayoutMk cId="1909410950" sldId="2147483666"/>
          </pc:sldLayoutMkLst>
          <pc:spChg chg="mod">
            <ac:chgData name="Jacky Chen" userId="f978b6c0472ffe45" providerId="LiveId" clId="{15E32733-7C20-4F35-B66E-CD1AB985DA5F}" dt="2025-03-23T19:22:30.279" v="80"/>
            <ac:spMkLst>
              <pc:docMk/>
              <pc:sldMasterMk cId="709381724" sldId="2147483660"/>
              <pc:sldLayoutMk cId="1909410950" sldId="2147483666"/>
              <ac:spMk id="4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33.529" v="81"/>
          <pc:sldLayoutMkLst>
            <pc:docMk/>
            <pc:sldMasterMk cId="709381724" sldId="2147483660"/>
            <pc:sldLayoutMk cId="401681852" sldId="2147483667"/>
          </pc:sldLayoutMkLst>
          <pc:spChg chg="mod">
            <ac:chgData name="Jacky Chen" userId="f978b6c0472ffe45" providerId="LiveId" clId="{15E32733-7C20-4F35-B66E-CD1AB985DA5F}" dt="2025-03-23T19:22:33.529" v="81"/>
            <ac:spMkLst>
              <pc:docMk/>
              <pc:sldMasterMk cId="709381724" sldId="2147483660"/>
              <pc:sldLayoutMk cId="401681852" sldId="2147483667"/>
              <ac:spMk id="3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37.605" v="82"/>
          <pc:sldLayoutMkLst>
            <pc:docMk/>
            <pc:sldMasterMk cId="709381724" sldId="2147483660"/>
            <pc:sldLayoutMk cId="4079828694" sldId="2147483668"/>
          </pc:sldLayoutMkLst>
          <pc:spChg chg="mod">
            <ac:chgData name="Jacky Chen" userId="f978b6c0472ffe45" providerId="LiveId" clId="{15E32733-7C20-4F35-B66E-CD1AB985DA5F}" dt="2025-03-23T19:22:37.605" v="82"/>
            <ac:spMkLst>
              <pc:docMk/>
              <pc:sldMasterMk cId="709381724" sldId="2147483660"/>
              <pc:sldLayoutMk cId="4079828694" sldId="2147483668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40.075" v="83"/>
          <pc:sldLayoutMkLst>
            <pc:docMk/>
            <pc:sldMasterMk cId="709381724" sldId="2147483660"/>
            <pc:sldLayoutMk cId="3245219293" sldId="2147483669"/>
          </pc:sldLayoutMkLst>
          <pc:spChg chg="mod">
            <ac:chgData name="Jacky Chen" userId="f978b6c0472ffe45" providerId="LiveId" clId="{15E32733-7C20-4F35-B66E-CD1AB985DA5F}" dt="2025-03-23T19:22:40.075" v="83"/>
            <ac:spMkLst>
              <pc:docMk/>
              <pc:sldMasterMk cId="709381724" sldId="2147483660"/>
              <pc:sldLayoutMk cId="3245219293" sldId="2147483669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42.308" v="84"/>
          <pc:sldLayoutMkLst>
            <pc:docMk/>
            <pc:sldMasterMk cId="709381724" sldId="2147483660"/>
            <pc:sldLayoutMk cId="3502955401" sldId="2147483670"/>
          </pc:sldLayoutMkLst>
          <pc:spChg chg="mod">
            <ac:chgData name="Jacky Chen" userId="f978b6c0472ffe45" providerId="LiveId" clId="{15E32733-7C20-4F35-B66E-CD1AB985DA5F}" dt="2025-03-23T19:22:42.308" v="84"/>
            <ac:spMkLst>
              <pc:docMk/>
              <pc:sldMasterMk cId="709381724" sldId="2147483660"/>
              <pc:sldLayoutMk cId="3502955401" sldId="2147483670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45.375" v="85"/>
          <pc:sldLayoutMkLst>
            <pc:docMk/>
            <pc:sldMasterMk cId="709381724" sldId="2147483660"/>
            <pc:sldLayoutMk cId="3110756422" sldId="2147483671"/>
          </pc:sldLayoutMkLst>
          <pc:spChg chg="mod">
            <ac:chgData name="Jacky Chen" userId="f978b6c0472ffe45" providerId="LiveId" clId="{15E32733-7C20-4F35-B66E-CD1AB985DA5F}" dt="2025-03-23T19:22:45.375" v="85"/>
            <ac:spMkLst>
              <pc:docMk/>
              <pc:sldMasterMk cId="709381724" sldId="2147483660"/>
              <pc:sldLayoutMk cId="3110756422" sldId="2147483671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48.113" v="86"/>
          <pc:sldLayoutMkLst>
            <pc:docMk/>
            <pc:sldMasterMk cId="709381724" sldId="2147483660"/>
            <pc:sldLayoutMk cId="125513657" sldId="2147483672"/>
          </pc:sldLayoutMkLst>
          <pc:spChg chg="mod">
            <ac:chgData name="Jacky Chen" userId="f978b6c0472ffe45" providerId="LiveId" clId="{15E32733-7C20-4F35-B66E-CD1AB985DA5F}" dt="2025-03-23T19:22:48.113" v="86"/>
            <ac:spMkLst>
              <pc:docMk/>
              <pc:sldMasterMk cId="709381724" sldId="2147483660"/>
              <pc:sldLayoutMk cId="125513657" sldId="2147483672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5E32733-7C20-4F35-B66E-CD1AB985DA5F}" dt="2025-03-23T19:22:54.235" v="87"/>
          <pc:sldLayoutMkLst>
            <pc:docMk/>
            <pc:sldMasterMk cId="709381724" sldId="2147483660"/>
            <pc:sldLayoutMk cId="2005514273" sldId="2147483674"/>
          </pc:sldLayoutMkLst>
          <pc:spChg chg="mod">
            <ac:chgData name="Jacky Chen" userId="f978b6c0472ffe45" providerId="LiveId" clId="{15E32733-7C20-4F35-B66E-CD1AB985DA5F}" dt="2025-03-23T19:22:54.235" v="87"/>
            <ac:spMkLst>
              <pc:docMk/>
              <pc:sldMasterMk cId="709381724" sldId="2147483660"/>
              <pc:sldLayoutMk cId="2005514273" sldId="2147483674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43B9F-D7C5-43E0-B8BC-0903E5C4FA43}" type="datetimeFigureOut">
              <a:rPr lang="en-CA" smtClean="0"/>
              <a:t>2025-04-06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8D574-D5EC-452B-8A61-DDC1098834F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4460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737DE-D05C-4C44-8A00-D2A740ADB3CA}" type="datetimeFigureOut">
              <a:rPr lang="en-CA" smtClean="0"/>
              <a:t>2025-04-06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8006C-D4DB-423D-BF25-FF76C43831F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5601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E8006C-D4DB-423D-BF25-FF76C43831F0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6204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E8006C-D4DB-423D-BF25-FF76C43831F0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1445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A076FCBE-B63B-43DF-A468-81E90E7D2850}" type="datetime1">
              <a:rPr lang="en-CA" smtClean="0"/>
              <a:t>2025-04-06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A8EB37-439C-4DF7-94B2-9EF7787B3C10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DFB819-97C5-447A-8BE6-58C8FB106BE1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CA211-19D8-4519-BB3F-5EBE550B55BA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407D82-535E-470B-B373-D21CB68F2245}" type="datetime1">
              <a:rPr lang="en-CA" smtClean="0"/>
              <a:t>2025-04-06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Machine Learning in Business. Copyright  © John C. Hull 2021</a:t>
            </a:r>
            <a:endParaRPr lang="en-CA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376346-5DC3-40FB-A3CD-43243A37009B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377D2847-26E2-4217-B0B5-65DF24A4E306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060C58-BD2B-4AAE-82D5-E6662150B587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AFC6C3-A4E3-4EC6-B9A2-042CF2A2A2D5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AEF390-9662-4A06-B672-030303B08E90}" type="datetime1">
              <a:rPr lang="en-CA" smtClean="0"/>
              <a:t>2025-04-06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CCBD53-24AC-4AFB-A91E-C263133A4D1D}" type="datetime1">
              <a:rPr lang="en-CA" smtClean="0"/>
              <a:t>2025-04-06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C807DF-871E-470C-8C7C-06BEC02BD862}" type="datetime1">
              <a:rPr lang="en-CA" smtClean="0"/>
              <a:t>2025-04-06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D4CD4A-2FE9-4104-995D-E327C6FC8DB1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3867D-E92A-4DE0-8945-F9CF68310760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17C30987-6D08-4BD1-A547-1D993EC84A33}" type="datetime1">
              <a:rPr lang="en-CA" smtClean="0"/>
              <a:t>2025-04-06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in Business. Copyright 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B2435DD8-BC4F-4C8E-9390-DF43692AEB8E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828800"/>
            <a:ext cx="6631632" cy="2362200"/>
          </a:xfrm>
        </p:spPr>
        <p:txBody>
          <a:bodyPr/>
          <a:lstStyle/>
          <a:p>
            <a:br>
              <a:rPr lang="en-US" sz="4000" dirty="0"/>
            </a:br>
            <a:br>
              <a:rPr lang="en-US" sz="4000" dirty="0"/>
            </a:br>
            <a:r>
              <a:rPr lang="en-US" sz="3600" dirty="0"/>
              <a:t>Machine Learning in Business, 4</a:t>
            </a:r>
            <a:r>
              <a:rPr lang="en-US" sz="3600" baseline="30000" dirty="0"/>
              <a:t>th</a:t>
            </a:r>
            <a:r>
              <a:rPr lang="en-US" sz="3600" dirty="0"/>
              <a:t> Edition</a:t>
            </a:r>
            <a:br>
              <a:rPr lang="en-US" sz="4800" dirty="0"/>
            </a:br>
            <a:br>
              <a:rPr lang="en-US" sz="4800" dirty="0"/>
            </a:br>
            <a:endParaRPr lang="en-CA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7046" y="4365104"/>
            <a:ext cx="6797080" cy="1295400"/>
          </a:xfrm>
        </p:spPr>
        <p:txBody>
          <a:bodyPr/>
          <a:lstStyle/>
          <a:p>
            <a:r>
              <a:rPr lang="en-US" sz="3200" dirty="0"/>
              <a:t>Chapter 1: Introduction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70417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355ED-7C2E-3BB7-6FC2-697C1BD30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Generative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234A3-3B4A-C560-05E6-7D736F5AE3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subset of AI focused on generating human-like data </a:t>
            </a:r>
          </a:p>
          <a:p>
            <a:r>
              <a:rPr lang="en-US" dirty="0"/>
              <a:t>Powered by Large Language Models (LLMs) capable of handling textual data</a:t>
            </a:r>
          </a:p>
          <a:p>
            <a:r>
              <a:rPr lang="en-US" dirty="0"/>
              <a:t>Ideal for tasks like summarization, content creation, coding, and chatbots</a:t>
            </a:r>
          </a:p>
          <a:p>
            <a:r>
              <a:rPr lang="en-US" dirty="0"/>
              <a:t>Prompt Engineering(Crafting effective queries to guide AI) will </a:t>
            </a:r>
            <a:r>
              <a:rPr lang="en-US"/>
              <a:t>be an essential </a:t>
            </a:r>
            <a:r>
              <a:rPr lang="en-US" dirty="0"/>
              <a:t>skill for future workforce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B3E3-0FF0-3436-75FD-2152E468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92FCD7-41A3-3965-0ECB-3E8211827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9973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ML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Credit decisions</a:t>
            </a:r>
          </a:p>
          <a:p>
            <a:r>
              <a:rPr lang="en-US" dirty="0"/>
              <a:t>Classifying and understanding customers better</a:t>
            </a:r>
          </a:p>
          <a:p>
            <a:r>
              <a:rPr lang="en-US" dirty="0"/>
              <a:t>Portfolio management</a:t>
            </a:r>
          </a:p>
          <a:p>
            <a:r>
              <a:rPr lang="en-US" dirty="0"/>
              <a:t>Private equity</a:t>
            </a:r>
          </a:p>
          <a:p>
            <a:r>
              <a:rPr lang="en-US" dirty="0"/>
              <a:t>Anti-money laundering</a:t>
            </a:r>
          </a:p>
          <a:p>
            <a:r>
              <a:rPr lang="en-US" dirty="0"/>
              <a:t>Identifying fraudulent transactions</a:t>
            </a:r>
          </a:p>
          <a:p>
            <a:r>
              <a:rPr lang="en-US" dirty="0"/>
              <a:t>Language translation </a:t>
            </a:r>
          </a:p>
          <a:p>
            <a:r>
              <a:rPr lang="en-US" dirty="0"/>
              <a:t>Voice recognition</a:t>
            </a:r>
          </a:p>
          <a:p>
            <a:r>
              <a:rPr lang="en-US" dirty="0"/>
              <a:t>Biometrics</a:t>
            </a:r>
          </a:p>
          <a:p>
            <a:r>
              <a:rPr lang="en-US" dirty="0" err="1"/>
              <a:t>etc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1986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Baby Data Training Set </a:t>
            </a:r>
            <a:r>
              <a:rPr lang="en-US" sz="2400" dirty="0"/>
              <a:t>(Salary as a function of age for a certain profession in a certain area) Table 1.1</a:t>
            </a:r>
            <a:br>
              <a:rPr lang="en-US" sz="2400" dirty="0"/>
            </a:br>
            <a:endParaRPr lang="en-CA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12</a:t>
            </a:fld>
            <a:endParaRPr lang="en-CA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222859"/>
              </p:ext>
            </p:extLst>
          </p:nvPr>
        </p:nvGraphicFramePr>
        <p:xfrm>
          <a:off x="2123728" y="2276872"/>
          <a:ext cx="5112568" cy="30891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88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830">
                <a:tc>
                  <a:txBody>
                    <a:bodyPr/>
                    <a:lstStyle/>
                    <a:p>
                      <a:pPr marL="71755" marR="21590" indent="-5461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1385" algn="l"/>
                        </a:tabLst>
                      </a:pPr>
                      <a:r>
                        <a:rPr lang="en-US" sz="1100" dirty="0">
                          <a:effectLst/>
                        </a:rPr>
                        <a:t>Age (years)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Salary ($)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25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135,000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55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260,000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Book Antiqua"/>
                          <a:ea typeface="Times New Roman"/>
                          <a:cs typeface="Times New Roman"/>
                        </a:rPr>
                        <a:t>27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Book Antiqua"/>
                          <a:ea typeface="Times New Roman"/>
                          <a:cs typeface="Times New Roman"/>
                        </a:rPr>
                        <a:t>105,000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35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265,000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30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105,000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314700" y="31289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9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9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381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 plot (Figure 1.2)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13</a:t>
            </a:fld>
            <a:endParaRPr lang="en-CA"/>
          </a:p>
        </p:txBody>
      </p:sp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60848"/>
            <a:ext cx="5832647" cy="3672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9443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7998345" cy="1143000"/>
          </a:xfrm>
        </p:spPr>
        <p:txBody>
          <a:bodyPr/>
          <a:lstStyle/>
          <a:p>
            <a:r>
              <a:rPr lang="en-US" dirty="0"/>
              <a:t>A Good Fit, Figure 1.3 (Y = Salary, X = Age)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𝑌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𝑎</m:t>
                    </m:r>
                    <m:r>
                      <a:rPr lang="en-US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𝑋</m:t>
                    </m:r>
                    <m:r>
                      <a:rPr lang="en-US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14</a:t>
            </a:fld>
            <a:endParaRPr lang="en-CA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328592" cy="33005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3695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Out-of-Sample Validation Set (Table 1.2)</a:t>
            </a:r>
            <a:endParaRPr lang="en-C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15</a:t>
            </a:fld>
            <a:endParaRPr lang="en-CA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81379"/>
              </p:ext>
            </p:extLst>
          </p:nvPr>
        </p:nvGraphicFramePr>
        <p:xfrm>
          <a:off x="1259632" y="2204861"/>
          <a:ext cx="4944541" cy="367241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3856">
                <a:tc>
                  <a:txBody>
                    <a:bodyPr/>
                    <a:lstStyle/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Age (years)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Salary ($)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166,000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26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78,000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Book Antiqua"/>
                          <a:ea typeface="Times New Roman"/>
                          <a:cs typeface="Times New Roman"/>
                        </a:rPr>
                        <a:t>58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Book Antiqua"/>
                          <a:ea typeface="Times New Roman"/>
                          <a:cs typeface="Times New Roman"/>
                        </a:rPr>
                        <a:t>310,000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29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260,000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33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61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220,000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86,000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856"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48</a:t>
                      </a:r>
                      <a:endParaRPr lang="en-CA" sz="120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657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276,000</a:t>
                      </a:r>
                      <a:endParaRPr lang="en-CA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14700" y="3217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400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 Plot for Validation Set (Figure 1.4)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16</a:t>
            </a:fld>
            <a:endParaRPr lang="en-C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313" y="2348880"/>
            <a:ext cx="5732887" cy="344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81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Fifth Order Polynomial Model Does Not Generalize Well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4013" indent="-354013"/>
            <a:endParaRPr lang="en-US" sz="2400" dirty="0"/>
          </a:p>
          <a:p>
            <a:pPr marL="354013" indent="-354013"/>
            <a:r>
              <a:rPr lang="en-US" sz="2400" dirty="0"/>
              <a:t>The root mean squared error</a:t>
            </a:r>
            <a:r>
              <a:rPr lang="en-CA" sz="2400" dirty="0"/>
              <a:t> (</a:t>
            </a:r>
            <a:r>
              <a:rPr lang="en-CA" sz="2400" dirty="0" err="1"/>
              <a:t>rmse</a:t>
            </a:r>
            <a:r>
              <a:rPr lang="en-CA" sz="2400" dirty="0"/>
              <a:t>) for the training      data set is $12,902</a:t>
            </a:r>
          </a:p>
          <a:p>
            <a:r>
              <a:rPr lang="en-CA" sz="2400" dirty="0"/>
              <a:t> The </a:t>
            </a:r>
            <a:r>
              <a:rPr lang="en-CA" sz="2400" dirty="0" err="1"/>
              <a:t>rmse</a:t>
            </a:r>
            <a:r>
              <a:rPr lang="en-CA" sz="2400" dirty="0"/>
              <a:t> for the validation data set is $38,794</a:t>
            </a:r>
          </a:p>
          <a:p>
            <a:r>
              <a:rPr lang="en-CA" sz="2400" dirty="0"/>
              <a:t>  We conclude that the model </a:t>
            </a:r>
            <a:r>
              <a:rPr lang="en-CA" sz="2400" dirty="0" err="1"/>
              <a:t>overfits</a:t>
            </a:r>
            <a:r>
              <a:rPr lang="en-CA" sz="2400" dirty="0"/>
              <a:t> the data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298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ML Good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Divide data into three sets</a:t>
            </a:r>
          </a:p>
          <a:p>
            <a:pPr lvl="1"/>
            <a:r>
              <a:rPr lang="en-CA" dirty="0"/>
              <a:t>Training set</a:t>
            </a:r>
          </a:p>
          <a:p>
            <a:pPr lvl="1"/>
            <a:r>
              <a:rPr lang="en-CA" dirty="0"/>
              <a:t>Validation set</a:t>
            </a:r>
          </a:p>
          <a:p>
            <a:pPr lvl="1"/>
            <a:r>
              <a:rPr lang="en-CA" dirty="0"/>
              <a:t>Test set</a:t>
            </a:r>
          </a:p>
          <a:p>
            <a:r>
              <a:rPr lang="en-CA" dirty="0"/>
              <a:t>Develop different models using the training set and examine how well they generalize to new data using the validation set</a:t>
            </a:r>
          </a:p>
          <a:p>
            <a:r>
              <a:rPr lang="en-CA" dirty="0"/>
              <a:t>Rule of thumb: increase model complexity until model no longer generalizes well to the validation set</a:t>
            </a:r>
          </a:p>
          <a:p>
            <a:r>
              <a:rPr lang="en-CA" dirty="0"/>
              <a:t>The test set is used to provide a final out-of-sample indication of how well the chosen model works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7714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574410" cy="1143000"/>
          </a:xfrm>
        </p:spPr>
        <p:txBody>
          <a:bodyPr/>
          <a:lstStyle/>
          <a:p>
            <a:r>
              <a:rPr lang="en-US" dirty="0"/>
              <a:t>Quadratic Model for Baby Data Set (Figure 1.5)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mtClean="0">
                        <a:latin typeface="Cambria Math"/>
                      </a:rPr>
                      <m:t>𝑌</m:t>
                    </m:r>
                    <m:r>
                      <a:rPr lang="en-US" smtClean="0">
                        <a:latin typeface="Cambria Math"/>
                      </a:rPr>
                      <m:t>=</m:t>
                    </m:r>
                    <m:r>
                      <a:rPr lang="en-US" smtClean="0">
                        <a:latin typeface="Cambria Math"/>
                      </a:rPr>
                      <m:t>𝑎</m:t>
                    </m:r>
                    <m:r>
                      <a:rPr lang="en-US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mtClean="0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mtClean="0">
                        <a:latin typeface="Cambria Math"/>
                      </a:rPr>
                      <m:t>𝑋</m:t>
                    </m:r>
                    <m:r>
                      <a:rPr lang="en-US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mtClean="0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mtClean="0">
                            <a:latin typeface="Cambria Math"/>
                          </a:rPr>
                          <m:t>𝑋</m:t>
                        </m:r>
                      </m:e>
                      <m:sup>
                        <m:r>
                          <a:rPr lang="en-US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19</a:t>
            </a:fld>
            <a:endParaRPr lang="en-CA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4824536" cy="32435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5497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Machine Learning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Machine learning is a branch of AI</a:t>
            </a:r>
          </a:p>
          <a:p>
            <a:r>
              <a:rPr lang="en-US" dirty="0"/>
              <a:t>The idea underlying machine learning is that we give a computer program access to lots of data and let it learn about relationships between variables and make predictions </a:t>
            </a:r>
          </a:p>
          <a:p>
            <a:r>
              <a:rPr lang="en-US" dirty="0"/>
              <a:t>Some of the techniques of machine learning date back to the 1950s  but improvements in computer speeds and data storage costs have now made machine learning a practical tool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1245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7998345" cy="1143000"/>
          </a:xfrm>
        </p:spPr>
        <p:txBody>
          <a:bodyPr/>
          <a:lstStyle/>
          <a:p>
            <a:r>
              <a:rPr lang="en-US" dirty="0"/>
              <a:t>Linear Model for Baby Data Set (Figure 1.6)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𝑌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𝑋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20</a:t>
            </a:fld>
            <a:endParaRPr lang="en-CA"/>
          </a:p>
        </p:txBody>
      </p:sp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052" y="2852936"/>
            <a:ext cx="4642639" cy="3112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4198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070353" cy="1143000"/>
          </a:xfrm>
        </p:spPr>
        <p:txBody>
          <a:bodyPr/>
          <a:lstStyle/>
          <a:p>
            <a:r>
              <a:rPr lang="en-US" dirty="0"/>
              <a:t>Summary of Results: </a:t>
            </a:r>
            <a:r>
              <a:rPr lang="en-US" sz="2800" dirty="0"/>
              <a:t>The linear model under-fits while the 5</a:t>
            </a:r>
            <a:r>
              <a:rPr lang="en-US" sz="2800" baseline="30000" dirty="0"/>
              <a:t>th</a:t>
            </a:r>
            <a:r>
              <a:rPr lang="en-US" sz="2800" dirty="0"/>
              <a:t> degree polynomial over-fits (Table 1.3)</a:t>
            </a:r>
            <a:endParaRPr lang="en-CA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Business. Copyright  © John C. Hull 2021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21</a:t>
            </a:fld>
            <a:endParaRPr lang="en-CA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718215"/>
              </p:ext>
            </p:extLst>
          </p:nvPr>
        </p:nvGraphicFramePr>
        <p:xfrm>
          <a:off x="1979712" y="2204864"/>
          <a:ext cx="5688631" cy="316835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21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1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6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0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6117">
                <a:tc>
                  <a:txBody>
                    <a:bodyPr/>
                    <a:lstStyle/>
                    <a:p>
                      <a:pPr marL="71755" marR="165735" indent="1803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3495" marR="26035" indent="-234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Polynomial of degree 5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9685" indent="-196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Quadratic model</a:t>
                      </a:r>
                      <a:endParaRPr lang="en-CA" sz="18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21590" indent="-4762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Linear model</a:t>
                      </a:r>
                      <a:endParaRPr lang="en-CA" sz="18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6117">
                <a:tc>
                  <a:txBody>
                    <a:bodyPr/>
                    <a:lstStyle/>
                    <a:p>
                      <a:pPr marL="17145" marR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set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412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12, 902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21590" indent="-196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32,932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21590" indent="-476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49,731</a:t>
                      </a:r>
                      <a:endParaRPr lang="en-CA" sz="18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117">
                <a:tc>
                  <a:txBody>
                    <a:bodyPr/>
                    <a:lstStyle/>
                    <a:p>
                      <a:pPr marR="165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Validation set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165735" indent="412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38,794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21590" indent="-196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33,554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21590" indent="-476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49,990</a:t>
                      </a:r>
                      <a:endParaRPr lang="en-C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7672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976312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CA" dirty="0"/>
              <a:t>Overfitting/</a:t>
            </a:r>
            <a:r>
              <a:rPr lang="en-CA" dirty="0" err="1"/>
              <a:t>Underfitting</a:t>
            </a:r>
            <a:r>
              <a:rPr lang="en-CA" dirty="0"/>
              <a:t>;</a:t>
            </a:r>
            <a:br>
              <a:rPr lang="en-CA" dirty="0"/>
            </a:br>
            <a:r>
              <a:rPr lang="en-CA" sz="2400" dirty="0"/>
              <a:t>Example: predicting salaries for people in a certain profession in a certain area (only 10 observations)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22</a:t>
            </a:fld>
            <a:endParaRPr lang="en-CA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58" y="2759967"/>
            <a:ext cx="2398283" cy="1811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151" y="2722754"/>
            <a:ext cx="2629545" cy="18488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506" y="2759967"/>
            <a:ext cx="2952587" cy="18703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2209" y="5027552"/>
            <a:ext cx="1687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Overfitting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21995" y="4990339"/>
            <a:ext cx="1545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err="1"/>
              <a:t>Underfitting</a:t>
            </a:r>
            <a:endParaRPr lang="en-CA" dirty="0"/>
          </a:p>
        </p:txBody>
      </p:sp>
      <p:sp>
        <p:nvSpPr>
          <p:cNvPr id="11" name="TextBox 10"/>
          <p:cNvSpPr txBox="1"/>
          <p:nvPr/>
        </p:nvSpPr>
        <p:spPr>
          <a:xfrm>
            <a:off x="6553200" y="4986832"/>
            <a:ext cx="1624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Best model?</a:t>
            </a:r>
          </a:p>
        </p:txBody>
      </p:sp>
    </p:spTree>
    <p:extLst>
      <p:ext uri="{BB962C8B-B14F-4D97-AF65-F5344CB8AC3E}">
        <p14:creationId xmlns:p14="http://schemas.microsoft.com/office/powerpoint/2010/main" val="3072148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574409" cy="1143000"/>
          </a:xfrm>
        </p:spPr>
        <p:txBody>
          <a:bodyPr/>
          <a:lstStyle/>
          <a:p>
            <a:r>
              <a:rPr lang="en-US" dirty="0"/>
              <a:t>Test Set Results for Quadratic Model (Table 1.4)</a:t>
            </a:r>
            <a:endParaRPr lang="en-CA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025875"/>
              </p:ext>
            </p:extLst>
          </p:nvPr>
        </p:nvGraphicFramePr>
        <p:xfrm>
          <a:off x="1115616" y="2135577"/>
          <a:ext cx="6192689" cy="25835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336">
                  <a:extLst>
                    <a:ext uri="{9D8B030D-6E8A-4147-A177-3AD203B41FA5}">
                      <a16:colId xmlns:a16="http://schemas.microsoft.com/office/drawing/2014/main" val="4092191999"/>
                    </a:ext>
                  </a:extLst>
                </a:gridCol>
                <a:gridCol w="1670451">
                  <a:extLst>
                    <a:ext uri="{9D8B030D-6E8A-4147-A177-3AD203B41FA5}">
                      <a16:colId xmlns:a16="http://schemas.microsoft.com/office/drawing/2014/main" val="3123423520"/>
                    </a:ext>
                  </a:extLst>
                </a:gridCol>
                <a:gridCol w="1828733">
                  <a:extLst>
                    <a:ext uri="{9D8B030D-6E8A-4147-A177-3AD203B41FA5}">
                      <a16:colId xmlns:a16="http://schemas.microsoft.com/office/drawing/2014/main" val="1895153701"/>
                    </a:ext>
                  </a:extLst>
                </a:gridCol>
                <a:gridCol w="1512169">
                  <a:extLst>
                    <a:ext uri="{9D8B030D-6E8A-4147-A177-3AD203B41FA5}">
                      <a16:colId xmlns:a16="http://schemas.microsoft.com/office/drawing/2014/main" val="1412769641"/>
                    </a:ext>
                  </a:extLst>
                </a:gridCol>
              </a:tblGrid>
              <a:tr h="357319">
                <a:tc>
                  <a:txBody>
                    <a:bodyPr/>
                    <a:lstStyle/>
                    <a:p>
                      <a:pPr marL="981075" indent="-981075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(years)</a:t>
                      </a:r>
                      <a:endParaRPr lang="en-CA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Salary ($)</a:t>
                      </a:r>
                      <a:endParaRPr lang="en-CA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Predicted salary ($)</a:t>
                      </a:r>
                      <a:endParaRPr lang="en-CA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1470025" indent="-1470025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($)</a:t>
                      </a:r>
                      <a:endParaRPr lang="en-CA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2458127793"/>
                  </a:ext>
                </a:extLst>
              </a:tr>
              <a:tr h="200761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110,000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06120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113,172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1470025" indent="-1470025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−3,172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163752544"/>
                  </a:ext>
                </a:extLst>
              </a:tr>
              <a:tr h="230272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278,000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279,589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−1,589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325524615"/>
                  </a:ext>
                </a:extLst>
              </a:tr>
              <a:tr h="207292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314,000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284163" indent="173038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284163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232,852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1470025" indent="-1470025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+83,148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664361767"/>
                  </a:ext>
                </a:extLst>
              </a:tr>
              <a:tr h="202526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302,000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264,620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+37,380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3839909258"/>
                  </a:ext>
                </a:extLst>
              </a:tr>
              <a:tr h="197760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261,000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245,457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+15,543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3637338467"/>
                  </a:ext>
                </a:extLst>
              </a:tr>
              <a:tr h="192994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227,000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249325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−22,325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1592802988"/>
                  </a:ext>
                </a:extLst>
              </a:tr>
              <a:tr h="188228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199,411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+589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594977644"/>
                  </a:ext>
                </a:extLst>
              </a:tr>
              <a:tr h="183462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233,000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270,380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−37,380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3299981499"/>
                  </a:ext>
                </a:extLst>
              </a:tr>
              <a:tr h="250704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311,000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273,883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−37,117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2715555744"/>
                  </a:ext>
                </a:extLst>
              </a:tr>
              <a:tr h="229920"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383540" algn="l"/>
                          <a:tab pos="473710" algn="l"/>
                          <a:tab pos="504825" algn="l"/>
                        </a:tabLs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298,000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277,625</a:t>
                      </a:r>
                      <a:endParaRPr lang="en-CA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+20,375</a:t>
                      </a:r>
                      <a:endParaRPr lang="en-CA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52" marR="47152" marT="0" marB="0"/>
                </a:tc>
                <a:extLst>
                  <a:ext uri="{0D108BD9-81ED-4DB2-BD59-A6C34878D82A}">
                    <a16:rowId xmlns:a16="http://schemas.microsoft.com/office/drawing/2014/main" val="3952830428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23</a:t>
            </a:fld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2771800" y="515251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SD of error is $34,273</a:t>
            </a:r>
            <a:endParaRPr lang="en-CA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752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F5A83-F292-46E5-A7CF-7C4B29AC4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Bias-variance trade-off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F5E6F-725B-454F-90E4-BDF84C2B4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Bias refers to error caused by underfitting</a:t>
            </a:r>
          </a:p>
          <a:p>
            <a:r>
              <a:rPr lang="en-CA" dirty="0"/>
              <a:t>Variance refers to errors caused by overfitting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F49C0A-BB99-41CD-B7B1-8F32626F1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FCFE1-3C94-496F-82A2-D917DF0D3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9891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Pattern of Errors for Training Set and Validation Set (Figure 1.7)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25</a:t>
            </a:fld>
            <a:endParaRPr lang="en-C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629" y="2452140"/>
            <a:ext cx="7368340" cy="335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11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Data Cleaning (page 18-19)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Dealing with inconsistent recording</a:t>
            </a:r>
          </a:p>
          <a:p>
            <a:r>
              <a:rPr lang="en-CA" dirty="0"/>
              <a:t>Removing unwanted observations</a:t>
            </a:r>
          </a:p>
          <a:p>
            <a:r>
              <a:rPr lang="en-CA" dirty="0"/>
              <a:t>Removing duplicates</a:t>
            </a:r>
          </a:p>
          <a:p>
            <a:r>
              <a:rPr lang="en-CA" dirty="0"/>
              <a:t>Investigating outliers</a:t>
            </a:r>
          </a:p>
          <a:p>
            <a:r>
              <a:rPr lang="en-CA" dirty="0"/>
              <a:t>Dealing with missing items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12618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359" y="1045495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CA" dirty="0"/>
              <a:t>Bayes Theorem </a:t>
            </a:r>
            <a:r>
              <a:rPr lang="en-CA" sz="2800" dirty="0"/>
              <a:t>(useful when we want an uncertainty estimate as well as just a prediction)</a:t>
            </a:r>
            <a:br>
              <a:rPr lang="en-CA" sz="2800" dirty="0"/>
            </a:br>
            <a:endParaRPr lang="en-CA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 txBox="1">
                <a:spLocks noGrp="1"/>
              </p:cNvSpPr>
              <p:nvPr>
                <p:ph idx="1"/>
              </p:nvPr>
            </p:nvSpPr>
            <p:spPr>
              <a:xfrm>
                <a:off x="2350151" y="2294683"/>
                <a:ext cx="3168352" cy="1173809"/>
              </a:xfrm>
              <a:prstGeom prst="rect">
                <a:avLst/>
              </a:prstGeom>
            </p:spPr>
            <p:txBody>
              <a:bodyPr>
                <a:normAutofit fontScale="77500" lnSpcReduction="20000"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</m:d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</m:d>
                      <m:r>
                        <a:rPr lang="en-CA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CA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CA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  <m:d>
                            <m:dPr>
                              <m:begChr m:val="|"/>
                              <m:endChr m:val=""/>
                              <m:ctrlP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</m:d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CA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6" name="Content Placeholder 5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50151" y="2294683"/>
                <a:ext cx="3168352" cy="117380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27</a:t>
            </a:fld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388019" y="3239503"/>
            <a:ext cx="709261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Example: We observe that 90% of fraudulent transactions are for large amounts late in the day. Also 3% of transactions are for large amounts late in the day and 1% of transactions are fraudulent </a:t>
            </a:r>
          </a:p>
          <a:p>
            <a:endParaRPr lang="en-CA" sz="1350" dirty="0"/>
          </a:p>
          <a:p>
            <a:endParaRPr lang="en-CA" sz="135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382794"/>
              </p:ext>
            </p:extLst>
          </p:nvPr>
        </p:nvGraphicFramePr>
        <p:xfrm>
          <a:off x="1190625" y="4529138"/>
          <a:ext cx="63166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78160" imgH="444240" progId="Equation.DSMT4">
                  <p:embed/>
                </p:oleObj>
              </mc:Choice>
              <mc:Fallback>
                <p:oleObj name="Equation" r:id="rId4" imgW="4178160" imgH="4442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0625" y="4529138"/>
                        <a:ext cx="63166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25263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277" y="1133476"/>
            <a:ext cx="7772400" cy="1143000"/>
          </a:xfrm>
        </p:spPr>
        <p:txBody>
          <a:bodyPr>
            <a:normAutofit/>
          </a:bodyPr>
          <a:lstStyle/>
          <a:p>
            <a:r>
              <a:rPr lang="en-CA" dirty="0"/>
              <a:t>Bayes can be counterintuitive</a:t>
            </a:r>
            <a:br>
              <a:rPr lang="en-CA" dirty="0"/>
            </a:b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1844824"/>
                <a:ext cx="8208912" cy="4114800"/>
              </a:xfrm>
            </p:spPr>
            <p:txBody>
              <a:bodyPr/>
              <a:lstStyle/>
              <a:p>
                <a:r>
                  <a:rPr lang="en-CA" sz="2000" dirty="0"/>
                  <a:t>One person in ten thousand has a certain disease</a:t>
                </a:r>
              </a:p>
              <a:p>
                <a:r>
                  <a:rPr lang="en-CA" sz="2000" dirty="0"/>
                  <a:t>A test is 99% accurate (i.e., if person has the disease the test gets this right 99% of the time; similarly when the person does not have the disease the test is right 99% of the time)</a:t>
                </a:r>
              </a:p>
              <a:p>
                <a:r>
                  <a:rPr lang="en-CA" sz="2000" dirty="0"/>
                  <a:t>You test positive</a:t>
                </a:r>
              </a:p>
              <a:p>
                <a:r>
                  <a:rPr lang="en-CA" sz="2000" dirty="0"/>
                  <a:t>What is the chance that you have the disease?</a:t>
                </a:r>
              </a:p>
              <a:p>
                <a:r>
                  <a:rPr lang="en-US" sz="2000" i="1" dirty="0">
                    <a:latin typeface="+mj-lt"/>
                  </a:rPr>
                  <a:t>X</a:t>
                </a:r>
                <a:r>
                  <a:rPr lang="en-US" sz="2000" dirty="0"/>
                  <a:t>=test positive, </a:t>
                </a:r>
                <a:r>
                  <a:rPr lang="en-US" sz="2000" i="1" dirty="0">
                    <a:latin typeface="+mj-lt"/>
                  </a:rPr>
                  <a:t>Y</a:t>
                </a:r>
                <a:r>
                  <a:rPr lang="en-US" sz="2000" dirty="0"/>
                  <a:t>=has disease,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/>
                          </a:rPr>
                          <m:t>𝑌</m:t>
                        </m:r>
                      </m:e>
                    </m:acc>
                  </m:oMath>
                </a14:m>
                <a:r>
                  <a:rPr lang="en-US" sz="2000" dirty="0"/>
                  <a:t>= does not have disease</a:t>
                </a: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𝑋</m:t>
                            </m:r>
                          </m:e>
                        </m:d>
                        <m:r>
                          <a:rPr lang="en-US" sz="2000" b="0" i="1" smtClean="0">
                            <a:latin typeface="Cambria Math"/>
                          </a:rPr>
                          <m:t>𝑌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=0.99; </m:t>
                    </m:r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</a:rPr>
                          <m:t>𝑌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=0.0001</m:t>
                    </m:r>
                  </m:oMath>
                </a14:m>
                <a:endParaRPr lang="en-CA" sz="2000" dirty="0"/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</a:rPr>
                          <m:t>𝑋</m:t>
                        </m:r>
                      </m:e>
                    </m:d>
                    <m:r>
                      <a:rPr lang="en-US" sz="2000" i="1">
                        <a:latin typeface="Cambria Math"/>
                      </a:rPr>
                      <m:t>=</m:t>
                    </m:r>
                    <m:r>
                      <a:rPr 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𝑋</m:t>
                            </m:r>
                          </m:e>
                        </m:d>
                        <m:r>
                          <a:rPr lang="en-US" sz="2000" i="1">
                            <a:latin typeface="Cambria Math"/>
                          </a:rPr>
                          <m:t>𝑌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</a:rPr>
                          <m:t>𝑌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𝑋</m:t>
                            </m:r>
                          </m:e>
                        </m:d>
                        <m:acc>
                          <m:accPr>
                            <m:chr m:val="̅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𝑌</m:t>
                            </m:r>
                          </m:e>
                        </m:acc>
                      </m:e>
                    </m:d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𝑌</m:t>
                            </m:r>
                          </m:e>
                        </m:acc>
                      </m:e>
                    </m:d>
                    <m:r>
                      <a:rPr lang="en-US" sz="2000" b="0" i="1" smtClean="0">
                        <a:latin typeface="Cambria Math"/>
                      </a:rPr>
                      <m:t>=0.99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×0.0001+0.01×0.9999=0.0101</m:t>
                    </m:r>
                  </m:oMath>
                </a14:m>
                <a:endParaRPr lang="en-US" sz="2000" b="0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𝑌</m:t>
                            </m:r>
                          </m:e>
                        </m:d>
                        <m:r>
                          <a:rPr lang="en-US" sz="2000" b="0" i="1" smtClean="0">
                            <a:latin typeface="Cambria Math"/>
                          </a:rPr>
                          <m:t>𝑋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"/>
                                <m:endChr m:val="|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𝑋</m:t>
                                </m:r>
                              </m:e>
                            </m:d>
                            <m:r>
                              <a:rPr lang="en-US" sz="2000" b="0" i="1" smtClean="0">
                                <a:latin typeface="Cambria Math"/>
                              </a:rPr>
                              <m:t>𝑌</m:t>
                            </m:r>
                          </m:e>
                        </m:d>
                        <m:r>
                          <a:rPr lang="en-US" sz="2000" b="0" i="1" smtClean="0">
                            <a:latin typeface="Cambria Math"/>
                          </a:rPr>
                          <m:t>𝑃</m:t>
                        </m:r>
                        <m:r>
                          <a:rPr lang="en-US" sz="2000" b="0" i="1" smtClean="0">
                            <a:latin typeface="Cambria Math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𝑌</m:t>
                        </m:r>
                        <m:r>
                          <a:rPr lang="en-US" sz="2000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𝑃</m:t>
                        </m:r>
                        <m:r>
                          <a:rPr lang="en-US" sz="2000" b="0" i="1" smtClean="0">
                            <a:latin typeface="Cambria Math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𝑋</m:t>
                        </m:r>
                        <m:r>
                          <a:rPr lang="en-US" sz="2000" b="0" i="1" smtClean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0.99</m:t>
                        </m:r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×0.0001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0.0101</m:t>
                        </m:r>
                      </m:den>
                    </m:f>
                    <m:r>
                      <a:rPr lang="en-US" sz="2000" b="0" i="0" smtClean="0">
                        <a:latin typeface="Cambria Math"/>
                      </a:rPr>
                      <m:t>=0.0098</m:t>
                    </m:r>
                  </m:oMath>
                </a14:m>
                <a:endParaRPr lang="en-CA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1844824"/>
                <a:ext cx="8208912" cy="4114800"/>
              </a:xfrm>
              <a:blipFill rotWithShape="1">
                <a:blip r:embed="rId2"/>
                <a:stretch>
                  <a:fillRect t="-59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619672" y="6237312"/>
            <a:ext cx="5029200" cy="457200"/>
          </a:xfrm>
        </p:spPr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19025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Terminology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  <a:p>
            <a:r>
              <a:rPr lang="en-US" dirty="0"/>
              <a:t>Target</a:t>
            </a:r>
          </a:p>
          <a:p>
            <a:r>
              <a:rPr lang="en-US" dirty="0"/>
              <a:t>Labels</a:t>
            </a:r>
          </a:p>
          <a:p>
            <a:r>
              <a:rPr lang="en-US" dirty="0"/>
              <a:t>Supervised learning</a:t>
            </a:r>
          </a:p>
          <a:p>
            <a:r>
              <a:rPr lang="en-US" dirty="0"/>
              <a:t>Unsupervised learning</a:t>
            </a:r>
          </a:p>
          <a:p>
            <a:r>
              <a:rPr lang="en-US" dirty="0"/>
              <a:t>Semi-supervised learning</a:t>
            </a:r>
          </a:p>
          <a:p>
            <a:r>
              <a:rPr lang="en-US" dirty="0"/>
              <a:t>Reinforcement learning</a:t>
            </a:r>
          </a:p>
          <a:p>
            <a:r>
              <a:rPr lang="en-US" dirty="0"/>
              <a:t>And more to come..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5657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 several alternatives such as Python, R, </a:t>
            </a:r>
            <a:r>
              <a:rPr lang="en-US" dirty="0" err="1"/>
              <a:t>MatLab</a:t>
            </a:r>
            <a:r>
              <a:rPr lang="en-US" dirty="0"/>
              <a:t>, Spark, and Julia </a:t>
            </a:r>
          </a:p>
          <a:p>
            <a:r>
              <a:rPr lang="en-US" dirty="0"/>
              <a:t>Need ability to handle very large data sets and availability of packages that implement the algorithms.</a:t>
            </a:r>
          </a:p>
          <a:p>
            <a:r>
              <a:rPr lang="en-US" dirty="0"/>
              <a:t>Python seems to be winning at the moment</a:t>
            </a:r>
          </a:p>
          <a:p>
            <a:r>
              <a:rPr lang="en-US" dirty="0"/>
              <a:t>Libraries such as </a:t>
            </a:r>
            <a:r>
              <a:rPr lang="en-US" dirty="0" err="1"/>
              <a:t>Numpy</a:t>
            </a:r>
            <a:r>
              <a:rPr lang="en-US" dirty="0"/>
              <a:t>, Pandas, Scikit-Learn (</a:t>
            </a:r>
            <a:r>
              <a:rPr lang="en-US" dirty="0" err="1"/>
              <a:t>Sklearn</a:t>
            </a:r>
            <a:r>
              <a:rPr lang="en-US" dirty="0"/>
              <a:t>), and </a:t>
            </a:r>
            <a:r>
              <a:rPr lang="en-US" dirty="0" err="1"/>
              <a:t>Tensorflow</a:t>
            </a:r>
            <a:r>
              <a:rPr lang="en-US" dirty="0"/>
              <a:t> make it easy to handle large data sets and implement machine learning algorithms in Python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578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1F88-7843-41B2-82B7-9BC242241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Machine Learning vs.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BB00F-3C3E-4EE9-ADCC-CFFF10F2C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Computers have been used to automate many business decisions (payroll, sending out invoices, summarizing sales </a:t>
            </a:r>
            <a:r>
              <a:rPr lang="en-CA"/>
              <a:t>by region, </a:t>
            </a:r>
            <a:r>
              <a:rPr lang="en-CA" dirty="0" err="1"/>
              <a:t>etc</a:t>
            </a:r>
            <a:r>
              <a:rPr lang="en-CA" dirty="0"/>
              <a:t>)</a:t>
            </a:r>
          </a:p>
          <a:p>
            <a:r>
              <a:rPr lang="en-CA" dirty="0"/>
              <a:t>This is digitization: the third industrial revolution</a:t>
            </a:r>
          </a:p>
          <a:p>
            <a:r>
              <a:rPr lang="en-CA" dirty="0"/>
              <a:t>Machine learning is central to the fourth industrial revolution where computers are used to create intelligence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411982-40B6-439C-B692-D4A53A1E4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1C98A-1C8C-4056-8127-3E1CC891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4573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60322-8D21-48D9-BCA9-DECF9159B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Example: Loan Applications (digitization vs. ML)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A09C1-7E43-46DB-B513-E4FE9FC56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If loan officers applied certain known rules we could digitize their activities</a:t>
            </a:r>
          </a:p>
          <a:p>
            <a:r>
              <a:rPr lang="en-CA" dirty="0"/>
              <a:t>If we did not know the rules used, we could use ML to determine them</a:t>
            </a:r>
          </a:p>
          <a:p>
            <a:r>
              <a:rPr lang="en-CA" dirty="0"/>
              <a:t>But we could go one step further and use ML to improve upon the rules for accepting or rejecting loans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2361D7-69C4-4C62-A25F-485E66FE0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E8ACED-12DF-442F-B81F-93C328484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08837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Traditional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Means, SDs</a:t>
            </a:r>
          </a:p>
          <a:p>
            <a:r>
              <a:rPr lang="en-CA" dirty="0"/>
              <a:t>Probability distributions</a:t>
            </a:r>
          </a:p>
          <a:p>
            <a:r>
              <a:rPr lang="en-CA" dirty="0"/>
              <a:t>Significance tests</a:t>
            </a:r>
          </a:p>
          <a:p>
            <a:r>
              <a:rPr lang="en-CA" dirty="0"/>
              <a:t>Confidence intervals</a:t>
            </a:r>
          </a:p>
          <a:p>
            <a:r>
              <a:rPr lang="en-CA" dirty="0"/>
              <a:t>Linear regression</a:t>
            </a:r>
          </a:p>
          <a:p>
            <a:r>
              <a:rPr lang="en-CA" dirty="0" err="1"/>
              <a:t>etc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Business. Copyright  © John C. Hull 2021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5292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new world of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Huge data sets </a:t>
            </a:r>
          </a:p>
          <a:p>
            <a:r>
              <a:rPr lang="en-CA" dirty="0"/>
              <a:t>Fantastic improvements in computer processing speeds and data storage costs</a:t>
            </a:r>
          </a:p>
          <a:p>
            <a:r>
              <a:rPr lang="en-CA" dirty="0"/>
              <a:t>Machine learning tools are now feasible</a:t>
            </a:r>
          </a:p>
          <a:p>
            <a:r>
              <a:rPr lang="en-CA" dirty="0"/>
              <a:t>Can now develop non-linear prediction models, find patterns in data in ways that were not possible before, and develop multi-stage decision strategies</a:t>
            </a:r>
          </a:p>
          <a:p>
            <a:r>
              <a:rPr lang="en-CA" dirty="0"/>
              <a:t>New terminology: features, labels, activation functions, target, bias, supervised/unsupervised learning……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5683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DA99E-B876-4546-B814-17A38C786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2" y="930275"/>
            <a:ext cx="8574410" cy="1143000"/>
          </a:xfrm>
        </p:spPr>
        <p:txBody>
          <a:bodyPr/>
          <a:lstStyle/>
          <a:p>
            <a:r>
              <a:rPr lang="en-CA" sz="2800" dirty="0"/>
              <a:t>Traditional Statistics vs Machine Learning (Figure 1.1)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D9760A-7264-46B6-ACC6-0C7815E1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77665-9B18-40E6-B3C3-54446C2DC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5DD8-BC4F-4C8E-9390-DF43692AEB8E}" type="slidenum">
              <a:rPr lang="en-CA" smtClean="0"/>
              <a:t>8</a:t>
            </a:fld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B90F2-C7CB-45BB-9567-8F8118A8947E}"/>
              </a:ext>
            </a:extLst>
          </p:cNvPr>
          <p:cNvSpPr txBox="1"/>
          <p:nvPr/>
        </p:nvSpPr>
        <p:spPr>
          <a:xfrm>
            <a:off x="1547664" y="2996952"/>
            <a:ext cx="2304256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Develop Hypothesis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551B84-7EA8-415B-8830-051D41B66A43}"/>
              </a:ext>
            </a:extLst>
          </p:cNvPr>
          <p:cNvSpPr txBox="1"/>
          <p:nvPr/>
        </p:nvSpPr>
        <p:spPr>
          <a:xfrm>
            <a:off x="1907704" y="4041827"/>
            <a:ext cx="1728192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Collect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1D4DD7-E319-4451-BA34-17C0CE91FB59}"/>
              </a:ext>
            </a:extLst>
          </p:cNvPr>
          <p:cNvSpPr txBox="1"/>
          <p:nvPr/>
        </p:nvSpPr>
        <p:spPr>
          <a:xfrm>
            <a:off x="1628080" y="5040706"/>
            <a:ext cx="2287440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Test Hypothesis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2ED46-F5CF-4D9C-A8A7-DFB97993A430}"/>
              </a:ext>
            </a:extLst>
          </p:cNvPr>
          <p:cNvSpPr txBox="1"/>
          <p:nvPr/>
        </p:nvSpPr>
        <p:spPr>
          <a:xfrm>
            <a:off x="5724128" y="2996952"/>
            <a:ext cx="1591072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>
                <a:ln w="6350">
                  <a:noFill/>
                </a:ln>
              </a:rPr>
              <a:t>Collect</a:t>
            </a:r>
            <a:r>
              <a:rPr lang="en-CA" dirty="0"/>
              <a:t> </a:t>
            </a:r>
            <a:r>
              <a:rPr lang="en-CA" dirty="0">
                <a:ln w="6350">
                  <a:noFill/>
                </a:ln>
              </a:rPr>
              <a:t>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B0D22F-527C-429E-A776-8FE6A00CF037}"/>
              </a:ext>
            </a:extLst>
          </p:cNvPr>
          <p:cNvSpPr txBox="1"/>
          <p:nvPr/>
        </p:nvSpPr>
        <p:spPr>
          <a:xfrm>
            <a:off x="5797116" y="4062235"/>
            <a:ext cx="1512168" cy="64633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Try different models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01BB45-D8AA-4669-81C0-003D100C73BC}"/>
              </a:ext>
            </a:extLst>
          </p:cNvPr>
          <p:cNvSpPr txBox="1"/>
          <p:nvPr/>
        </p:nvSpPr>
        <p:spPr>
          <a:xfrm>
            <a:off x="5228482" y="5404096"/>
            <a:ext cx="2943918" cy="64633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Find Patterns or Develop a Predictive Tool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3A0DAEBA-46DF-45C9-B3B5-9C8D0CC7F79D}"/>
              </a:ext>
            </a:extLst>
          </p:cNvPr>
          <p:cNvSpPr/>
          <p:nvPr/>
        </p:nvSpPr>
        <p:spPr bwMode="auto">
          <a:xfrm>
            <a:off x="2457476" y="4413674"/>
            <a:ext cx="484632" cy="627032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2CCD5B65-DEA6-4D7F-B9D1-97AC2B4F4356}"/>
              </a:ext>
            </a:extLst>
          </p:cNvPr>
          <p:cNvSpPr/>
          <p:nvPr/>
        </p:nvSpPr>
        <p:spPr bwMode="auto">
          <a:xfrm>
            <a:off x="2457476" y="3370940"/>
            <a:ext cx="484632" cy="673028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8461632E-90EC-475C-81B5-3E71449A00E8}"/>
              </a:ext>
            </a:extLst>
          </p:cNvPr>
          <p:cNvSpPr/>
          <p:nvPr/>
        </p:nvSpPr>
        <p:spPr bwMode="auto">
          <a:xfrm>
            <a:off x="6254504" y="3388860"/>
            <a:ext cx="484632" cy="673028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B90737EF-FAE0-4F45-B8FB-D5141FCEF107}"/>
              </a:ext>
            </a:extLst>
          </p:cNvPr>
          <p:cNvSpPr/>
          <p:nvPr/>
        </p:nvSpPr>
        <p:spPr bwMode="auto">
          <a:xfrm>
            <a:off x="6277348" y="4731068"/>
            <a:ext cx="484632" cy="673028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D315BE-D810-4994-88A0-9E09130B91D9}"/>
              </a:ext>
            </a:extLst>
          </p:cNvPr>
          <p:cNvSpPr txBox="1"/>
          <p:nvPr/>
        </p:nvSpPr>
        <p:spPr>
          <a:xfrm>
            <a:off x="2115401" y="2289849"/>
            <a:ext cx="1807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Statistics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8CB041-BADA-4FBD-922E-E36E15B0659E}"/>
              </a:ext>
            </a:extLst>
          </p:cNvPr>
          <p:cNvSpPr txBox="1"/>
          <p:nvPr/>
        </p:nvSpPr>
        <p:spPr>
          <a:xfrm>
            <a:off x="5436096" y="2289849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1363276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4438"/>
            <a:ext cx="7772400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Types of Machine Learning</a:t>
            </a:r>
            <a:br>
              <a:rPr lang="en-US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Unsupervised learning (find patterns)</a:t>
            </a:r>
          </a:p>
          <a:p>
            <a:r>
              <a:rPr lang="en-US" dirty="0"/>
              <a:t>Supervised learning (predict numerical value or classification)</a:t>
            </a:r>
          </a:p>
          <a:p>
            <a:r>
              <a:rPr lang="en-US" dirty="0"/>
              <a:t>Semi-supervised learning (only part of data has values for, or classification of, target)</a:t>
            </a:r>
          </a:p>
          <a:p>
            <a:r>
              <a:rPr lang="en-US" dirty="0"/>
              <a:t>Reinforcement learning (multi-stage decision making)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9437199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</TotalTime>
  <Words>1721</Words>
  <Application>Microsoft Office PowerPoint</Application>
  <PresentationFormat>On-screen Show (4:3)</PresentationFormat>
  <Paragraphs>286</Paragraphs>
  <Slides>29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Book Antiqua</vt:lpstr>
      <vt:lpstr>Calibri</vt:lpstr>
      <vt:lpstr>Cambria Math</vt:lpstr>
      <vt:lpstr>Tahoma</vt:lpstr>
      <vt:lpstr>Times New Roman</vt:lpstr>
      <vt:lpstr>Global</vt:lpstr>
      <vt:lpstr>Equation</vt:lpstr>
      <vt:lpstr>  Machine Learning in Business, 4th Edition  </vt:lpstr>
      <vt:lpstr>What is Machine Learning</vt:lpstr>
      <vt:lpstr>Software</vt:lpstr>
      <vt:lpstr>Machine Learning vs. Automation</vt:lpstr>
      <vt:lpstr>Example: Loan Applications (digitization vs. ML)</vt:lpstr>
      <vt:lpstr>Traditional statistics</vt:lpstr>
      <vt:lpstr>The new world of statistics</vt:lpstr>
      <vt:lpstr>Traditional Statistics vs Machine Learning (Figure 1.1)</vt:lpstr>
      <vt:lpstr>Types of Machine Learning </vt:lpstr>
      <vt:lpstr>Generative AI</vt:lpstr>
      <vt:lpstr>Applications of ML</vt:lpstr>
      <vt:lpstr>A Baby Data Training Set (Salary as a function of age for a certain profession in a certain area) Table 1.1 </vt:lpstr>
      <vt:lpstr>Scatter plot (Figure 1.2)</vt:lpstr>
      <vt:lpstr>A Good Fit, Figure 1.3 (Y = Salary, X = Age)</vt:lpstr>
      <vt:lpstr>An Out-of-Sample Validation Set (Table 1.2)</vt:lpstr>
      <vt:lpstr>Scatter Plot for Validation Set (Figure 1.4)</vt:lpstr>
      <vt:lpstr>The Fifth Order Polynomial Model Does Not Generalize Well</vt:lpstr>
      <vt:lpstr>ML Good Practice</vt:lpstr>
      <vt:lpstr>Quadratic Model for Baby Data Set (Figure 1.5)</vt:lpstr>
      <vt:lpstr>Linear Model for Baby Data Set (Figure 1.6)</vt:lpstr>
      <vt:lpstr>Summary of Results: The linear model under-fits while the 5th degree polynomial over-fits (Table 1.3)</vt:lpstr>
      <vt:lpstr>Overfitting/Underfitting; Example: predicting salaries for people in a certain profession in a certain area (only 10 observations)</vt:lpstr>
      <vt:lpstr>Test Set Results for Quadratic Model (Table 1.4)</vt:lpstr>
      <vt:lpstr>Bias-variance trade-off</vt:lpstr>
      <vt:lpstr>Typical Pattern of Errors for Training Set and Validation Set (Figure 1.7)</vt:lpstr>
      <vt:lpstr>Data Cleaning (page 18-19)</vt:lpstr>
      <vt:lpstr>Bayes Theorem (useful when we want an uncertainty estimate as well as just a prediction) </vt:lpstr>
      <vt:lpstr>Bayes can be counterintuitive </vt:lpstr>
      <vt:lpstr>The Terminology</vt:lpstr>
    </vt:vector>
  </TitlesOfParts>
  <Company>Joseph L. Rotman School of Management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subject>Machine Learning in Business</dc:subject>
  <dc:creator>hull</dc:creator>
  <cp:keywords>Chapter 1</cp:keywords>
  <dc:description>Copyright 2019 by John C. Hull. All Rights Reserved. Published 2019</dc:description>
  <cp:lastModifiedBy>Jacky Chen</cp:lastModifiedBy>
  <cp:revision>39</cp:revision>
  <cp:lastPrinted>2021-11-29T17:49:30Z</cp:lastPrinted>
  <dcterms:created xsi:type="dcterms:W3CDTF">2019-07-16T00:32:32Z</dcterms:created>
  <dcterms:modified xsi:type="dcterms:W3CDTF">2025-04-06T15:38:11Z</dcterms:modified>
</cp:coreProperties>
</file>