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9"/>
  </p:notesMasterIdLst>
  <p:handoutMasterIdLst>
    <p:handoutMasterId r:id="rId40"/>
  </p:handoutMasterIdLst>
  <p:sldIdLst>
    <p:sldId id="256" r:id="rId2"/>
    <p:sldId id="258" r:id="rId3"/>
    <p:sldId id="259" r:id="rId4"/>
    <p:sldId id="292" r:id="rId5"/>
    <p:sldId id="260" r:id="rId6"/>
    <p:sldId id="300" r:id="rId7"/>
    <p:sldId id="301" r:id="rId8"/>
    <p:sldId id="299" r:id="rId9"/>
    <p:sldId id="262" r:id="rId10"/>
    <p:sldId id="263" r:id="rId11"/>
    <p:sldId id="264" r:id="rId12"/>
    <p:sldId id="284" r:id="rId13"/>
    <p:sldId id="285" r:id="rId14"/>
    <p:sldId id="286" r:id="rId15"/>
    <p:sldId id="287" r:id="rId16"/>
    <p:sldId id="288" r:id="rId17"/>
    <p:sldId id="289" r:id="rId18"/>
    <p:sldId id="296" r:id="rId19"/>
    <p:sldId id="265" r:id="rId20"/>
    <p:sldId id="266" r:id="rId21"/>
    <p:sldId id="267" r:id="rId22"/>
    <p:sldId id="268" r:id="rId23"/>
    <p:sldId id="297" r:id="rId24"/>
    <p:sldId id="290" r:id="rId25"/>
    <p:sldId id="293" r:id="rId26"/>
    <p:sldId id="291" r:id="rId27"/>
    <p:sldId id="271" r:id="rId28"/>
    <p:sldId id="274" r:id="rId29"/>
    <p:sldId id="278" r:id="rId30"/>
    <p:sldId id="294" r:id="rId31"/>
    <p:sldId id="295" r:id="rId32"/>
    <p:sldId id="280" r:id="rId33"/>
    <p:sldId id="281" r:id="rId34"/>
    <p:sldId id="282" r:id="rId35"/>
    <p:sldId id="283" r:id="rId36"/>
    <p:sldId id="298" r:id="rId37"/>
    <p:sldId id="269" r:id="rId3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FD41D55-F735-4812-B28B-3DE09B0C62BA}" v="2" dt="2025-03-29T20:38:37.94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9" d="100"/>
          <a:sy n="79" d="100"/>
        </p:scale>
        <p:origin x="108" y="582"/>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handoutMaster" Target="handoutMasters/handoutMaster1.xml"/><Relationship Id="rId45"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microsoft.com/office/2015/10/relationships/revisionInfo" Target="revisionInfo.xml"/><Relationship Id="rId20" Type="http://schemas.openxmlformats.org/officeDocument/2006/relationships/slide" Target="slides/slide19.xml"/><Relationship Id="rId41"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hn Hull" userId="b3f65f64fa01e6a6" providerId="LiveId" clId="{EF6A38D2-2353-4801-AD37-889B5970624C}"/>
    <pc:docChg chg="undo custSel modSld">
      <pc:chgData name="John Hull" userId="b3f65f64fa01e6a6" providerId="LiveId" clId="{EF6A38D2-2353-4801-AD37-889B5970624C}" dt="2021-05-28T00:12:12.456" v="770" actId="20577"/>
      <pc:docMkLst>
        <pc:docMk/>
      </pc:docMkLst>
      <pc:sldChg chg="modSp mod">
        <pc:chgData name="John Hull" userId="b3f65f64fa01e6a6" providerId="LiveId" clId="{EF6A38D2-2353-4801-AD37-889B5970624C}" dt="2021-05-28T00:12:12.456" v="770" actId="20577"/>
        <pc:sldMkLst>
          <pc:docMk/>
          <pc:sldMk cId="2609102905" sldId="256"/>
        </pc:sldMkLst>
      </pc:sldChg>
      <pc:sldChg chg="modSp mod">
        <pc:chgData name="John Hull" userId="b3f65f64fa01e6a6" providerId="LiveId" clId="{EF6A38D2-2353-4801-AD37-889B5970624C}" dt="2021-05-27T20:32:23.458" v="279" actId="313"/>
        <pc:sldMkLst>
          <pc:docMk/>
          <pc:sldMk cId="1848743840" sldId="271"/>
        </pc:sldMkLst>
      </pc:sldChg>
      <pc:sldChg chg="modSp mod">
        <pc:chgData name="John Hull" userId="b3f65f64fa01e6a6" providerId="LiveId" clId="{EF6A38D2-2353-4801-AD37-889B5970624C}" dt="2021-05-27T20:34:12.404" v="336" actId="20577"/>
        <pc:sldMkLst>
          <pc:docMk/>
          <pc:sldMk cId="3815630948" sldId="274"/>
        </pc:sldMkLst>
      </pc:sldChg>
      <pc:sldChg chg="modSp mod">
        <pc:chgData name="John Hull" userId="b3f65f64fa01e6a6" providerId="LiveId" clId="{EF6A38D2-2353-4801-AD37-889B5970624C}" dt="2021-05-27T20:36:06.069" v="379" actId="20577"/>
        <pc:sldMkLst>
          <pc:docMk/>
          <pc:sldMk cId="1601163914" sldId="278"/>
        </pc:sldMkLst>
      </pc:sldChg>
      <pc:sldChg chg="modSp mod">
        <pc:chgData name="John Hull" userId="b3f65f64fa01e6a6" providerId="LiveId" clId="{EF6A38D2-2353-4801-AD37-889B5970624C}" dt="2021-05-27T20:44:34.549" v="738" actId="20577"/>
        <pc:sldMkLst>
          <pc:docMk/>
          <pc:sldMk cId="2881984917" sldId="281"/>
        </pc:sldMkLst>
      </pc:sldChg>
      <pc:sldChg chg="delSp modSp mod">
        <pc:chgData name="John Hull" userId="b3f65f64fa01e6a6" providerId="LiveId" clId="{EF6A38D2-2353-4801-AD37-889B5970624C}" dt="2021-05-27T20:52:09.521" v="741" actId="14100"/>
        <pc:sldMkLst>
          <pc:docMk/>
          <pc:sldMk cId="1322356644" sldId="282"/>
        </pc:sldMkLst>
      </pc:sldChg>
      <pc:sldChg chg="modSp mod">
        <pc:chgData name="John Hull" userId="b3f65f64fa01e6a6" providerId="LiveId" clId="{EF6A38D2-2353-4801-AD37-889B5970624C}" dt="2021-05-27T20:52:38.861" v="749" actId="20577"/>
        <pc:sldMkLst>
          <pc:docMk/>
          <pc:sldMk cId="4175390974" sldId="283"/>
        </pc:sldMkLst>
      </pc:sldChg>
      <pc:sldChg chg="modSp mod">
        <pc:chgData name="John Hull" userId="b3f65f64fa01e6a6" providerId="LiveId" clId="{EF6A38D2-2353-4801-AD37-889B5970624C}" dt="2021-05-27T20:28:15.866" v="117" actId="20577"/>
        <pc:sldMkLst>
          <pc:docMk/>
          <pc:sldMk cId="3347364331" sldId="291"/>
        </pc:sldMkLst>
      </pc:sldChg>
      <pc:sldChg chg="modSp mod">
        <pc:chgData name="John Hull" userId="b3f65f64fa01e6a6" providerId="LiveId" clId="{EF6A38D2-2353-4801-AD37-889B5970624C}" dt="2021-05-27T20:38:40.582" v="481" actId="20577"/>
        <pc:sldMkLst>
          <pc:docMk/>
          <pc:sldMk cId="3374240440" sldId="295"/>
        </pc:sldMkLst>
      </pc:sldChg>
      <pc:sldChg chg="modSp mod">
        <pc:chgData name="John Hull" userId="b3f65f64fa01e6a6" providerId="LiveId" clId="{EF6A38D2-2353-4801-AD37-889B5970624C}" dt="2021-05-27T20:21:39.925" v="63" actId="20577"/>
        <pc:sldMkLst>
          <pc:docMk/>
          <pc:sldMk cId="2112859373" sldId="301"/>
        </pc:sldMkLst>
      </pc:sldChg>
    </pc:docChg>
  </pc:docChgLst>
  <pc:docChgLst>
    <pc:chgData name="Jacky Chen" userId="f978b6c0472ffe45" providerId="LiveId" clId="{6FD41D55-F735-4812-B28B-3DE09B0C62BA}"/>
    <pc:docChg chg="undo custSel modSld modMainMaster">
      <pc:chgData name="Jacky Chen" userId="f978b6c0472ffe45" providerId="LiveId" clId="{6FD41D55-F735-4812-B28B-3DE09B0C62BA}" dt="2025-04-06T15:41:32.133" v="62"/>
      <pc:docMkLst>
        <pc:docMk/>
      </pc:docMkLst>
      <pc:sldChg chg="modSp mod">
        <pc:chgData name="Jacky Chen" userId="f978b6c0472ffe45" providerId="LiveId" clId="{6FD41D55-F735-4812-B28B-3DE09B0C62BA}" dt="2025-03-29T20:34:53.031" v="12" actId="20577"/>
        <pc:sldMkLst>
          <pc:docMk/>
          <pc:sldMk cId="2609102905" sldId="256"/>
        </pc:sldMkLst>
        <pc:spChg chg="mod">
          <ac:chgData name="Jacky Chen" userId="f978b6c0472ffe45" providerId="LiveId" clId="{6FD41D55-F735-4812-B28B-3DE09B0C62BA}" dt="2025-03-29T20:34:53.031" v="12" actId="20577"/>
          <ac:spMkLst>
            <pc:docMk/>
            <pc:sldMk cId="2609102905" sldId="256"/>
            <ac:spMk id="2" creationId="{00000000-0000-0000-0000-000000000000}"/>
          </ac:spMkLst>
        </pc:spChg>
        <pc:spChg chg="mod">
          <ac:chgData name="Jacky Chen" userId="f978b6c0472ffe45" providerId="LiveId" clId="{6FD41D55-F735-4812-B28B-3DE09B0C62BA}" dt="2025-03-29T20:34:41.961" v="0"/>
          <ac:spMkLst>
            <pc:docMk/>
            <pc:sldMk cId="2609102905" sldId="256"/>
            <ac:spMk id="4" creationId="{00000000-0000-0000-0000-000000000000}"/>
          </ac:spMkLst>
        </pc:spChg>
      </pc:sldChg>
      <pc:sldChg chg="modSp mod">
        <pc:chgData name="Jacky Chen" userId="f978b6c0472ffe45" providerId="LiveId" clId="{6FD41D55-F735-4812-B28B-3DE09B0C62BA}" dt="2025-03-29T20:34:45.499" v="1"/>
        <pc:sldMkLst>
          <pc:docMk/>
          <pc:sldMk cId="759096674" sldId="258"/>
        </pc:sldMkLst>
        <pc:spChg chg="mod">
          <ac:chgData name="Jacky Chen" userId="f978b6c0472ffe45" providerId="LiveId" clId="{6FD41D55-F735-4812-B28B-3DE09B0C62BA}" dt="2025-03-29T20:34:45.499" v="1"/>
          <ac:spMkLst>
            <pc:docMk/>
            <pc:sldMk cId="759096674" sldId="258"/>
            <ac:spMk id="4" creationId="{00000000-0000-0000-0000-000000000000}"/>
          </ac:spMkLst>
        </pc:spChg>
      </pc:sldChg>
      <pc:sldChg chg="modSp mod">
        <pc:chgData name="Jacky Chen" userId="f978b6c0472ffe45" providerId="LiveId" clId="{6FD41D55-F735-4812-B28B-3DE09B0C62BA}" dt="2025-03-29T20:34:58.896" v="13"/>
        <pc:sldMkLst>
          <pc:docMk/>
          <pc:sldMk cId="1871141359" sldId="259"/>
        </pc:sldMkLst>
        <pc:spChg chg="mod">
          <ac:chgData name="Jacky Chen" userId="f978b6c0472ffe45" providerId="LiveId" clId="{6FD41D55-F735-4812-B28B-3DE09B0C62BA}" dt="2025-03-29T20:34:58.896" v="13"/>
          <ac:spMkLst>
            <pc:docMk/>
            <pc:sldMk cId="1871141359" sldId="259"/>
            <ac:spMk id="4" creationId="{00000000-0000-0000-0000-000000000000}"/>
          </ac:spMkLst>
        </pc:spChg>
      </pc:sldChg>
      <pc:sldChg chg="modSp mod">
        <pc:chgData name="Jacky Chen" userId="f978b6c0472ffe45" providerId="LiveId" clId="{6FD41D55-F735-4812-B28B-3DE09B0C62BA}" dt="2025-03-29T20:35:04" v="15"/>
        <pc:sldMkLst>
          <pc:docMk/>
          <pc:sldMk cId="2232818456" sldId="260"/>
        </pc:sldMkLst>
        <pc:spChg chg="mod">
          <ac:chgData name="Jacky Chen" userId="f978b6c0472ffe45" providerId="LiveId" clId="{6FD41D55-F735-4812-B28B-3DE09B0C62BA}" dt="2025-03-29T20:35:04" v="15"/>
          <ac:spMkLst>
            <pc:docMk/>
            <pc:sldMk cId="2232818456" sldId="260"/>
            <ac:spMk id="4" creationId="{00000000-0000-0000-0000-000000000000}"/>
          </ac:spMkLst>
        </pc:spChg>
      </pc:sldChg>
      <pc:sldChg chg="modSp mod">
        <pc:chgData name="Jacky Chen" userId="f978b6c0472ffe45" providerId="LiveId" clId="{6FD41D55-F735-4812-B28B-3DE09B0C62BA}" dt="2025-03-29T20:35:17.594" v="19"/>
        <pc:sldMkLst>
          <pc:docMk/>
          <pc:sldMk cId="3456074776" sldId="262"/>
        </pc:sldMkLst>
        <pc:spChg chg="mod">
          <ac:chgData name="Jacky Chen" userId="f978b6c0472ffe45" providerId="LiveId" clId="{6FD41D55-F735-4812-B28B-3DE09B0C62BA}" dt="2025-03-29T20:35:17.594" v="19"/>
          <ac:spMkLst>
            <pc:docMk/>
            <pc:sldMk cId="3456074776" sldId="262"/>
            <ac:spMk id="4" creationId="{00000000-0000-0000-0000-000000000000}"/>
          </ac:spMkLst>
        </pc:spChg>
      </pc:sldChg>
      <pc:sldChg chg="modSp mod">
        <pc:chgData name="Jacky Chen" userId="f978b6c0472ffe45" providerId="LiveId" clId="{6FD41D55-F735-4812-B28B-3DE09B0C62BA}" dt="2025-03-29T20:35:20.795" v="20"/>
        <pc:sldMkLst>
          <pc:docMk/>
          <pc:sldMk cId="1062879575" sldId="263"/>
        </pc:sldMkLst>
        <pc:spChg chg="mod">
          <ac:chgData name="Jacky Chen" userId="f978b6c0472ffe45" providerId="LiveId" clId="{6FD41D55-F735-4812-B28B-3DE09B0C62BA}" dt="2025-03-29T20:35:20.795" v="20"/>
          <ac:spMkLst>
            <pc:docMk/>
            <pc:sldMk cId="1062879575" sldId="263"/>
            <ac:spMk id="4" creationId="{00000000-0000-0000-0000-000000000000}"/>
          </ac:spMkLst>
        </pc:spChg>
      </pc:sldChg>
      <pc:sldChg chg="modSp mod">
        <pc:chgData name="Jacky Chen" userId="f978b6c0472ffe45" providerId="LiveId" clId="{6FD41D55-F735-4812-B28B-3DE09B0C62BA}" dt="2025-03-29T20:35:24.873" v="21"/>
        <pc:sldMkLst>
          <pc:docMk/>
          <pc:sldMk cId="1218767217" sldId="264"/>
        </pc:sldMkLst>
        <pc:spChg chg="mod">
          <ac:chgData name="Jacky Chen" userId="f978b6c0472ffe45" providerId="LiveId" clId="{6FD41D55-F735-4812-B28B-3DE09B0C62BA}" dt="2025-03-29T20:35:24.873" v="21"/>
          <ac:spMkLst>
            <pc:docMk/>
            <pc:sldMk cId="1218767217" sldId="264"/>
            <ac:spMk id="4" creationId="{00000000-0000-0000-0000-000000000000}"/>
          </ac:spMkLst>
        </pc:spChg>
      </pc:sldChg>
      <pc:sldChg chg="modSp mod">
        <pc:chgData name="Jacky Chen" userId="f978b6c0472ffe45" providerId="LiveId" clId="{6FD41D55-F735-4812-B28B-3DE09B0C62BA}" dt="2025-03-29T20:35:56.892" v="29"/>
        <pc:sldMkLst>
          <pc:docMk/>
          <pc:sldMk cId="2592377785" sldId="265"/>
        </pc:sldMkLst>
        <pc:spChg chg="mod">
          <ac:chgData name="Jacky Chen" userId="f978b6c0472ffe45" providerId="LiveId" clId="{6FD41D55-F735-4812-B28B-3DE09B0C62BA}" dt="2025-03-29T20:35:56.892" v="29"/>
          <ac:spMkLst>
            <pc:docMk/>
            <pc:sldMk cId="2592377785" sldId="265"/>
            <ac:spMk id="4" creationId="{00000000-0000-0000-0000-000000000000}"/>
          </ac:spMkLst>
        </pc:spChg>
      </pc:sldChg>
      <pc:sldChg chg="modSp mod">
        <pc:chgData name="Jacky Chen" userId="f978b6c0472ffe45" providerId="LiveId" clId="{6FD41D55-F735-4812-B28B-3DE09B0C62BA}" dt="2025-03-29T20:36:00.122" v="30"/>
        <pc:sldMkLst>
          <pc:docMk/>
          <pc:sldMk cId="49277895" sldId="266"/>
        </pc:sldMkLst>
        <pc:spChg chg="mod">
          <ac:chgData name="Jacky Chen" userId="f978b6c0472ffe45" providerId="LiveId" clId="{6FD41D55-F735-4812-B28B-3DE09B0C62BA}" dt="2025-03-29T20:36:00.122" v="30"/>
          <ac:spMkLst>
            <pc:docMk/>
            <pc:sldMk cId="49277895" sldId="266"/>
            <ac:spMk id="4" creationId="{00000000-0000-0000-0000-000000000000}"/>
          </ac:spMkLst>
        </pc:spChg>
      </pc:sldChg>
      <pc:sldChg chg="modSp mod">
        <pc:chgData name="Jacky Chen" userId="f978b6c0472ffe45" providerId="LiveId" clId="{6FD41D55-F735-4812-B28B-3DE09B0C62BA}" dt="2025-03-29T20:36:03.237" v="31"/>
        <pc:sldMkLst>
          <pc:docMk/>
          <pc:sldMk cId="2841136363" sldId="267"/>
        </pc:sldMkLst>
        <pc:spChg chg="mod">
          <ac:chgData name="Jacky Chen" userId="f978b6c0472ffe45" providerId="LiveId" clId="{6FD41D55-F735-4812-B28B-3DE09B0C62BA}" dt="2025-03-29T20:36:03.237" v="31"/>
          <ac:spMkLst>
            <pc:docMk/>
            <pc:sldMk cId="2841136363" sldId="267"/>
            <ac:spMk id="4" creationId="{00000000-0000-0000-0000-000000000000}"/>
          </ac:spMkLst>
        </pc:spChg>
      </pc:sldChg>
      <pc:sldChg chg="modSp mod">
        <pc:chgData name="Jacky Chen" userId="f978b6c0472ffe45" providerId="LiveId" clId="{6FD41D55-F735-4812-B28B-3DE09B0C62BA}" dt="2025-03-29T20:36:07.103" v="32"/>
        <pc:sldMkLst>
          <pc:docMk/>
          <pc:sldMk cId="3393505531" sldId="268"/>
        </pc:sldMkLst>
        <pc:spChg chg="mod">
          <ac:chgData name="Jacky Chen" userId="f978b6c0472ffe45" providerId="LiveId" clId="{6FD41D55-F735-4812-B28B-3DE09B0C62BA}" dt="2025-03-29T20:36:07.103" v="32"/>
          <ac:spMkLst>
            <pc:docMk/>
            <pc:sldMk cId="3393505531" sldId="268"/>
            <ac:spMk id="4" creationId="{00000000-0000-0000-0000-000000000000}"/>
          </ac:spMkLst>
        </pc:spChg>
      </pc:sldChg>
      <pc:sldChg chg="modSp mod">
        <pc:chgData name="Jacky Chen" userId="f978b6c0472ffe45" providerId="LiveId" clId="{6FD41D55-F735-4812-B28B-3DE09B0C62BA}" dt="2025-04-06T15:41:32.133" v="62"/>
        <pc:sldMkLst>
          <pc:docMk/>
          <pc:sldMk cId="1542367044" sldId="269"/>
        </pc:sldMkLst>
        <pc:spChg chg="mod">
          <ac:chgData name="Jacky Chen" userId="f978b6c0472ffe45" providerId="LiveId" clId="{6FD41D55-F735-4812-B28B-3DE09B0C62BA}" dt="2025-04-06T15:41:32.133" v="62"/>
          <ac:spMkLst>
            <pc:docMk/>
            <pc:sldMk cId="1542367044" sldId="269"/>
            <ac:spMk id="4" creationId="{00000000-0000-0000-0000-000000000000}"/>
          </ac:spMkLst>
        </pc:spChg>
      </pc:sldChg>
      <pc:sldChg chg="modSp mod">
        <pc:chgData name="Jacky Chen" userId="f978b6c0472ffe45" providerId="LiveId" clId="{6FD41D55-F735-4812-B28B-3DE09B0C62BA}" dt="2025-03-29T20:36:21.541" v="37"/>
        <pc:sldMkLst>
          <pc:docMk/>
          <pc:sldMk cId="1848743840" sldId="271"/>
        </pc:sldMkLst>
        <pc:spChg chg="mod">
          <ac:chgData name="Jacky Chen" userId="f978b6c0472ffe45" providerId="LiveId" clId="{6FD41D55-F735-4812-B28B-3DE09B0C62BA}" dt="2025-03-29T20:36:21.541" v="37"/>
          <ac:spMkLst>
            <pc:docMk/>
            <pc:sldMk cId="1848743840" sldId="271"/>
            <ac:spMk id="4" creationId="{00000000-0000-0000-0000-000000000000}"/>
          </ac:spMkLst>
        </pc:spChg>
      </pc:sldChg>
      <pc:sldChg chg="modSp mod">
        <pc:chgData name="Jacky Chen" userId="f978b6c0472ffe45" providerId="LiveId" clId="{6FD41D55-F735-4812-B28B-3DE09B0C62BA}" dt="2025-03-29T20:36:25.088" v="38"/>
        <pc:sldMkLst>
          <pc:docMk/>
          <pc:sldMk cId="3815630948" sldId="274"/>
        </pc:sldMkLst>
        <pc:spChg chg="mod">
          <ac:chgData name="Jacky Chen" userId="f978b6c0472ffe45" providerId="LiveId" clId="{6FD41D55-F735-4812-B28B-3DE09B0C62BA}" dt="2025-03-29T20:36:25.088" v="38"/>
          <ac:spMkLst>
            <pc:docMk/>
            <pc:sldMk cId="3815630948" sldId="274"/>
            <ac:spMk id="4" creationId="{00000000-0000-0000-0000-000000000000}"/>
          </ac:spMkLst>
        </pc:spChg>
      </pc:sldChg>
      <pc:sldChg chg="modSp mod">
        <pc:chgData name="Jacky Chen" userId="f978b6c0472ffe45" providerId="LiveId" clId="{6FD41D55-F735-4812-B28B-3DE09B0C62BA}" dt="2025-03-29T20:36:27.159" v="39"/>
        <pc:sldMkLst>
          <pc:docMk/>
          <pc:sldMk cId="1601163914" sldId="278"/>
        </pc:sldMkLst>
        <pc:spChg chg="mod">
          <ac:chgData name="Jacky Chen" userId="f978b6c0472ffe45" providerId="LiveId" clId="{6FD41D55-F735-4812-B28B-3DE09B0C62BA}" dt="2025-03-29T20:36:27.159" v="39"/>
          <ac:spMkLst>
            <pc:docMk/>
            <pc:sldMk cId="1601163914" sldId="278"/>
            <ac:spMk id="4" creationId="{00000000-0000-0000-0000-000000000000}"/>
          </ac:spMkLst>
        </pc:spChg>
      </pc:sldChg>
      <pc:sldChg chg="modSp mod">
        <pc:chgData name="Jacky Chen" userId="f978b6c0472ffe45" providerId="LiveId" clId="{6FD41D55-F735-4812-B28B-3DE09B0C62BA}" dt="2025-03-29T20:36:38.228" v="42"/>
        <pc:sldMkLst>
          <pc:docMk/>
          <pc:sldMk cId="3038424384" sldId="280"/>
        </pc:sldMkLst>
        <pc:spChg chg="mod">
          <ac:chgData name="Jacky Chen" userId="f978b6c0472ffe45" providerId="LiveId" clId="{6FD41D55-F735-4812-B28B-3DE09B0C62BA}" dt="2025-03-29T20:36:38.228" v="42"/>
          <ac:spMkLst>
            <pc:docMk/>
            <pc:sldMk cId="3038424384" sldId="280"/>
            <ac:spMk id="2" creationId="{00000000-0000-0000-0000-000000000000}"/>
          </ac:spMkLst>
        </pc:spChg>
      </pc:sldChg>
      <pc:sldChg chg="modSp mod">
        <pc:chgData name="Jacky Chen" userId="f978b6c0472ffe45" providerId="LiveId" clId="{6FD41D55-F735-4812-B28B-3DE09B0C62BA}" dt="2025-03-29T20:36:41.173" v="43"/>
        <pc:sldMkLst>
          <pc:docMk/>
          <pc:sldMk cId="2881984917" sldId="281"/>
        </pc:sldMkLst>
        <pc:spChg chg="mod">
          <ac:chgData name="Jacky Chen" userId="f978b6c0472ffe45" providerId="LiveId" clId="{6FD41D55-F735-4812-B28B-3DE09B0C62BA}" dt="2025-03-29T20:36:41.173" v="43"/>
          <ac:spMkLst>
            <pc:docMk/>
            <pc:sldMk cId="2881984917" sldId="281"/>
            <ac:spMk id="4" creationId="{00000000-0000-0000-0000-000000000000}"/>
          </ac:spMkLst>
        </pc:spChg>
      </pc:sldChg>
      <pc:sldChg chg="modSp mod">
        <pc:chgData name="Jacky Chen" userId="f978b6c0472ffe45" providerId="LiveId" clId="{6FD41D55-F735-4812-B28B-3DE09B0C62BA}" dt="2025-03-29T20:36:45.212" v="44"/>
        <pc:sldMkLst>
          <pc:docMk/>
          <pc:sldMk cId="1322356644" sldId="282"/>
        </pc:sldMkLst>
        <pc:spChg chg="mod">
          <ac:chgData name="Jacky Chen" userId="f978b6c0472ffe45" providerId="LiveId" clId="{6FD41D55-F735-4812-B28B-3DE09B0C62BA}" dt="2025-03-29T20:36:45.212" v="44"/>
          <ac:spMkLst>
            <pc:docMk/>
            <pc:sldMk cId="1322356644" sldId="282"/>
            <ac:spMk id="4" creationId="{00000000-0000-0000-0000-000000000000}"/>
          </ac:spMkLst>
        </pc:spChg>
      </pc:sldChg>
      <pc:sldChg chg="modSp mod">
        <pc:chgData name="Jacky Chen" userId="f978b6c0472ffe45" providerId="LiveId" clId="{6FD41D55-F735-4812-B28B-3DE09B0C62BA}" dt="2025-03-29T20:36:48.630" v="45"/>
        <pc:sldMkLst>
          <pc:docMk/>
          <pc:sldMk cId="4175390974" sldId="283"/>
        </pc:sldMkLst>
        <pc:spChg chg="mod">
          <ac:chgData name="Jacky Chen" userId="f978b6c0472ffe45" providerId="LiveId" clId="{6FD41D55-F735-4812-B28B-3DE09B0C62BA}" dt="2025-03-29T20:36:48.630" v="45"/>
          <ac:spMkLst>
            <pc:docMk/>
            <pc:sldMk cId="4175390974" sldId="283"/>
            <ac:spMk id="4" creationId="{00000000-0000-0000-0000-000000000000}"/>
          </ac:spMkLst>
        </pc:spChg>
      </pc:sldChg>
      <pc:sldChg chg="modSp mod">
        <pc:chgData name="Jacky Chen" userId="f978b6c0472ffe45" providerId="LiveId" clId="{6FD41D55-F735-4812-B28B-3DE09B0C62BA}" dt="2025-03-29T20:35:31.565" v="22"/>
        <pc:sldMkLst>
          <pc:docMk/>
          <pc:sldMk cId="4072202385" sldId="284"/>
        </pc:sldMkLst>
        <pc:spChg chg="mod">
          <ac:chgData name="Jacky Chen" userId="f978b6c0472ffe45" providerId="LiveId" clId="{6FD41D55-F735-4812-B28B-3DE09B0C62BA}" dt="2025-03-29T20:35:31.565" v="22"/>
          <ac:spMkLst>
            <pc:docMk/>
            <pc:sldMk cId="4072202385" sldId="284"/>
            <ac:spMk id="3" creationId="{00000000-0000-0000-0000-000000000000}"/>
          </ac:spMkLst>
        </pc:spChg>
      </pc:sldChg>
      <pc:sldChg chg="modSp mod">
        <pc:chgData name="Jacky Chen" userId="f978b6c0472ffe45" providerId="LiveId" clId="{6FD41D55-F735-4812-B28B-3DE09B0C62BA}" dt="2025-03-29T20:35:34.404" v="23"/>
        <pc:sldMkLst>
          <pc:docMk/>
          <pc:sldMk cId="3942570953" sldId="285"/>
        </pc:sldMkLst>
        <pc:spChg chg="mod">
          <ac:chgData name="Jacky Chen" userId="f978b6c0472ffe45" providerId="LiveId" clId="{6FD41D55-F735-4812-B28B-3DE09B0C62BA}" dt="2025-03-29T20:35:34.404" v="23"/>
          <ac:spMkLst>
            <pc:docMk/>
            <pc:sldMk cId="3942570953" sldId="285"/>
            <ac:spMk id="4" creationId="{00000000-0000-0000-0000-000000000000}"/>
          </ac:spMkLst>
        </pc:spChg>
      </pc:sldChg>
      <pc:sldChg chg="modSp mod">
        <pc:chgData name="Jacky Chen" userId="f978b6c0472ffe45" providerId="LiveId" clId="{6FD41D55-F735-4812-B28B-3DE09B0C62BA}" dt="2025-03-29T20:35:36.815" v="24"/>
        <pc:sldMkLst>
          <pc:docMk/>
          <pc:sldMk cId="2973574809" sldId="286"/>
        </pc:sldMkLst>
        <pc:spChg chg="mod">
          <ac:chgData name="Jacky Chen" userId="f978b6c0472ffe45" providerId="LiveId" clId="{6FD41D55-F735-4812-B28B-3DE09B0C62BA}" dt="2025-03-29T20:35:36.815" v="24"/>
          <ac:spMkLst>
            <pc:docMk/>
            <pc:sldMk cId="2973574809" sldId="286"/>
            <ac:spMk id="4" creationId="{00000000-0000-0000-0000-000000000000}"/>
          </ac:spMkLst>
        </pc:spChg>
      </pc:sldChg>
      <pc:sldChg chg="modSp mod">
        <pc:chgData name="Jacky Chen" userId="f978b6c0472ffe45" providerId="LiveId" clId="{6FD41D55-F735-4812-B28B-3DE09B0C62BA}" dt="2025-03-29T20:35:39.511" v="25"/>
        <pc:sldMkLst>
          <pc:docMk/>
          <pc:sldMk cId="368849537" sldId="287"/>
        </pc:sldMkLst>
        <pc:spChg chg="mod">
          <ac:chgData name="Jacky Chen" userId="f978b6c0472ffe45" providerId="LiveId" clId="{6FD41D55-F735-4812-B28B-3DE09B0C62BA}" dt="2025-03-29T20:35:39.511" v="25"/>
          <ac:spMkLst>
            <pc:docMk/>
            <pc:sldMk cId="368849537" sldId="287"/>
            <ac:spMk id="3" creationId="{00000000-0000-0000-0000-000000000000}"/>
          </ac:spMkLst>
        </pc:spChg>
      </pc:sldChg>
      <pc:sldChg chg="modSp mod">
        <pc:chgData name="Jacky Chen" userId="f978b6c0472ffe45" providerId="LiveId" clId="{6FD41D55-F735-4812-B28B-3DE09B0C62BA}" dt="2025-03-29T20:35:43.614" v="26"/>
        <pc:sldMkLst>
          <pc:docMk/>
          <pc:sldMk cId="2051135325" sldId="288"/>
        </pc:sldMkLst>
        <pc:spChg chg="mod">
          <ac:chgData name="Jacky Chen" userId="f978b6c0472ffe45" providerId="LiveId" clId="{6FD41D55-F735-4812-B28B-3DE09B0C62BA}" dt="2025-03-29T20:35:43.614" v="26"/>
          <ac:spMkLst>
            <pc:docMk/>
            <pc:sldMk cId="2051135325" sldId="288"/>
            <ac:spMk id="5" creationId="{00000000-0000-0000-0000-000000000000}"/>
          </ac:spMkLst>
        </pc:spChg>
      </pc:sldChg>
      <pc:sldChg chg="modSp mod">
        <pc:chgData name="Jacky Chen" userId="f978b6c0472ffe45" providerId="LiveId" clId="{6FD41D55-F735-4812-B28B-3DE09B0C62BA}" dt="2025-03-29T20:35:46.440" v="27"/>
        <pc:sldMkLst>
          <pc:docMk/>
          <pc:sldMk cId="2755503798" sldId="289"/>
        </pc:sldMkLst>
        <pc:spChg chg="mod">
          <ac:chgData name="Jacky Chen" userId="f978b6c0472ffe45" providerId="LiveId" clId="{6FD41D55-F735-4812-B28B-3DE09B0C62BA}" dt="2025-03-29T20:35:46.440" v="27"/>
          <ac:spMkLst>
            <pc:docMk/>
            <pc:sldMk cId="2755503798" sldId="289"/>
            <ac:spMk id="4" creationId="{00000000-0000-0000-0000-000000000000}"/>
          </ac:spMkLst>
        </pc:spChg>
      </pc:sldChg>
      <pc:sldChg chg="modSp mod">
        <pc:chgData name="Jacky Chen" userId="f978b6c0472ffe45" providerId="LiveId" clId="{6FD41D55-F735-4812-B28B-3DE09B0C62BA}" dt="2025-03-29T20:36:13.118" v="34"/>
        <pc:sldMkLst>
          <pc:docMk/>
          <pc:sldMk cId="2952119256" sldId="290"/>
        </pc:sldMkLst>
        <pc:spChg chg="mod">
          <ac:chgData name="Jacky Chen" userId="f978b6c0472ffe45" providerId="LiveId" clId="{6FD41D55-F735-4812-B28B-3DE09B0C62BA}" dt="2025-03-29T20:36:13.118" v="34"/>
          <ac:spMkLst>
            <pc:docMk/>
            <pc:sldMk cId="2952119256" sldId="290"/>
            <ac:spMk id="4" creationId="{00000000-0000-0000-0000-000000000000}"/>
          </ac:spMkLst>
        </pc:spChg>
      </pc:sldChg>
      <pc:sldChg chg="modSp mod">
        <pc:chgData name="Jacky Chen" userId="f978b6c0472ffe45" providerId="LiveId" clId="{6FD41D55-F735-4812-B28B-3DE09B0C62BA}" dt="2025-03-29T20:36:18.731" v="36"/>
        <pc:sldMkLst>
          <pc:docMk/>
          <pc:sldMk cId="3347364331" sldId="291"/>
        </pc:sldMkLst>
        <pc:spChg chg="mod">
          <ac:chgData name="Jacky Chen" userId="f978b6c0472ffe45" providerId="LiveId" clId="{6FD41D55-F735-4812-B28B-3DE09B0C62BA}" dt="2025-03-29T20:36:18.731" v="36"/>
          <ac:spMkLst>
            <pc:docMk/>
            <pc:sldMk cId="3347364331" sldId="291"/>
            <ac:spMk id="4" creationId="{00000000-0000-0000-0000-000000000000}"/>
          </ac:spMkLst>
        </pc:spChg>
      </pc:sldChg>
      <pc:sldChg chg="modSp mod">
        <pc:chgData name="Jacky Chen" userId="f978b6c0472ffe45" providerId="LiveId" clId="{6FD41D55-F735-4812-B28B-3DE09B0C62BA}" dt="2025-03-29T20:35:01.608" v="14"/>
        <pc:sldMkLst>
          <pc:docMk/>
          <pc:sldMk cId="2510526412" sldId="292"/>
        </pc:sldMkLst>
        <pc:spChg chg="mod">
          <ac:chgData name="Jacky Chen" userId="f978b6c0472ffe45" providerId="LiveId" clId="{6FD41D55-F735-4812-B28B-3DE09B0C62BA}" dt="2025-03-29T20:35:01.608" v="14"/>
          <ac:spMkLst>
            <pc:docMk/>
            <pc:sldMk cId="2510526412" sldId="292"/>
            <ac:spMk id="4" creationId="{00000000-0000-0000-0000-000000000000}"/>
          </ac:spMkLst>
        </pc:spChg>
      </pc:sldChg>
      <pc:sldChg chg="modSp mod">
        <pc:chgData name="Jacky Chen" userId="f978b6c0472ffe45" providerId="LiveId" clId="{6FD41D55-F735-4812-B28B-3DE09B0C62BA}" dt="2025-03-29T20:36:15.625" v="35"/>
        <pc:sldMkLst>
          <pc:docMk/>
          <pc:sldMk cId="32398426" sldId="293"/>
        </pc:sldMkLst>
        <pc:spChg chg="mod">
          <ac:chgData name="Jacky Chen" userId="f978b6c0472ffe45" providerId="LiveId" clId="{6FD41D55-F735-4812-B28B-3DE09B0C62BA}" dt="2025-03-29T20:36:15.625" v="35"/>
          <ac:spMkLst>
            <pc:docMk/>
            <pc:sldMk cId="32398426" sldId="293"/>
            <ac:spMk id="4" creationId="{00000000-0000-0000-0000-000000000000}"/>
          </ac:spMkLst>
        </pc:spChg>
      </pc:sldChg>
      <pc:sldChg chg="modSp mod">
        <pc:chgData name="Jacky Chen" userId="f978b6c0472ffe45" providerId="LiveId" clId="{6FD41D55-F735-4812-B28B-3DE09B0C62BA}" dt="2025-03-29T20:36:31.436" v="40"/>
        <pc:sldMkLst>
          <pc:docMk/>
          <pc:sldMk cId="3223467689" sldId="294"/>
        </pc:sldMkLst>
        <pc:spChg chg="mod">
          <ac:chgData name="Jacky Chen" userId="f978b6c0472ffe45" providerId="LiveId" clId="{6FD41D55-F735-4812-B28B-3DE09B0C62BA}" dt="2025-03-29T20:36:31.436" v="40"/>
          <ac:spMkLst>
            <pc:docMk/>
            <pc:sldMk cId="3223467689" sldId="294"/>
            <ac:spMk id="4" creationId="{00000000-0000-0000-0000-000000000000}"/>
          </ac:spMkLst>
        </pc:spChg>
      </pc:sldChg>
      <pc:sldChg chg="modSp mod">
        <pc:chgData name="Jacky Chen" userId="f978b6c0472ffe45" providerId="LiveId" clId="{6FD41D55-F735-4812-B28B-3DE09B0C62BA}" dt="2025-03-29T20:36:34.301" v="41"/>
        <pc:sldMkLst>
          <pc:docMk/>
          <pc:sldMk cId="3374240440" sldId="295"/>
        </pc:sldMkLst>
        <pc:spChg chg="mod">
          <ac:chgData name="Jacky Chen" userId="f978b6c0472ffe45" providerId="LiveId" clId="{6FD41D55-F735-4812-B28B-3DE09B0C62BA}" dt="2025-03-29T20:36:34.301" v="41"/>
          <ac:spMkLst>
            <pc:docMk/>
            <pc:sldMk cId="3374240440" sldId="295"/>
            <ac:spMk id="9" creationId="{00000000-0000-0000-0000-000000000000}"/>
          </ac:spMkLst>
        </pc:spChg>
      </pc:sldChg>
      <pc:sldChg chg="modSp mod">
        <pc:chgData name="Jacky Chen" userId="f978b6c0472ffe45" providerId="LiveId" clId="{6FD41D55-F735-4812-B28B-3DE09B0C62BA}" dt="2025-03-29T20:35:52.604" v="28"/>
        <pc:sldMkLst>
          <pc:docMk/>
          <pc:sldMk cId="2675652453" sldId="296"/>
        </pc:sldMkLst>
        <pc:spChg chg="mod">
          <ac:chgData name="Jacky Chen" userId="f978b6c0472ffe45" providerId="LiveId" clId="{6FD41D55-F735-4812-B28B-3DE09B0C62BA}" dt="2025-03-29T20:35:52.604" v="28"/>
          <ac:spMkLst>
            <pc:docMk/>
            <pc:sldMk cId="2675652453" sldId="296"/>
            <ac:spMk id="4" creationId="{00000000-0000-0000-0000-000000000000}"/>
          </ac:spMkLst>
        </pc:spChg>
      </pc:sldChg>
      <pc:sldChg chg="modSp mod">
        <pc:chgData name="Jacky Chen" userId="f978b6c0472ffe45" providerId="LiveId" clId="{6FD41D55-F735-4812-B28B-3DE09B0C62BA}" dt="2025-03-29T20:36:09.995" v="33"/>
        <pc:sldMkLst>
          <pc:docMk/>
          <pc:sldMk cId="2778882664" sldId="297"/>
        </pc:sldMkLst>
        <pc:spChg chg="mod">
          <ac:chgData name="Jacky Chen" userId="f978b6c0472ffe45" providerId="LiveId" clId="{6FD41D55-F735-4812-B28B-3DE09B0C62BA}" dt="2025-03-29T20:36:09.995" v="33"/>
          <ac:spMkLst>
            <pc:docMk/>
            <pc:sldMk cId="2778882664" sldId="297"/>
            <ac:spMk id="4" creationId="{00000000-0000-0000-0000-000000000000}"/>
          </ac:spMkLst>
        </pc:spChg>
      </pc:sldChg>
      <pc:sldChg chg="modSp mod">
        <pc:chgData name="Jacky Chen" userId="f978b6c0472ffe45" providerId="LiveId" clId="{6FD41D55-F735-4812-B28B-3DE09B0C62BA}" dt="2025-03-29T20:36:51.619" v="46"/>
        <pc:sldMkLst>
          <pc:docMk/>
          <pc:sldMk cId="3429762897" sldId="298"/>
        </pc:sldMkLst>
        <pc:spChg chg="mod">
          <ac:chgData name="Jacky Chen" userId="f978b6c0472ffe45" providerId="LiveId" clId="{6FD41D55-F735-4812-B28B-3DE09B0C62BA}" dt="2025-03-29T20:36:51.619" v="46"/>
          <ac:spMkLst>
            <pc:docMk/>
            <pc:sldMk cId="3429762897" sldId="298"/>
            <ac:spMk id="4" creationId="{00000000-0000-0000-0000-000000000000}"/>
          </ac:spMkLst>
        </pc:spChg>
      </pc:sldChg>
      <pc:sldChg chg="modSp mod">
        <pc:chgData name="Jacky Chen" userId="f978b6c0472ffe45" providerId="LiveId" clId="{6FD41D55-F735-4812-B28B-3DE09B0C62BA}" dt="2025-03-29T20:35:14.025" v="18"/>
        <pc:sldMkLst>
          <pc:docMk/>
          <pc:sldMk cId="18829461" sldId="299"/>
        </pc:sldMkLst>
        <pc:spChg chg="mod">
          <ac:chgData name="Jacky Chen" userId="f978b6c0472ffe45" providerId="LiveId" clId="{6FD41D55-F735-4812-B28B-3DE09B0C62BA}" dt="2025-03-29T20:35:14.025" v="18"/>
          <ac:spMkLst>
            <pc:docMk/>
            <pc:sldMk cId="18829461" sldId="299"/>
            <ac:spMk id="4" creationId="{00000000-0000-0000-0000-000000000000}"/>
          </ac:spMkLst>
        </pc:spChg>
      </pc:sldChg>
      <pc:sldChg chg="modSp mod">
        <pc:chgData name="Jacky Chen" userId="f978b6c0472ffe45" providerId="LiveId" clId="{6FD41D55-F735-4812-B28B-3DE09B0C62BA}" dt="2025-03-29T20:35:07.422" v="16"/>
        <pc:sldMkLst>
          <pc:docMk/>
          <pc:sldMk cId="1644806265" sldId="300"/>
        </pc:sldMkLst>
        <pc:spChg chg="mod">
          <ac:chgData name="Jacky Chen" userId="f978b6c0472ffe45" providerId="LiveId" clId="{6FD41D55-F735-4812-B28B-3DE09B0C62BA}" dt="2025-03-29T20:35:07.422" v="16"/>
          <ac:spMkLst>
            <pc:docMk/>
            <pc:sldMk cId="1644806265" sldId="300"/>
            <ac:spMk id="4" creationId="{00000000-0000-0000-0000-000000000000}"/>
          </ac:spMkLst>
        </pc:spChg>
      </pc:sldChg>
      <pc:sldChg chg="modSp mod">
        <pc:chgData name="Jacky Chen" userId="f978b6c0472ffe45" providerId="LiveId" clId="{6FD41D55-F735-4812-B28B-3DE09B0C62BA}" dt="2025-03-29T20:35:10.703" v="17"/>
        <pc:sldMkLst>
          <pc:docMk/>
          <pc:sldMk cId="2112859373" sldId="301"/>
        </pc:sldMkLst>
        <pc:spChg chg="mod">
          <ac:chgData name="Jacky Chen" userId="f978b6c0472ffe45" providerId="LiveId" clId="{6FD41D55-F735-4812-B28B-3DE09B0C62BA}" dt="2025-03-29T20:35:10.703" v="17"/>
          <ac:spMkLst>
            <pc:docMk/>
            <pc:sldMk cId="2112859373" sldId="301"/>
            <ac:spMk id="4" creationId="{477B3CA3-CF43-4102-9A67-08518F11EA85}"/>
          </ac:spMkLst>
        </pc:spChg>
      </pc:sldChg>
      <pc:sldMasterChg chg="modSldLayout">
        <pc:chgData name="Jacky Chen" userId="f978b6c0472ffe45" providerId="LiveId" clId="{6FD41D55-F735-4812-B28B-3DE09B0C62BA}" dt="2025-03-29T20:39:15.234" v="61"/>
        <pc:sldMasterMkLst>
          <pc:docMk/>
          <pc:sldMasterMk cId="709381724" sldId="2147483660"/>
        </pc:sldMasterMkLst>
        <pc:sldLayoutChg chg="modSp mod">
          <pc:chgData name="Jacky Chen" userId="f978b6c0472ffe45" providerId="LiveId" clId="{6FD41D55-F735-4812-B28B-3DE09B0C62BA}" dt="2025-03-29T20:38:38.653" v="48"/>
          <pc:sldLayoutMkLst>
            <pc:docMk/>
            <pc:sldMasterMk cId="709381724" sldId="2147483660"/>
            <pc:sldLayoutMk cId="3899206336" sldId="2147483661"/>
          </pc:sldLayoutMkLst>
          <pc:spChg chg="mod">
            <ac:chgData name="Jacky Chen" userId="f978b6c0472ffe45" providerId="LiveId" clId="{6FD41D55-F735-4812-B28B-3DE09B0C62BA}" dt="2025-03-29T20:38:38.653" v="48"/>
            <ac:spMkLst>
              <pc:docMk/>
              <pc:sldMasterMk cId="709381724" sldId="2147483660"/>
              <pc:sldLayoutMk cId="3899206336" sldId="2147483661"/>
              <ac:spMk id="95" creationId="{00000000-0000-0000-0000-000000000000}"/>
            </ac:spMkLst>
          </pc:spChg>
        </pc:sldLayoutChg>
        <pc:sldLayoutChg chg="modSp mod">
          <pc:chgData name="Jacky Chen" userId="f978b6c0472ffe45" providerId="LiveId" clId="{6FD41D55-F735-4812-B28B-3DE09B0C62BA}" dt="2025-03-29T20:38:40.967" v="49"/>
          <pc:sldLayoutMkLst>
            <pc:docMk/>
            <pc:sldMasterMk cId="709381724" sldId="2147483660"/>
            <pc:sldLayoutMk cId="3004633851" sldId="2147483662"/>
          </pc:sldLayoutMkLst>
          <pc:spChg chg="mod">
            <ac:chgData name="Jacky Chen" userId="f978b6c0472ffe45" providerId="LiveId" clId="{6FD41D55-F735-4812-B28B-3DE09B0C62BA}" dt="2025-03-29T20:38:40.967" v="49"/>
            <ac:spMkLst>
              <pc:docMk/>
              <pc:sldMasterMk cId="709381724" sldId="2147483660"/>
              <pc:sldLayoutMk cId="3004633851" sldId="2147483662"/>
              <ac:spMk id="5" creationId="{00000000-0000-0000-0000-000000000000}"/>
            </ac:spMkLst>
          </pc:spChg>
        </pc:sldLayoutChg>
        <pc:sldLayoutChg chg="modSp mod">
          <pc:chgData name="Jacky Chen" userId="f978b6c0472ffe45" providerId="LiveId" clId="{6FD41D55-F735-4812-B28B-3DE09B0C62BA}" dt="2025-03-29T20:38:42.957" v="50"/>
          <pc:sldLayoutMkLst>
            <pc:docMk/>
            <pc:sldMasterMk cId="709381724" sldId="2147483660"/>
            <pc:sldLayoutMk cId="3856398817" sldId="2147483663"/>
          </pc:sldLayoutMkLst>
          <pc:spChg chg="mod">
            <ac:chgData name="Jacky Chen" userId="f978b6c0472ffe45" providerId="LiveId" clId="{6FD41D55-F735-4812-B28B-3DE09B0C62BA}" dt="2025-03-29T20:38:42.957" v="50"/>
            <ac:spMkLst>
              <pc:docMk/>
              <pc:sldMasterMk cId="709381724" sldId="2147483660"/>
              <pc:sldLayoutMk cId="3856398817" sldId="2147483663"/>
              <ac:spMk id="5" creationId="{00000000-0000-0000-0000-000000000000}"/>
            </ac:spMkLst>
          </pc:spChg>
        </pc:sldLayoutChg>
        <pc:sldLayoutChg chg="modSp mod">
          <pc:chgData name="Jacky Chen" userId="f978b6c0472ffe45" providerId="LiveId" clId="{6FD41D55-F735-4812-B28B-3DE09B0C62BA}" dt="2025-03-29T20:38:45.809" v="51"/>
          <pc:sldLayoutMkLst>
            <pc:docMk/>
            <pc:sldMasterMk cId="709381724" sldId="2147483660"/>
            <pc:sldLayoutMk cId="2702590749" sldId="2147483664"/>
          </pc:sldLayoutMkLst>
          <pc:spChg chg="mod">
            <ac:chgData name="Jacky Chen" userId="f978b6c0472ffe45" providerId="LiveId" clId="{6FD41D55-F735-4812-B28B-3DE09B0C62BA}" dt="2025-03-29T20:38:45.809" v="51"/>
            <ac:spMkLst>
              <pc:docMk/>
              <pc:sldMasterMk cId="709381724" sldId="2147483660"/>
              <pc:sldLayoutMk cId="2702590749" sldId="2147483664"/>
              <ac:spMk id="6" creationId="{00000000-0000-0000-0000-000000000000}"/>
            </ac:spMkLst>
          </pc:spChg>
        </pc:sldLayoutChg>
        <pc:sldLayoutChg chg="modSp mod">
          <pc:chgData name="Jacky Chen" userId="f978b6c0472ffe45" providerId="LiveId" clId="{6FD41D55-F735-4812-B28B-3DE09B0C62BA}" dt="2025-03-29T20:38:48.150" v="52"/>
          <pc:sldLayoutMkLst>
            <pc:docMk/>
            <pc:sldMasterMk cId="709381724" sldId="2147483660"/>
            <pc:sldLayoutMk cId="76695219" sldId="2147483665"/>
          </pc:sldLayoutMkLst>
          <pc:spChg chg="mod">
            <ac:chgData name="Jacky Chen" userId="f978b6c0472ffe45" providerId="LiveId" clId="{6FD41D55-F735-4812-B28B-3DE09B0C62BA}" dt="2025-03-29T20:38:48.150" v="52"/>
            <ac:spMkLst>
              <pc:docMk/>
              <pc:sldMasterMk cId="709381724" sldId="2147483660"/>
              <pc:sldLayoutMk cId="76695219" sldId="2147483665"/>
              <ac:spMk id="8" creationId="{00000000-0000-0000-0000-000000000000}"/>
            </ac:spMkLst>
          </pc:spChg>
        </pc:sldLayoutChg>
        <pc:sldLayoutChg chg="modSp mod">
          <pc:chgData name="Jacky Chen" userId="f978b6c0472ffe45" providerId="LiveId" clId="{6FD41D55-F735-4812-B28B-3DE09B0C62BA}" dt="2025-03-29T20:38:50.345" v="53"/>
          <pc:sldLayoutMkLst>
            <pc:docMk/>
            <pc:sldMasterMk cId="709381724" sldId="2147483660"/>
            <pc:sldLayoutMk cId="1909410950" sldId="2147483666"/>
          </pc:sldLayoutMkLst>
          <pc:spChg chg="mod">
            <ac:chgData name="Jacky Chen" userId="f978b6c0472ffe45" providerId="LiveId" clId="{6FD41D55-F735-4812-B28B-3DE09B0C62BA}" dt="2025-03-29T20:38:50.345" v="53"/>
            <ac:spMkLst>
              <pc:docMk/>
              <pc:sldMasterMk cId="709381724" sldId="2147483660"/>
              <pc:sldLayoutMk cId="1909410950" sldId="2147483666"/>
              <ac:spMk id="4" creationId="{00000000-0000-0000-0000-000000000000}"/>
            </ac:spMkLst>
          </pc:spChg>
        </pc:sldLayoutChg>
        <pc:sldLayoutChg chg="modSp mod">
          <pc:chgData name="Jacky Chen" userId="f978b6c0472ffe45" providerId="LiveId" clId="{6FD41D55-F735-4812-B28B-3DE09B0C62BA}" dt="2025-03-29T20:38:55.181" v="54"/>
          <pc:sldLayoutMkLst>
            <pc:docMk/>
            <pc:sldMasterMk cId="709381724" sldId="2147483660"/>
            <pc:sldLayoutMk cId="401681852" sldId="2147483667"/>
          </pc:sldLayoutMkLst>
          <pc:spChg chg="mod">
            <ac:chgData name="Jacky Chen" userId="f978b6c0472ffe45" providerId="LiveId" clId="{6FD41D55-F735-4812-B28B-3DE09B0C62BA}" dt="2025-03-29T20:38:55.181" v="54"/>
            <ac:spMkLst>
              <pc:docMk/>
              <pc:sldMasterMk cId="709381724" sldId="2147483660"/>
              <pc:sldLayoutMk cId="401681852" sldId="2147483667"/>
              <ac:spMk id="3" creationId="{00000000-0000-0000-0000-000000000000}"/>
            </ac:spMkLst>
          </pc:spChg>
        </pc:sldLayoutChg>
        <pc:sldLayoutChg chg="modSp mod">
          <pc:chgData name="Jacky Chen" userId="f978b6c0472ffe45" providerId="LiveId" clId="{6FD41D55-F735-4812-B28B-3DE09B0C62BA}" dt="2025-03-29T20:38:58.180" v="55"/>
          <pc:sldLayoutMkLst>
            <pc:docMk/>
            <pc:sldMasterMk cId="709381724" sldId="2147483660"/>
            <pc:sldLayoutMk cId="4079828694" sldId="2147483668"/>
          </pc:sldLayoutMkLst>
          <pc:spChg chg="mod">
            <ac:chgData name="Jacky Chen" userId="f978b6c0472ffe45" providerId="LiveId" clId="{6FD41D55-F735-4812-B28B-3DE09B0C62BA}" dt="2025-03-29T20:38:58.180" v="55"/>
            <ac:spMkLst>
              <pc:docMk/>
              <pc:sldMasterMk cId="709381724" sldId="2147483660"/>
              <pc:sldLayoutMk cId="4079828694" sldId="2147483668"/>
              <ac:spMk id="6" creationId="{00000000-0000-0000-0000-000000000000}"/>
            </ac:spMkLst>
          </pc:spChg>
        </pc:sldLayoutChg>
        <pc:sldLayoutChg chg="modSp mod">
          <pc:chgData name="Jacky Chen" userId="f978b6c0472ffe45" providerId="LiveId" clId="{6FD41D55-F735-4812-B28B-3DE09B0C62BA}" dt="2025-03-29T20:39:00.193" v="56"/>
          <pc:sldLayoutMkLst>
            <pc:docMk/>
            <pc:sldMasterMk cId="709381724" sldId="2147483660"/>
            <pc:sldLayoutMk cId="3245219293" sldId="2147483669"/>
          </pc:sldLayoutMkLst>
          <pc:spChg chg="mod">
            <ac:chgData name="Jacky Chen" userId="f978b6c0472ffe45" providerId="LiveId" clId="{6FD41D55-F735-4812-B28B-3DE09B0C62BA}" dt="2025-03-29T20:39:00.193" v="56"/>
            <ac:spMkLst>
              <pc:docMk/>
              <pc:sldMasterMk cId="709381724" sldId="2147483660"/>
              <pc:sldLayoutMk cId="3245219293" sldId="2147483669"/>
              <ac:spMk id="6" creationId="{00000000-0000-0000-0000-000000000000}"/>
            </ac:spMkLst>
          </pc:spChg>
        </pc:sldLayoutChg>
        <pc:sldLayoutChg chg="modSp mod">
          <pc:chgData name="Jacky Chen" userId="f978b6c0472ffe45" providerId="LiveId" clId="{6FD41D55-F735-4812-B28B-3DE09B0C62BA}" dt="2025-03-29T20:39:04.361" v="57"/>
          <pc:sldLayoutMkLst>
            <pc:docMk/>
            <pc:sldMasterMk cId="709381724" sldId="2147483660"/>
            <pc:sldLayoutMk cId="3502955401" sldId="2147483670"/>
          </pc:sldLayoutMkLst>
          <pc:spChg chg="mod">
            <ac:chgData name="Jacky Chen" userId="f978b6c0472ffe45" providerId="LiveId" clId="{6FD41D55-F735-4812-B28B-3DE09B0C62BA}" dt="2025-03-29T20:39:04.361" v="57"/>
            <ac:spMkLst>
              <pc:docMk/>
              <pc:sldMasterMk cId="709381724" sldId="2147483660"/>
              <pc:sldLayoutMk cId="3502955401" sldId="2147483670"/>
              <ac:spMk id="5" creationId="{00000000-0000-0000-0000-000000000000}"/>
            </ac:spMkLst>
          </pc:spChg>
        </pc:sldLayoutChg>
        <pc:sldLayoutChg chg="modSp mod">
          <pc:chgData name="Jacky Chen" userId="f978b6c0472ffe45" providerId="LiveId" clId="{6FD41D55-F735-4812-B28B-3DE09B0C62BA}" dt="2025-03-29T20:39:06.635" v="58"/>
          <pc:sldLayoutMkLst>
            <pc:docMk/>
            <pc:sldMasterMk cId="709381724" sldId="2147483660"/>
            <pc:sldLayoutMk cId="3110756422" sldId="2147483671"/>
          </pc:sldLayoutMkLst>
          <pc:spChg chg="mod">
            <ac:chgData name="Jacky Chen" userId="f978b6c0472ffe45" providerId="LiveId" clId="{6FD41D55-F735-4812-B28B-3DE09B0C62BA}" dt="2025-03-29T20:39:06.635" v="58"/>
            <ac:spMkLst>
              <pc:docMk/>
              <pc:sldMasterMk cId="709381724" sldId="2147483660"/>
              <pc:sldLayoutMk cId="3110756422" sldId="2147483671"/>
              <ac:spMk id="5" creationId="{00000000-0000-0000-0000-000000000000}"/>
            </ac:spMkLst>
          </pc:spChg>
        </pc:sldLayoutChg>
        <pc:sldLayoutChg chg="modSp mod">
          <pc:chgData name="Jacky Chen" userId="f978b6c0472ffe45" providerId="LiveId" clId="{6FD41D55-F735-4812-B28B-3DE09B0C62BA}" dt="2025-03-29T20:39:08.795" v="59"/>
          <pc:sldLayoutMkLst>
            <pc:docMk/>
            <pc:sldMasterMk cId="709381724" sldId="2147483660"/>
            <pc:sldLayoutMk cId="125513657" sldId="2147483672"/>
          </pc:sldLayoutMkLst>
          <pc:spChg chg="mod">
            <ac:chgData name="Jacky Chen" userId="f978b6c0472ffe45" providerId="LiveId" clId="{6FD41D55-F735-4812-B28B-3DE09B0C62BA}" dt="2025-03-29T20:39:08.795" v="59"/>
            <ac:spMkLst>
              <pc:docMk/>
              <pc:sldMasterMk cId="709381724" sldId="2147483660"/>
              <pc:sldLayoutMk cId="125513657" sldId="2147483672"/>
              <ac:spMk id="6" creationId="{00000000-0000-0000-0000-000000000000}"/>
            </ac:spMkLst>
          </pc:spChg>
        </pc:sldLayoutChg>
        <pc:sldLayoutChg chg="modSp mod">
          <pc:chgData name="Jacky Chen" userId="f978b6c0472ffe45" providerId="LiveId" clId="{6FD41D55-F735-4812-B28B-3DE09B0C62BA}" dt="2025-03-29T20:39:12.821" v="60"/>
          <pc:sldLayoutMkLst>
            <pc:docMk/>
            <pc:sldMasterMk cId="709381724" sldId="2147483660"/>
            <pc:sldLayoutMk cId="3181141856" sldId="2147483673"/>
          </pc:sldLayoutMkLst>
          <pc:spChg chg="mod">
            <ac:chgData name="Jacky Chen" userId="f978b6c0472ffe45" providerId="LiveId" clId="{6FD41D55-F735-4812-B28B-3DE09B0C62BA}" dt="2025-03-29T20:39:12.821" v="60"/>
            <ac:spMkLst>
              <pc:docMk/>
              <pc:sldMasterMk cId="709381724" sldId="2147483660"/>
              <pc:sldLayoutMk cId="3181141856" sldId="2147483673"/>
              <ac:spMk id="7" creationId="{00000000-0000-0000-0000-000000000000}"/>
            </ac:spMkLst>
          </pc:spChg>
        </pc:sldLayoutChg>
        <pc:sldLayoutChg chg="modSp mod">
          <pc:chgData name="Jacky Chen" userId="f978b6c0472ffe45" providerId="LiveId" clId="{6FD41D55-F735-4812-B28B-3DE09B0C62BA}" dt="2025-03-29T20:39:15.234" v="61"/>
          <pc:sldLayoutMkLst>
            <pc:docMk/>
            <pc:sldMasterMk cId="709381724" sldId="2147483660"/>
            <pc:sldLayoutMk cId="2005514273" sldId="2147483674"/>
          </pc:sldLayoutMkLst>
          <pc:spChg chg="mod">
            <ac:chgData name="Jacky Chen" userId="f978b6c0472ffe45" providerId="LiveId" clId="{6FD41D55-F735-4812-B28B-3DE09B0C62BA}" dt="2025-03-29T20:39:15.234" v="61"/>
            <ac:spMkLst>
              <pc:docMk/>
              <pc:sldMasterMk cId="709381724" sldId="2147483660"/>
              <pc:sldLayoutMk cId="2005514273" sldId="2147483674"/>
              <ac:spMk id="5" creationId="{00000000-0000-0000-0000-000000000000}"/>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CA"/>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D05BF8A-DE7F-4C29-8C61-41D63EF72B18}" type="datetimeFigureOut">
              <a:rPr lang="en-CA" smtClean="0"/>
              <a:t>2025-04-06</a:t>
            </a:fld>
            <a:endParaRPr lang="en-CA"/>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CA"/>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31149BA4-9941-4BB8-B773-6A5E579177DF}" type="slidenum">
              <a:rPr lang="en-CA" smtClean="0"/>
              <a:t>‹#›</a:t>
            </a:fld>
            <a:endParaRPr lang="en-CA"/>
          </a:p>
        </p:txBody>
      </p:sp>
    </p:spTree>
    <p:extLst>
      <p:ext uri="{BB962C8B-B14F-4D97-AF65-F5344CB8AC3E}">
        <p14:creationId xmlns:p14="http://schemas.microsoft.com/office/powerpoint/2010/main" val="16456436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CA"/>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39BE6C6-E13E-4AA6-B3DE-1B7348933221}" type="datetimeFigureOut">
              <a:rPr lang="en-CA" smtClean="0"/>
              <a:t>2025-04-06</a:t>
            </a:fld>
            <a:endParaRPr lang="en-CA"/>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CA"/>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CA"/>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51E2A24-94B3-4CFC-9703-EECBE5CCBD91}" type="slidenum">
              <a:rPr lang="en-CA" smtClean="0"/>
              <a:t>‹#›</a:t>
            </a:fld>
            <a:endParaRPr lang="en-CA"/>
          </a:p>
        </p:txBody>
      </p:sp>
    </p:spTree>
    <p:extLst>
      <p:ext uri="{BB962C8B-B14F-4D97-AF65-F5344CB8AC3E}">
        <p14:creationId xmlns:p14="http://schemas.microsoft.com/office/powerpoint/2010/main" val="26499534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14.4% so that </a:t>
            </a:r>
            <a:endParaRPr lang="en-CA" dirty="0"/>
          </a:p>
        </p:txBody>
      </p:sp>
      <p:sp>
        <p:nvSpPr>
          <p:cNvPr id="4" name="Slide Number Placeholder 3"/>
          <p:cNvSpPr>
            <a:spLocks noGrp="1"/>
          </p:cNvSpPr>
          <p:nvPr>
            <p:ph type="sldNum" sz="quarter" idx="10"/>
          </p:nvPr>
        </p:nvSpPr>
        <p:spPr/>
        <p:txBody>
          <a:bodyPr/>
          <a:lstStyle/>
          <a:p>
            <a:fld id="{551E2A24-94B3-4CFC-9703-EECBE5CCBD91}" type="slidenum">
              <a:rPr lang="en-CA" smtClean="0"/>
              <a:t>23</a:t>
            </a:fld>
            <a:endParaRPr lang="en-CA"/>
          </a:p>
        </p:txBody>
      </p:sp>
    </p:spTree>
    <p:extLst>
      <p:ext uri="{BB962C8B-B14F-4D97-AF65-F5344CB8AC3E}">
        <p14:creationId xmlns:p14="http://schemas.microsoft.com/office/powerpoint/2010/main" val="46064833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1"/>
        </a:solidFill>
        <a:effectLst/>
      </p:bgPr>
    </p:bg>
    <p:spTree>
      <p:nvGrpSpPr>
        <p:cNvPr id="1" name=""/>
        <p:cNvGrpSpPr/>
        <p:nvPr/>
      </p:nvGrpSpPr>
      <p:grpSpPr>
        <a:xfrm>
          <a:off x="0" y="0"/>
          <a:ext cx="0" cy="0"/>
          <a:chOff x="0" y="0"/>
          <a:chExt cx="0" cy="0"/>
        </a:xfrm>
      </p:grpSpPr>
      <p:grpSp>
        <p:nvGrpSpPr>
          <p:cNvPr id="4" name="Group 2"/>
          <p:cNvGrpSpPr>
            <a:grpSpLocks/>
          </p:cNvGrpSpPr>
          <p:nvPr/>
        </p:nvGrpSpPr>
        <p:grpSpPr bwMode="auto">
          <a:xfrm>
            <a:off x="0" y="-19050"/>
            <a:ext cx="9144000" cy="6877050"/>
            <a:chOff x="0" y="-12"/>
            <a:chExt cx="5760" cy="4332"/>
          </a:xfrm>
        </p:grpSpPr>
        <p:sp>
          <p:nvSpPr>
            <p:cNvPr id="5" name="Rectangle 3"/>
            <p:cNvSpPr>
              <a:spLocks noChangeArrowheads="1"/>
            </p:cNvSpPr>
            <p:nvPr userDrawn="1"/>
          </p:nvSpPr>
          <p:spPr bwMode="hidden">
            <a:xfrm>
              <a:off x="1104" y="1008"/>
              <a:ext cx="4656" cy="3312"/>
            </a:xfrm>
            <a:prstGeom prst="rect">
              <a:avLst/>
            </a:prstGeom>
            <a:gradFill rotWithShape="0">
              <a:gsLst>
                <a:gs pos="0">
                  <a:schemeClr val="bg2"/>
                </a:gs>
                <a:gs pos="50000">
                  <a:schemeClr val="bg1"/>
                </a:gs>
                <a:gs pos="100000">
                  <a:schemeClr val="bg2"/>
                </a:gs>
              </a:gsLst>
              <a:lin ang="2700000" scaled="1"/>
            </a:gradFill>
            <a:ln w="9525">
              <a:noFill/>
              <a:miter lim="800000"/>
              <a:headEnd/>
              <a:tailEnd/>
            </a:ln>
            <a:effectLst/>
          </p:spPr>
          <p:txBody>
            <a:bodyPr wrap="none" anchor="ctr"/>
            <a:lstStyle/>
            <a:p>
              <a:pPr eaLnBrk="1" fontAlgn="auto" hangingPunct="1">
                <a:spcBef>
                  <a:spcPts val="0"/>
                </a:spcBef>
                <a:spcAft>
                  <a:spcPts val="0"/>
                </a:spcAft>
                <a:defRPr/>
              </a:pPr>
              <a:endParaRPr lang="en-US" sz="1350">
                <a:latin typeface="Arial" charset="0"/>
                <a:cs typeface="Arial" charset="0"/>
              </a:endParaRPr>
            </a:p>
          </p:txBody>
        </p:sp>
        <p:grpSp>
          <p:nvGrpSpPr>
            <p:cNvPr id="6" name="Group 4"/>
            <p:cNvGrpSpPr>
              <a:grpSpLocks/>
            </p:cNvGrpSpPr>
            <p:nvPr userDrawn="1"/>
          </p:nvGrpSpPr>
          <p:grpSpPr bwMode="auto">
            <a:xfrm>
              <a:off x="-1261" y="-157"/>
              <a:ext cx="7021" cy="1190"/>
              <a:chOff x="-1261" y="-154"/>
              <a:chExt cx="7021" cy="1190"/>
            </a:xfrm>
          </p:grpSpPr>
          <p:sp>
            <p:nvSpPr>
              <p:cNvPr id="8" name="Freeform 5"/>
              <p:cNvSpPr>
                <a:spLocks/>
              </p:cNvSpPr>
              <p:nvPr userDrawn="1"/>
            </p:nvSpPr>
            <p:spPr bwMode="ltGray">
              <a:xfrm>
                <a:off x="0" y="4"/>
                <a:ext cx="5760" cy="1032"/>
              </a:xfrm>
              <a:custGeom>
                <a:avLst/>
                <a:gdLst>
                  <a:gd name="T0" fmla="*/ 64333 w 4848"/>
                  <a:gd name="T1" fmla="*/ 203416971 h 432"/>
                  <a:gd name="T2" fmla="*/ 0 w 4848"/>
                  <a:gd name="T3" fmla="*/ 203416971 h 432"/>
                  <a:gd name="T4" fmla="*/ 0 w 4848"/>
                  <a:gd name="T5" fmla="*/ 0 h 432"/>
                  <a:gd name="T6" fmla="*/ 64333 w 4848"/>
                  <a:gd name="T7" fmla="*/ 0 h 432"/>
                  <a:gd name="T8" fmla="*/ 64333 w 4848"/>
                  <a:gd name="T9" fmla="*/ 203416971 h 43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848" h="432">
                    <a:moveTo>
                      <a:pt x="4848" y="432"/>
                    </a:moveTo>
                    <a:lnTo>
                      <a:pt x="0" y="432"/>
                    </a:lnTo>
                    <a:lnTo>
                      <a:pt x="0" y="0"/>
                    </a:lnTo>
                    <a:lnTo>
                      <a:pt x="4848" y="0"/>
                    </a:lnTo>
                    <a:lnTo>
                      <a:pt x="4848" y="432"/>
                    </a:lnTo>
                    <a:close/>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grpSp>
            <p:nvGrpSpPr>
              <p:cNvPr id="9" name="Group 6"/>
              <p:cNvGrpSpPr>
                <a:grpSpLocks/>
              </p:cNvGrpSpPr>
              <p:nvPr userDrawn="1"/>
            </p:nvGrpSpPr>
            <p:grpSpPr bwMode="auto">
              <a:xfrm>
                <a:off x="333" y="-9"/>
                <a:ext cx="5176" cy="1044"/>
                <a:chOff x="333" y="-9"/>
                <a:chExt cx="5176" cy="1044"/>
              </a:xfrm>
            </p:grpSpPr>
            <p:sp>
              <p:nvSpPr>
                <p:cNvPr id="38" name="Freeform 7"/>
                <p:cNvSpPr>
                  <a:spLocks/>
                </p:cNvSpPr>
                <p:nvPr userDrawn="1"/>
              </p:nvSpPr>
              <p:spPr bwMode="ltGray">
                <a:xfrm>
                  <a:off x="3230" y="949"/>
                  <a:ext cx="17" cy="20"/>
                </a:xfrm>
                <a:custGeom>
                  <a:avLst/>
                  <a:gdLst>
                    <a:gd name="T0" fmla="*/ 33 w 15"/>
                    <a:gd name="T1" fmla="*/ 3 h 23"/>
                    <a:gd name="T2" fmla="*/ 97 w 15"/>
                    <a:gd name="T3" fmla="*/ 3 h 23"/>
                    <a:gd name="T4" fmla="*/ 86 w 15"/>
                    <a:gd name="T5" fmla="*/ 3 h 23"/>
                    <a:gd name="T6" fmla="*/ 33 w 15"/>
                    <a:gd name="T7" fmla="*/ 3 h 2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5" h="23">
                      <a:moveTo>
                        <a:pt x="5" y="11"/>
                      </a:moveTo>
                      <a:cubicBezTo>
                        <a:pt x="2" y="1"/>
                        <a:pt x="7" y="0"/>
                        <a:pt x="15" y="5"/>
                      </a:cubicBezTo>
                      <a:cubicBezTo>
                        <a:pt x="14" y="9"/>
                        <a:pt x="15" y="13"/>
                        <a:pt x="13" y="17"/>
                      </a:cubicBezTo>
                      <a:cubicBezTo>
                        <a:pt x="9" y="23"/>
                        <a:pt x="0" y="16"/>
                        <a:pt x="5" y="11"/>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39" name="Freeform 8"/>
                <p:cNvSpPr>
                  <a:spLocks/>
                </p:cNvSpPr>
                <p:nvPr userDrawn="1"/>
              </p:nvSpPr>
              <p:spPr bwMode="ltGray">
                <a:xfrm>
                  <a:off x="3406" y="1015"/>
                  <a:ext cx="21" cy="20"/>
                </a:xfrm>
                <a:custGeom>
                  <a:avLst/>
                  <a:gdLst>
                    <a:gd name="T0" fmla="*/ 3 w 20"/>
                    <a:gd name="T1" fmla="*/ 3 h 23"/>
                    <a:gd name="T2" fmla="*/ 26 w 20"/>
                    <a:gd name="T3" fmla="*/ 3 h 23"/>
                    <a:gd name="T4" fmla="*/ 7 w 20"/>
                    <a:gd name="T5" fmla="*/ 3 h 23"/>
                    <a:gd name="T6" fmla="*/ 3 w 20"/>
                    <a:gd name="T7" fmla="*/ 3 h 2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 h="23">
                      <a:moveTo>
                        <a:pt x="3" y="13"/>
                      </a:moveTo>
                      <a:cubicBezTo>
                        <a:pt x="0" y="5"/>
                        <a:pt x="2" y="0"/>
                        <a:pt x="11" y="3"/>
                      </a:cubicBezTo>
                      <a:cubicBezTo>
                        <a:pt x="16" y="10"/>
                        <a:pt x="20" y="23"/>
                        <a:pt x="7" y="19"/>
                      </a:cubicBezTo>
                      <a:cubicBezTo>
                        <a:pt x="6" y="17"/>
                        <a:pt x="3" y="13"/>
                        <a:pt x="3" y="13"/>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40" name="Freeform 9"/>
                <p:cNvSpPr>
                  <a:spLocks/>
                </p:cNvSpPr>
                <p:nvPr userDrawn="1"/>
              </p:nvSpPr>
              <p:spPr bwMode="ltGray">
                <a:xfrm>
                  <a:off x="2909" y="908"/>
                  <a:ext cx="31" cy="34"/>
                </a:xfrm>
                <a:custGeom>
                  <a:avLst/>
                  <a:gdLst>
                    <a:gd name="T0" fmla="*/ 31 w 30"/>
                    <a:gd name="T1" fmla="*/ 2 h 42"/>
                    <a:gd name="T2" fmla="*/ 8 w 30"/>
                    <a:gd name="T3" fmla="*/ 2 h 42"/>
                    <a:gd name="T4" fmla="*/ 0 w 30"/>
                    <a:gd name="T5" fmla="*/ 2 h 42"/>
                    <a:gd name="T6" fmla="*/ 31 w 30"/>
                    <a:gd name="T7" fmla="*/ 2 h 42"/>
                    <a:gd name="T8" fmla="*/ 45 w 30"/>
                    <a:gd name="T9" fmla="*/ 2 h 42"/>
                    <a:gd name="T10" fmla="*/ 43 w 30"/>
                    <a:gd name="T11" fmla="*/ 2 h 42"/>
                    <a:gd name="T12" fmla="*/ 31 w 30"/>
                    <a:gd name="T13" fmla="*/ 2 h 4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0" h="42">
                      <a:moveTo>
                        <a:pt x="16" y="33"/>
                      </a:moveTo>
                      <a:cubicBezTo>
                        <a:pt x="3" y="20"/>
                        <a:pt x="15" y="34"/>
                        <a:pt x="8" y="21"/>
                      </a:cubicBezTo>
                      <a:cubicBezTo>
                        <a:pt x="6" y="17"/>
                        <a:pt x="0" y="9"/>
                        <a:pt x="0" y="9"/>
                      </a:cubicBezTo>
                      <a:cubicBezTo>
                        <a:pt x="5" y="1"/>
                        <a:pt x="7" y="0"/>
                        <a:pt x="16" y="3"/>
                      </a:cubicBezTo>
                      <a:cubicBezTo>
                        <a:pt x="25" y="16"/>
                        <a:pt x="10" y="16"/>
                        <a:pt x="30" y="23"/>
                      </a:cubicBezTo>
                      <a:cubicBezTo>
                        <a:pt x="29" y="26"/>
                        <a:pt x="30" y="29"/>
                        <a:pt x="28" y="31"/>
                      </a:cubicBezTo>
                      <a:cubicBezTo>
                        <a:pt x="15" y="42"/>
                        <a:pt x="16" y="38"/>
                        <a:pt x="16" y="33"/>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41" name="Freeform 10"/>
                <p:cNvSpPr>
                  <a:spLocks/>
                </p:cNvSpPr>
                <p:nvPr userDrawn="1"/>
              </p:nvSpPr>
              <p:spPr bwMode="ltGray">
                <a:xfrm>
                  <a:off x="2551" y="940"/>
                  <a:ext cx="25" cy="12"/>
                </a:xfrm>
                <a:custGeom>
                  <a:avLst/>
                  <a:gdLst>
                    <a:gd name="T0" fmla="*/ 15 w 25"/>
                    <a:gd name="T1" fmla="*/ 2 h 16"/>
                    <a:gd name="T2" fmla="*/ 3 w 25"/>
                    <a:gd name="T3" fmla="*/ 2 h 16"/>
                    <a:gd name="T4" fmla="*/ 15 w 25"/>
                    <a:gd name="T5" fmla="*/ 0 h 16"/>
                    <a:gd name="T6" fmla="*/ 15 w 25"/>
                    <a:gd name="T7" fmla="*/ 2 h 1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5" h="16">
                      <a:moveTo>
                        <a:pt x="15" y="16"/>
                      </a:moveTo>
                      <a:cubicBezTo>
                        <a:pt x="10" y="15"/>
                        <a:pt x="0" y="12"/>
                        <a:pt x="3" y="8"/>
                      </a:cubicBezTo>
                      <a:cubicBezTo>
                        <a:pt x="6" y="4"/>
                        <a:pt x="15" y="0"/>
                        <a:pt x="15" y="0"/>
                      </a:cubicBezTo>
                      <a:cubicBezTo>
                        <a:pt x="17" y="3"/>
                        <a:pt x="25" y="16"/>
                        <a:pt x="15" y="16"/>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42" name="Freeform 11"/>
                <p:cNvSpPr>
                  <a:spLocks/>
                </p:cNvSpPr>
                <p:nvPr userDrawn="1"/>
              </p:nvSpPr>
              <p:spPr bwMode="ltGray">
                <a:xfrm>
                  <a:off x="2443" y="954"/>
                  <a:ext cx="65" cy="39"/>
                </a:xfrm>
                <a:custGeom>
                  <a:avLst/>
                  <a:gdLst>
                    <a:gd name="T0" fmla="*/ 14 w 65"/>
                    <a:gd name="T1" fmla="*/ 3 h 46"/>
                    <a:gd name="T2" fmla="*/ 30 w 65"/>
                    <a:gd name="T3" fmla="*/ 3 h 46"/>
                    <a:gd name="T4" fmla="*/ 42 w 65"/>
                    <a:gd name="T5" fmla="*/ 0 h 46"/>
                    <a:gd name="T6" fmla="*/ 58 w 65"/>
                    <a:gd name="T7" fmla="*/ 3 h 46"/>
                    <a:gd name="T8" fmla="*/ 32 w 65"/>
                    <a:gd name="T9" fmla="*/ 3 h 46"/>
                    <a:gd name="T10" fmla="*/ 12 w 65"/>
                    <a:gd name="T11" fmla="*/ 3 h 46"/>
                    <a:gd name="T12" fmla="*/ 8 w 65"/>
                    <a:gd name="T13" fmla="*/ 3 h 46"/>
                    <a:gd name="T14" fmla="*/ 12 w 65"/>
                    <a:gd name="T15" fmla="*/ 3 h 46"/>
                    <a:gd name="T16" fmla="*/ 14 w 65"/>
                    <a:gd name="T17" fmla="*/ 3 h 4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5" h="46">
                      <a:moveTo>
                        <a:pt x="14" y="24"/>
                      </a:moveTo>
                      <a:cubicBezTo>
                        <a:pt x="18" y="13"/>
                        <a:pt x="16" y="9"/>
                        <a:pt x="30" y="4"/>
                      </a:cubicBezTo>
                      <a:cubicBezTo>
                        <a:pt x="34" y="3"/>
                        <a:pt x="42" y="0"/>
                        <a:pt x="42" y="0"/>
                      </a:cubicBezTo>
                      <a:cubicBezTo>
                        <a:pt x="50" y="1"/>
                        <a:pt x="65" y="0"/>
                        <a:pt x="58" y="12"/>
                      </a:cubicBezTo>
                      <a:cubicBezTo>
                        <a:pt x="53" y="21"/>
                        <a:pt x="40" y="21"/>
                        <a:pt x="32" y="26"/>
                      </a:cubicBezTo>
                      <a:cubicBezTo>
                        <a:pt x="26" y="35"/>
                        <a:pt x="23" y="42"/>
                        <a:pt x="12" y="46"/>
                      </a:cubicBezTo>
                      <a:cubicBezTo>
                        <a:pt x="0" y="42"/>
                        <a:pt x="5" y="30"/>
                        <a:pt x="8" y="20"/>
                      </a:cubicBezTo>
                      <a:cubicBezTo>
                        <a:pt x="9" y="18"/>
                        <a:pt x="10" y="13"/>
                        <a:pt x="12" y="14"/>
                      </a:cubicBezTo>
                      <a:cubicBezTo>
                        <a:pt x="15" y="16"/>
                        <a:pt x="13" y="21"/>
                        <a:pt x="14" y="24"/>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43" name="Freeform 12"/>
                <p:cNvSpPr>
                  <a:spLocks/>
                </p:cNvSpPr>
                <p:nvPr userDrawn="1"/>
              </p:nvSpPr>
              <p:spPr bwMode="ltGray">
                <a:xfrm>
                  <a:off x="2375" y="952"/>
                  <a:ext cx="68" cy="39"/>
                </a:xfrm>
                <a:custGeom>
                  <a:avLst/>
                  <a:gdLst>
                    <a:gd name="T0" fmla="*/ 0 w 69"/>
                    <a:gd name="T1" fmla="*/ 2 h 47"/>
                    <a:gd name="T2" fmla="*/ 18 w 69"/>
                    <a:gd name="T3" fmla="*/ 2 h 47"/>
                    <a:gd name="T4" fmla="*/ 37 w 69"/>
                    <a:gd name="T5" fmla="*/ 1 h 47"/>
                    <a:gd name="T6" fmla="*/ 49 w 69"/>
                    <a:gd name="T7" fmla="*/ 2 h 47"/>
                    <a:gd name="T8" fmla="*/ 35 w 69"/>
                    <a:gd name="T9" fmla="*/ 2 h 47"/>
                    <a:gd name="T10" fmla="*/ 28 w 69"/>
                    <a:gd name="T11" fmla="*/ 2 h 47"/>
                    <a:gd name="T12" fmla="*/ 22 w 69"/>
                    <a:gd name="T13" fmla="*/ 2 h 47"/>
                    <a:gd name="T14" fmla="*/ 16 w 69"/>
                    <a:gd name="T15" fmla="*/ 2 h 47"/>
                    <a:gd name="T16" fmla="*/ 12 w 69"/>
                    <a:gd name="T17" fmla="*/ 2 h 47"/>
                    <a:gd name="T18" fmla="*/ 0 w 69"/>
                    <a:gd name="T19" fmla="*/ 2 h 47"/>
                    <a:gd name="T20" fmla="*/ 0 w 69"/>
                    <a:gd name="T21" fmla="*/ 2 h 4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9" h="47">
                      <a:moveTo>
                        <a:pt x="0" y="31"/>
                      </a:moveTo>
                      <a:cubicBezTo>
                        <a:pt x="7" y="24"/>
                        <a:pt x="9" y="22"/>
                        <a:pt x="18" y="25"/>
                      </a:cubicBezTo>
                      <a:cubicBezTo>
                        <a:pt x="25" y="4"/>
                        <a:pt x="36" y="12"/>
                        <a:pt x="52" y="1"/>
                      </a:cubicBezTo>
                      <a:cubicBezTo>
                        <a:pt x="56" y="2"/>
                        <a:pt x="61" y="0"/>
                        <a:pt x="64" y="3"/>
                      </a:cubicBezTo>
                      <a:cubicBezTo>
                        <a:pt x="69" y="8"/>
                        <a:pt x="50" y="19"/>
                        <a:pt x="50" y="19"/>
                      </a:cubicBezTo>
                      <a:cubicBezTo>
                        <a:pt x="46" y="31"/>
                        <a:pt x="35" y="22"/>
                        <a:pt x="28" y="33"/>
                      </a:cubicBezTo>
                      <a:cubicBezTo>
                        <a:pt x="31" y="41"/>
                        <a:pt x="31" y="44"/>
                        <a:pt x="22" y="47"/>
                      </a:cubicBezTo>
                      <a:cubicBezTo>
                        <a:pt x="20" y="46"/>
                        <a:pt x="18" y="46"/>
                        <a:pt x="16" y="45"/>
                      </a:cubicBezTo>
                      <a:cubicBezTo>
                        <a:pt x="14" y="43"/>
                        <a:pt x="14" y="40"/>
                        <a:pt x="12" y="39"/>
                      </a:cubicBezTo>
                      <a:cubicBezTo>
                        <a:pt x="8" y="37"/>
                        <a:pt x="0" y="35"/>
                        <a:pt x="0" y="35"/>
                      </a:cubicBezTo>
                      <a:cubicBezTo>
                        <a:pt x="2" y="26"/>
                        <a:pt x="3" y="25"/>
                        <a:pt x="0" y="31"/>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44" name="Freeform 13"/>
                <p:cNvSpPr>
                  <a:spLocks/>
                </p:cNvSpPr>
                <p:nvPr userDrawn="1"/>
              </p:nvSpPr>
              <p:spPr bwMode="ltGray">
                <a:xfrm>
                  <a:off x="2007" y="739"/>
                  <a:ext cx="354" cy="228"/>
                </a:xfrm>
                <a:custGeom>
                  <a:avLst/>
                  <a:gdLst>
                    <a:gd name="T0" fmla="*/ 10 w 355"/>
                    <a:gd name="T1" fmla="*/ 2 h 277"/>
                    <a:gd name="T2" fmla="*/ 36 w 355"/>
                    <a:gd name="T3" fmla="*/ 2 h 277"/>
                    <a:gd name="T4" fmla="*/ 46 w 355"/>
                    <a:gd name="T5" fmla="*/ 2 h 277"/>
                    <a:gd name="T6" fmla="*/ 76 w 355"/>
                    <a:gd name="T7" fmla="*/ 2 h 277"/>
                    <a:gd name="T8" fmla="*/ 92 w 355"/>
                    <a:gd name="T9" fmla="*/ 4 h 277"/>
                    <a:gd name="T10" fmla="*/ 122 w 355"/>
                    <a:gd name="T11" fmla="*/ 6 h 277"/>
                    <a:gd name="T12" fmla="*/ 136 w 355"/>
                    <a:gd name="T13" fmla="*/ 7 h 277"/>
                    <a:gd name="T14" fmla="*/ 148 w 355"/>
                    <a:gd name="T15" fmla="*/ 7 h 277"/>
                    <a:gd name="T16" fmla="*/ 154 w 355"/>
                    <a:gd name="T17" fmla="*/ 8 h 277"/>
                    <a:gd name="T18" fmla="*/ 176 w 355"/>
                    <a:gd name="T19" fmla="*/ 8 h 277"/>
                    <a:gd name="T20" fmla="*/ 170 w 355"/>
                    <a:gd name="T21" fmla="*/ 11 h 277"/>
                    <a:gd name="T22" fmla="*/ 177 w 355"/>
                    <a:gd name="T23" fmla="*/ 12 h 277"/>
                    <a:gd name="T24" fmla="*/ 183 w 355"/>
                    <a:gd name="T25" fmla="*/ 12 h 277"/>
                    <a:gd name="T26" fmla="*/ 201 w 355"/>
                    <a:gd name="T27" fmla="*/ 12 h 277"/>
                    <a:gd name="T28" fmla="*/ 221 w 355"/>
                    <a:gd name="T29" fmla="*/ 13 h 277"/>
                    <a:gd name="T30" fmla="*/ 239 w 355"/>
                    <a:gd name="T31" fmla="*/ 13 h 277"/>
                    <a:gd name="T32" fmla="*/ 257 w 355"/>
                    <a:gd name="T33" fmla="*/ 13 h 277"/>
                    <a:gd name="T34" fmla="*/ 281 w 355"/>
                    <a:gd name="T35" fmla="*/ 14 h 277"/>
                    <a:gd name="T36" fmla="*/ 299 w 355"/>
                    <a:gd name="T37" fmla="*/ 14 h 277"/>
                    <a:gd name="T38" fmla="*/ 337 w 355"/>
                    <a:gd name="T39" fmla="*/ 14 h 277"/>
                    <a:gd name="T40" fmla="*/ 327 w 355"/>
                    <a:gd name="T41" fmla="*/ 15 h 277"/>
                    <a:gd name="T42" fmla="*/ 307 w 355"/>
                    <a:gd name="T43" fmla="*/ 14 h 277"/>
                    <a:gd name="T44" fmla="*/ 285 w 355"/>
                    <a:gd name="T45" fmla="*/ 14 h 277"/>
                    <a:gd name="T46" fmla="*/ 273 w 355"/>
                    <a:gd name="T47" fmla="*/ 14 h 277"/>
                    <a:gd name="T48" fmla="*/ 237 w 355"/>
                    <a:gd name="T49" fmla="*/ 14 h 277"/>
                    <a:gd name="T50" fmla="*/ 219 w 355"/>
                    <a:gd name="T51" fmla="*/ 14 h 277"/>
                    <a:gd name="T52" fmla="*/ 172 w 355"/>
                    <a:gd name="T53" fmla="*/ 13 h 277"/>
                    <a:gd name="T54" fmla="*/ 160 w 355"/>
                    <a:gd name="T55" fmla="*/ 12 h 277"/>
                    <a:gd name="T56" fmla="*/ 126 w 355"/>
                    <a:gd name="T57" fmla="*/ 11 h 277"/>
                    <a:gd name="T58" fmla="*/ 108 w 355"/>
                    <a:gd name="T59" fmla="*/ 10 h 277"/>
                    <a:gd name="T60" fmla="*/ 94 w 355"/>
                    <a:gd name="T61" fmla="*/ 8 h 277"/>
                    <a:gd name="T62" fmla="*/ 68 w 355"/>
                    <a:gd name="T63" fmla="*/ 6 h 277"/>
                    <a:gd name="T64" fmla="*/ 64 w 355"/>
                    <a:gd name="T65" fmla="*/ 6 h 277"/>
                    <a:gd name="T66" fmla="*/ 58 w 355"/>
                    <a:gd name="T67" fmla="*/ 6 h 277"/>
                    <a:gd name="T68" fmla="*/ 54 w 355"/>
                    <a:gd name="T69" fmla="*/ 5 h 277"/>
                    <a:gd name="T70" fmla="*/ 38 w 355"/>
                    <a:gd name="T71" fmla="*/ 3 h 277"/>
                    <a:gd name="T72" fmla="*/ 20 w 355"/>
                    <a:gd name="T73" fmla="*/ 2 h 277"/>
                    <a:gd name="T74" fmla="*/ 4 w 355"/>
                    <a:gd name="T75" fmla="*/ 2 h 277"/>
                    <a:gd name="T76" fmla="*/ 10 w 355"/>
                    <a:gd name="T77" fmla="*/ 2 h 277"/>
                    <a:gd name="T78" fmla="*/ 10 w 355"/>
                    <a:gd name="T79" fmla="*/ 2 h 27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355" h="277">
                      <a:moveTo>
                        <a:pt x="10" y="4"/>
                      </a:moveTo>
                      <a:cubicBezTo>
                        <a:pt x="22" y="0"/>
                        <a:pt x="24" y="14"/>
                        <a:pt x="36" y="18"/>
                      </a:cubicBezTo>
                      <a:cubicBezTo>
                        <a:pt x="37" y="19"/>
                        <a:pt x="45" y="29"/>
                        <a:pt x="46" y="30"/>
                      </a:cubicBezTo>
                      <a:cubicBezTo>
                        <a:pt x="56" y="40"/>
                        <a:pt x="67" y="38"/>
                        <a:pt x="76" y="52"/>
                      </a:cubicBezTo>
                      <a:cubicBezTo>
                        <a:pt x="80" y="58"/>
                        <a:pt x="92" y="66"/>
                        <a:pt x="92" y="66"/>
                      </a:cubicBezTo>
                      <a:cubicBezTo>
                        <a:pt x="96" y="79"/>
                        <a:pt x="112" y="88"/>
                        <a:pt x="122" y="98"/>
                      </a:cubicBezTo>
                      <a:cubicBezTo>
                        <a:pt x="124" y="105"/>
                        <a:pt x="130" y="124"/>
                        <a:pt x="136" y="128"/>
                      </a:cubicBezTo>
                      <a:cubicBezTo>
                        <a:pt x="140" y="130"/>
                        <a:pt x="148" y="132"/>
                        <a:pt x="148" y="132"/>
                      </a:cubicBezTo>
                      <a:cubicBezTo>
                        <a:pt x="150" y="138"/>
                        <a:pt x="154" y="150"/>
                        <a:pt x="154" y="150"/>
                      </a:cubicBezTo>
                      <a:cubicBezTo>
                        <a:pt x="161" y="139"/>
                        <a:pt x="168" y="144"/>
                        <a:pt x="176" y="152"/>
                      </a:cubicBezTo>
                      <a:cubicBezTo>
                        <a:pt x="174" y="167"/>
                        <a:pt x="173" y="181"/>
                        <a:pt x="170" y="196"/>
                      </a:cubicBezTo>
                      <a:cubicBezTo>
                        <a:pt x="171" y="202"/>
                        <a:pt x="174" y="220"/>
                        <a:pt x="180" y="224"/>
                      </a:cubicBezTo>
                      <a:cubicBezTo>
                        <a:pt x="185" y="228"/>
                        <a:pt x="193" y="228"/>
                        <a:pt x="198" y="232"/>
                      </a:cubicBezTo>
                      <a:cubicBezTo>
                        <a:pt x="204" y="230"/>
                        <a:pt x="216" y="234"/>
                        <a:pt x="216" y="234"/>
                      </a:cubicBezTo>
                      <a:cubicBezTo>
                        <a:pt x="223" y="241"/>
                        <a:pt x="225" y="245"/>
                        <a:pt x="236" y="242"/>
                      </a:cubicBezTo>
                      <a:cubicBezTo>
                        <a:pt x="242" y="240"/>
                        <a:pt x="254" y="236"/>
                        <a:pt x="254" y="236"/>
                      </a:cubicBezTo>
                      <a:cubicBezTo>
                        <a:pt x="260" y="240"/>
                        <a:pt x="265" y="246"/>
                        <a:pt x="272" y="248"/>
                      </a:cubicBezTo>
                      <a:cubicBezTo>
                        <a:pt x="277" y="250"/>
                        <a:pt x="291" y="252"/>
                        <a:pt x="296" y="256"/>
                      </a:cubicBezTo>
                      <a:cubicBezTo>
                        <a:pt x="301" y="260"/>
                        <a:pt x="314" y="264"/>
                        <a:pt x="314" y="264"/>
                      </a:cubicBezTo>
                      <a:cubicBezTo>
                        <a:pt x="330" y="263"/>
                        <a:pt x="338" y="261"/>
                        <a:pt x="352" y="266"/>
                      </a:cubicBezTo>
                      <a:cubicBezTo>
                        <a:pt x="355" y="275"/>
                        <a:pt x="350" y="277"/>
                        <a:pt x="342" y="274"/>
                      </a:cubicBezTo>
                      <a:cubicBezTo>
                        <a:pt x="336" y="276"/>
                        <a:pt x="322" y="272"/>
                        <a:pt x="322" y="272"/>
                      </a:cubicBezTo>
                      <a:cubicBezTo>
                        <a:pt x="314" y="275"/>
                        <a:pt x="308" y="272"/>
                        <a:pt x="300" y="270"/>
                      </a:cubicBezTo>
                      <a:cubicBezTo>
                        <a:pt x="296" y="269"/>
                        <a:pt x="288" y="266"/>
                        <a:pt x="288" y="266"/>
                      </a:cubicBezTo>
                      <a:cubicBezTo>
                        <a:pt x="276" y="270"/>
                        <a:pt x="264" y="266"/>
                        <a:pt x="252" y="264"/>
                      </a:cubicBezTo>
                      <a:cubicBezTo>
                        <a:pt x="245" y="259"/>
                        <a:pt x="242" y="257"/>
                        <a:pt x="234" y="260"/>
                      </a:cubicBezTo>
                      <a:cubicBezTo>
                        <a:pt x="211" y="252"/>
                        <a:pt x="192" y="256"/>
                        <a:pt x="172" y="242"/>
                      </a:cubicBezTo>
                      <a:cubicBezTo>
                        <a:pt x="165" y="231"/>
                        <a:pt x="176" y="221"/>
                        <a:pt x="160" y="216"/>
                      </a:cubicBezTo>
                      <a:cubicBezTo>
                        <a:pt x="154" y="233"/>
                        <a:pt x="136" y="203"/>
                        <a:pt x="126" y="200"/>
                      </a:cubicBezTo>
                      <a:cubicBezTo>
                        <a:pt x="120" y="196"/>
                        <a:pt x="114" y="190"/>
                        <a:pt x="108" y="186"/>
                      </a:cubicBezTo>
                      <a:cubicBezTo>
                        <a:pt x="104" y="175"/>
                        <a:pt x="104" y="165"/>
                        <a:pt x="94" y="158"/>
                      </a:cubicBezTo>
                      <a:cubicBezTo>
                        <a:pt x="83" y="142"/>
                        <a:pt x="85" y="119"/>
                        <a:pt x="68" y="108"/>
                      </a:cubicBezTo>
                      <a:cubicBezTo>
                        <a:pt x="67" y="106"/>
                        <a:pt x="66" y="104"/>
                        <a:pt x="64" y="102"/>
                      </a:cubicBezTo>
                      <a:cubicBezTo>
                        <a:pt x="62" y="101"/>
                        <a:pt x="59" y="102"/>
                        <a:pt x="58" y="100"/>
                      </a:cubicBezTo>
                      <a:cubicBezTo>
                        <a:pt x="56" y="97"/>
                        <a:pt x="54" y="88"/>
                        <a:pt x="54" y="88"/>
                      </a:cubicBezTo>
                      <a:cubicBezTo>
                        <a:pt x="59" y="73"/>
                        <a:pt x="52" y="61"/>
                        <a:pt x="38" y="58"/>
                      </a:cubicBezTo>
                      <a:cubicBezTo>
                        <a:pt x="32" y="49"/>
                        <a:pt x="31" y="44"/>
                        <a:pt x="20" y="40"/>
                      </a:cubicBezTo>
                      <a:cubicBezTo>
                        <a:pt x="16" y="27"/>
                        <a:pt x="16" y="26"/>
                        <a:pt x="4" y="22"/>
                      </a:cubicBezTo>
                      <a:cubicBezTo>
                        <a:pt x="1" y="13"/>
                        <a:pt x="0" y="5"/>
                        <a:pt x="10" y="2"/>
                      </a:cubicBezTo>
                      <a:cubicBezTo>
                        <a:pt x="18" y="5"/>
                        <a:pt x="18" y="4"/>
                        <a:pt x="10" y="4"/>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45" name="Freeform 14"/>
                <p:cNvSpPr>
                  <a:spLocks/>
                </p:cNvSpPr>
                <p:nvPr userDrawn="1"/>
              </p:nvSpPr>
              <p:spPr bwMode="ltGray">
                <a:xfrm>
                  <a:off x="2222" y="724"/>
                  <a:ext cx="157" cy="167"/>
                </a:xfrm>
                <a:custGeom>
                  <a:avLst/>
                  <a:gdLst>
                    <a:gd name="T0" fmla="*/ 54 w 156"/>
                    <a:gd name="T1" fmla="*/ 2 h 206"/>
                    <a:gd name="T2" fmla="*/ 66 w 156"/>
                    <a:gd name="T3" fmla="*/ 2 h 206"/>
                    <a:gd name="T4" fmla="*/ 68 w 156"/>
                    <a:gd name="T5" fmla="*/ 2 h 206"/>
                    <a:gd name="T6" fmla="*/ 95 w 156"/>
                    <a:gd name="T7" fmla="*/ 2 h 206"/>
                    <a:gd name="T8" fmla="*/ 121 w 156"/>
                    <a:gd name="T9" fmla="*/ 2 h 206"/>
                    <a:gd name="T10" fmla="*/ 127 w 156"/>
                    <a:gd name="T11" fmla="*/ 2 h 206"/>
                    <a:gd name="T12" fmla="*/ 139 w 156"/>
                    <a:gd name="T13" fmla="*/ 0 h 206"/>
                    <a:gd name="T14" fmla="*/ 165 w 156"/>
                    <a:gd name="T15" fmla="*/ 2 h 206"/>
                    <a:gd name="T16" fmla="*/ 161 w 156"/>
                    <a:gd name="T17" fmla="*/ 2 h 206"/>
                    <a:gd name="T18" fmla="*/ 141 w 156"/>
                    <a:gd name="T19" fmla="*/ 2 h 206"/>
                    <a:gd name="T20" fmla="*/ 147 w 156"/>
                    <a:gd name="T21" fmla="*/ 4 h 206"/>
                    <a:gd name="T22" fmla="*/ 157 w 156"/>
                    <a:gd name="T23" fmla="*/ 5 h 206"/>
                    <a:gd name="T24" fmla="*/ 161 w 156"/>
                    <a:gd name="T25" fmla="*/ 5 h 206"/>
                    <a:gd name="T26" fmla="*/ 143 w 156"/>
                    <a:gd name="T27" fmla="*/ 5 h 206"/>
                    <a:gd name="T28" fmla="*/ 131 w 156"/>
                    <a:gd name="T29" fmla="*/ 6 h 206"/>
                    <a:gd name="T30" fmla="*/ 119 w 156"/>
                    <a:gd name="T31" fmla="*/ 6 h 206"/>
                    <a:gd name="T32" fmla="*/ 115 w 156"/>
                    <a:gd name="T33" fmla="*/ 8 h 206"/>
                    <a:gd name="T34" fmla="*/ 103 w 156"/>
                    <a:gd name="T35" fmla="*/ 9 h 206"/>
                    <a:gd name="T36" fmla="*/ 97 w 156"/>
                    <a:gd name="T37" fmla="*/ 9 h 206"/>
                    <a:gd name="T38" fmla="*/ 76 w 156"/>
                    <a:gd name="T39" fmla="*/ 9 h 206"/>
                    <a:gd name="T40" fmla="*/ 72 w 156"/>
                    <a:gd name="T41" fmla="*/ 8 h 206"/>
                    <a:gd name="T42" fmla="*/ 60 w 156"/>
                    <a:gd name="T43" fmla="*/ 8 h 206"/>
                    <a:gd name="T44" fmla="*/ 42 w 156"/>
                    <a:gd name="T45" fmla="*/ 8 h 206"/>
                    <a:gd name="T46" fmla="*/ 28 w 156"/>
                    <a:gd name="T47" fmla="*/ 8 h 206"/>
                    <a:gd name="T48" fmla="*/ 10 w 156"/>
                    <a:gd name="T49" fmla="*/ 6 h 206"/>
                    <a:gd name="T50" fmla="*/ 4 w 156"/>
                    <a:gd name="T51" fmla="*/ 5 h 206"/>
                    <a:gd name="T52" fmla="*/ 0 w 156"/>
                    <a:gd name="T53" fmla="*/ 5 h 206"/>
                    <a:gd name="T54" fmla="*/ 20 w 156"/>
                    <a:gd name="T55" fmla="*/ 4 h 206"/>
                    <a:gd name="T56" fmla="*/ 32 w 156"/>
                    <a:gd name="T57" fmla="*/ 4 h 206"/>
                    <a:gd name="T58" fmla="*/ 34 w 156"/>
                    <a:gd name="T59" fmla="*/ 3 h 206"/>
                    <a:gd name="T60" fmla="*/ 52 w 156"/>
                    <a:gd name="T61" fmla="*/ 2 h 206"/>
                    <a:gd name="T62" fmla="*/ 54 w 156"/>
                    <a:gd name="T63" fmla="*/ 2 h 20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56" h="206">
                      <a:moveTo>
                        <a:pt x="54" y="66"/>
                      </a:moveTo>
                      <a:cubicBezTo>
                        <a:pt x="58" y="63"/>
                        <a:pt x="64" y="63"/>
                        <a:pt x="66" y="58"/>
                      </a:cubicBezTo>
                      <a:cubicBezTo>
                        <a:pt x="67" y="56"/>
                        <a:pt x="67" y="53"/>
                        <a:pt x="68" y="52"/>
                      </a:cubicBezTo>
                      <a:cubicBezTo>
                        <a:pt x="71" y="49"/>
                        <a:pt x="80" y="44"/>
                        <a:pt x="80" y="44"/>
                      </a:cubicBezTo>
                      <a:cubicBezTo>
                        <a:pt x="113" y="55"/>
                        <a:pt x="85" y="29"/>
                        <a:pt x="106" y="22"/>
                      </a:cubicBezTo>
                      <a:cubicBezTo>
                        <a:pt x="110" y="17"/>
                        <a:pt x="108" y="9"/>
                        <a:pt x="112" y="4"/>
                      </a:cubicBezTo>
                      <a:cubicBezTo>
                        <a:pt x="115" y="1"/>
                        <a:pt x="124" y="0"/>
                        <a:pt x="124" y="0"/>
                      </a:cubicBezTo>
                      <a:cubicBezTo>
                        <a:pt x="138" y="14"/>
                        <a:pt x="126" y="23"/>
                        <a:pt x="150" y="28"/>
                      </a:cubicBezTo>
                      <a:cubicBezTo>
                        <a:pt x="156" y="36"/>
                        <a:pt x="154" y="39"/>
                        <a:pt x="146" y="44"/>
                      </a:cubicBezTo>
                      <a:cubicBezTo>
                        <a:pt x="141" y="52"/>
                        <a:pt x="135" y="61"/>
                        <a:pt x="126" y="64"/>
                      </a:cubicBezTo>
                      <a:cubicBezTo>
                        <a:pt x="118" y="75"/>
                        <a:pt x="128" y="83"/>
                        <a:pt x="132" y="94"/>
                      </a:cubicBezTo>
                      <a:cubicBezTo>
                        <a:pt x="129" y="103"/>
                        <a:pt x="135" y="105"/>
                        <a:pt x="142" y="110"/>
                      </a:cubicBezTo>
                      <a:cubicBezTo>
                        <a:pt x="145" y="119"/>
                        <a:pt x="141" y="120"/>
                        <a:pt x="146" y="128"/>
                      </a:cubicBezTo>
                      <a:cubicBezTo>
                        <a:pt x="142" y="139"/>
                        <a:pt x="135" y="133"/>
                        <a:pt x="128" y="128"/>
                      </a:cubicBezTo>
                      <a:cubicBezTo>
                        <a:pt x="116" y="132"/>
                        <a:pt x="122" y="136"/>
                        <a:pt x="116" y="146"/>
                      </a:cubicBezTo>
                      <a:cubicBezTo>
                        <a:pt x="113" y="151"/>
                        <a:pt x="108" y="152"/>
                        <a:pt x="104" y="156"/>
                      </a:cubicBezTo>
                      <a:cubicBezTo>
                        <a:pt x="107" y="167"/>
                        <a:pt x="112" y="191"/>
                        <a:pt x="100" y="198"/>
                      </a:cubicBezTo>
                      <a:cubicBezTo>
                        <a:pt x="96" y="200"/>
                        <a:pt x="92" y="200"/>
                        <a:pt x="88" y="202"/>
                      </a:cubicBezTo>
                      <a:cubicBezTo>
                        <a:pt x="86" y="203"/>
                        <a:pt x="84" y="205"/>
                        <a:pt x="82" y="206"/>
                      </a:cubicBezTo>
                      <a:cubicBezTo>
                        <a:pt x="80" y="205"/>
                        <a:pt x="77" y="204"/>
                        <a:pt x="76" y="202"/>
                      </a:cubicBezTo>
                      <a:cubicBezTo>
                        <a:pt x="74" y="198"/>
                        <a:pt x="76" y="191"/>
                        <a:pt x="72" y="190"/>
                      </a:cubicBezTo>
                      <a:cubicBezTo>
                        <a:pt x="68" y="189"/>
                        <a:pt x="60" y="186"/>
                        <a:pt x="60" y="186"/>
                      </a:cubicBezTo>
                      <a:cubicBezTo>
                        <a:pt x="53" y="188"/>
                        <a:pt x="49" y="192"/>
                        <a:pt x="42" y="194"/>
                      </a:cubicBezTo>
                      <a:cubicBezTo>
                        <a:pt x="34" y="189"/>
                        <a:pt x="37" y="183"/>
                        <a:pt x="28" y="186"/>
                      </a:cubicBezTo>
                      <a:cubicBezTo>
                        <a:pt x="12" y="181"/>
                        <a:pt x="19" y="161"/>
                        <a:pt x="10" y="148"/>
                      </a:cubicBezTo>
                      <a:cubicBezTo>
                        <a:pt x="5" y="121"/>
                        <a:pt x="11" y="147"/>
                        <a:pt x="4" y="130"/>
                      </a:cubicBezTo>
                      <a:cubicBezTo>
                        <a:pt x="2" y="126"/>
                        <a:pt x="0" y="118"/>
                        <a:pt x="0" y="118"/>
                      </a:cubicBezTo>
                      <a:cubicBezTo>
                        <a:pt x="2" y="95"/>
                        <a:pt x="0" y="83"/>
                        <a:pt x="20" y="96"/>
                      </a:cubicBezTo>
                      <a:cubicBezTo>
                        <a:pt x="23" y="105"/>
                        <a:pt x="23" y="110"/>
                        <a:pt x="32" y="104"/>
                      </a:cubicBezTo>
                      <a:cubicBezTo>
                        <a:pt x="35" y="95"/>
                        <a:pt x="29" y="88"/>
                        <a:pt x="34" y="80"/>
                      </a:cubicBezTo>
                      <a:cubicBezTo>
                        <a:pt x="36" y="76"/>
                        <a:pt x="48" y="73"/>
                        <a:pt x="52" y="70"/>
                      </a:cubicBezTo>
                      <a:cubicBezTo>
                        <a:pt x="57" y="63"/>
                        <a:pt x="58" y="62"/>
                        <a:pt x="54" y="66"/>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46" name="Freeform 15"/>
                <p:cNvSpPr>
                  <a:spLocks/>
                </p:cNvSpPr>
                <p:nvPr userDrawn="1"/>
              </p:nvSpPr>
              <p:spPr bwMode="ltGray">
                <a:xfrm>
                  <a:off x="2375" y="800"/>
                  <a:ext cx="110" cy="32"/>
                </a:xfrm>
                <a:custGeom>
                  <a:avLst/>
                  <a:gdLst>
                    <a:gd name="T0" fmla="*/ 4 w 109"/>
                    <a:gd name="T1" fmla="*/ 3 h 38"/>
                    <a:gd name="T2" fmla="*/ 18 w 109"/>
                    <a:gd name="T3" fmla="*/ 3 h 38"/>
                    <a:gd name="T4" fmla="*/ 46 w 109"/>
                    <a:gd name="T5" fmla="*/ 3 h 38"/>
                    <a:gd name="T6" fmla="*/ 87 w 109"/>
                    <a:gd name="T7" fmla="*/ 3 h 38"/>
                    <a:gd name="T8" fmla="*/ 105 w 109"/>
                    <a:gd name="T9" fmla="*/ 0 h 38"/>
                    <a:gd name="T10" fmla="*/ 91 w 109"/>
                    <a:gd name="T11" fmla="*/ 3 h 38"/>
                    <a:gd name="T12" fmla="*/ 75 w 109"/>
                    <a:gd name="T13" fmla="*/ 3 h 38"/>
                    <a:gd name="T14" fmla="*/ 42 w 109"/>
                    <a:gd name="T15" fmla="*/ 3 h 38"/>
                    <a:gd name="T16" fmla="*/ 14 w 109"/>
                    <a:gd name="T17" fmla="*/ 3 h 38"/>
                    <a:gd name="T18" fmla="*/ 4 w 109"/>
                    <a:gd name="T19" fmla="*/ 3 h 3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09" h="38">
                      <a:moveTo>
                        <a:pt x="4" y="32"/>
                      </a:moveTo>
                      <a:cubicBezTo>
                        <a:pt x="7" y="22"/>
                        <a:pt x="7" y="14"/>
                        <a:pt x="18" y="10"/>
                      </a:cubicBezTo>
                      <a:cubicBezTo>
                        <a:pt x="28" y="12"/>
                        <a:pt x="37" y="14"/>
                        <a:pt x="46" y="20"/>
                      </a:cubicBezTo>
                      <a:cubicBezTo>
                        <a:pt x="62" y="15"/>
                        <a:pt x="54" y="17"/>
                        <a:pt x="72" y="14"/>
                      </a:cubicBezTo>
                      <a:cubicBezTo>
                        <a:pt x="77" y="9"/>
                        <a:pt x="90" y="0"/>
                        <a:pt x="90" y="0"/>
                      </a:cubicBezTo>
                      <a:cubicBezTo>
                        <a:pt x="109" y="6"/>
                        <a:pt x="85" y="23"/>
                        <a:pt x="76" y="26"/>
                      </a:cubicBezTo>
                      <a:cubicBezTo>
                        <a:pt x="71" y="33"/>
                        <a:pt x="68" y="35"/>
                        <a:pt x="60" y="38"/>
                      </a:cubicBezTo>
                      <a:cubicBezTo>
                        <a:pt x="54" y="36"/>
                        <a:pt x="42" y="32"/>
                        <a:pt x="42" y="32"/>
                      </a:cubicBezTo>
                      <a:cubicBezTo>
                        <a:pt x="33" y="23"/>
                        <a:pt x="26" y="26"/>
                        <a:pt x="14" y="30"/>
                      </a:cubicBezTo>
                      <a:cubicBezTo>
                        <a:pt x="1" y="28"/>
                        <a:pt x="0" y="24"/>
                        <a:pt x="4" y="3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47" name="Freeform 16"/>
                <p:cNvSpPr>
                  <a:spLocks/>
                </p:cNvSpPr>
                <p:nvPr userDrawn="1"/>
              </p:nvSpPr>
              <p:spPr bwMode="ltGray">
                <a:xfrm>
                  <a:off x="2370" y="839"/>
                  <a:ext cx="75" cy="84"/>
                </a:xfrm>
                <a:custGeom>
                  <a:avLst/>
                  <a:gdLst>
                    <a:gd name="T0" fmla="*/ 8 w 76"/>
                    <a:gd name="T1" fmla="*/ 2 h 104"/>
                    <a:gd name="T2" fmla="*/ 18 w 76"/>
                    <a:gd name="T3" fmla="*/ 0 h 104"/>
                    <a:gd name="T4" fmla="*/ 34 w 76"/>
                    <a:gd name="T5" fmla="*/ 2 h 104"/>
                    <a:gd name="T6" fmla="*/ 47 w 76"/>
                    <a:gd name="T7" fmla="*/ 2 h 104"/>
                    <a:gd name="T8" fmla="*/ 38 w 76"/>
                    <a:gd name="T9" fmla="*/ 2 h 104"/>
                    <a:gd name="T10" fmla="*/ 39 w 76"/>
                    <a:gd name="T11" fmla="*/ 2 h 104"/>
                    <a:gd name="T12" fmla="*/ 43 w 76"/>
                    <a:gd name="T13" fmla="*/ 2 h 104"/>
                    <a:gd name="T14" fmla="*/ 38 w 76"/>
                    <a:gd name="T15" fmla="*/ 3 h 104"/>
                    <a:gd name="T16" fmla="*/ 34 w 76"/>
                    <a:gd name="T17" fmla="*/ 2 h 104"/>
                    <a:gd name="T18" fmla="*/ 22 w 76"/>
                    <a:gd name="T19" fmla="*/ 2 h 104"/>
                    <a:gd name="T20" fmla="*/ 28 w 76"/>
                    <a:gd name="T21" fmla="*/ 2 h 104"/>
                    <a:gd name="T22" fmla="*/ 30 w 76"/>
                    <a:gd name="T23" fmla="*/ 3 h 104"/>
                    <a:gd name="T24" fmla="*/ 20 w 76"/>
                    <a:gd name="T25" fmla="*/ 4 h 104"/>
                    <a:gd name="T26" fmla="*/ 12 w 76"/>
                    <a:gd name="T27" fmla="*/ 4 h 104"/>
                    <a:gd name="T28" fmla="*/ 8 w 76"/>
                    <a:gd name="T29" fmla="*/ 4 h 104"/>
                    <a:gd name="T30" fmla="*/ 0 w 76"/>
                    <a:gd name="T31" fmla="*/ 2 h 104"/>
                    <a:gd name="T32" fmla="*/ 2 w 76"/>
                    <a:gd name="T33" fmla="*/ 2 h 104"/>
                    <a:gd name="T34" fmla="*/ 8 w 76"/>
                    <a:gd name="T35" fmla="*/ 2 h 10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76" h="104">
                      <a:moveTo>
                        <a:pt x="8" y="18"/>
                      </a:moveTo>
                      <a:cubicBezTo>
                        <a:pt x="10" y="8"/>
                        <a:pt x="9" y="3"/>
                        <a:pt x="18" y="0"/>
                      </a:cubicBezTo>
                      <a:cubicBezTo>
                        <a:pt x="28" y="3"/>
                        <a:pt x="25" y="12"/>
                        <a:pt x="34" y="18"/>
                      </a:cubicBezTo>
                      <a:cubicBezTo>
                        <a:pt x="46" y="16"/>
                        <a:pt x="51" y="8"/>
                        <a:pt x="62" y="4"/>
                      </a:cubicBezTo>
                      <a:cubicBezTo>
                        <a:pt x="76" y="9"/>
                        <a:pt x="56" y="31"/>
                        <a:pt x="46" y="34"/>
                      </a:cubicBezTo>
                      <a:cubicBezTo>
                        <a:pt x="51" y="56"/>
                        <a:pt x="43" y="29"/>
                        <a:pt x="54" y="48"/>
                      </a:cubicBezTo>
                      <a:cubicBezTo>
                        <a:pt x="56" y="52"/>
                        <a:pt x="58" y="60"/>
                        <a:pt x="58" y="60"/>
                      </a:cubicBezTo>
                      <a:cubicBezTo>
                        <a:pt x="55" y="68"/>
                        <a:pt x="54" y="71"/>
                        <a:pt x="46" y="74"/>
                      </a:cubicBezTo>
                      <a:cubicBezTo>
                        <a:pt x="38" y="71"/>
                        <a:pt x="37" y="68"/>
                        <a:pt x="34" y="60"/>
                      </a:cubicBezTo>
                      <a:cubicBezTo>
                        <a:pt x="33" y="50"/>
                        <a:pt x="32" y="33"/>
                        <a:pt x="22" y="48"/>
                      </a:cubicBezTo>
                      <a:cubicBezTo>
                        <a:pt x="25" y="60"/>
                        <a:pt x="23" y="53"/>
                        <a:pt x="28" y="68"/>
                      </a:cubicBezTo>
                      <a:cubicBezTo>
                        <a:pt x="29" y="70"/>
                        <a:pt x="30" y="74"/>
                        <a:pt x="30" y="74"/>
                      </a:cubicBezTo>
                      <a:cubicBezTo>
                        <a:pt x="24" y="84"/>
                        <a:pt x="22" y="93"/>
                        <a:pt x="20" y="104"/>
                      </a:cubicBezTo>
                      <a:cubicBezTo>
                        <a:pt x="17" y="103"/>
                        <a:pt x="14" y="104"/>
                        <a:pt x="12" y="102"/>
                      </a:cubicBezTo>
                      <a:cubicBezTo>
                        <a:pt x="9" y="99"/>
                        <a:pt x="8" y="90"/>
                        <a:pt x="8" y="90"/>
                      </a:cubicBezTo>
                      <a:cubicBezTo>
                        <a:pt x="13" y="75"/>
                        <a:pt x="14" y="64"/>
                        <a:pt x="0" y="54"/>
                      </a:cubicBezTo>
                      <a:cubicBezTo>
                        <a:pt x="1" y="46"/>
                        <a:pt x="1" y="38"/>
                        <a:pt x="2" y="30"/>
                      </a:cubicBezTo>
                      <a:cubicBezTo>
                        <a:pt x="2" y="27"/>
                        <a:pt x="13" y="2"/>
                        <a:pt x="8" y="1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48" name="Freeform 17"/>
                <p:cNvSpPr>
                  <a:spLocks/>
                </p:cNvSpPr>
                <p:nvPr userDrawn="1"/>
              </p:nvSpPr>
              <p:spPr bwMode="ltGray">
                <a:xfrm>
                  <a:off x="2497" y="793"/>
                  <a:ext cx="37" cy="49"/>
                </a:xfrm>
                <a:custGeom>
                  <a:avLst/>
                  <a:gdLst>
                    <a:gd name="T0" fmla="*/ 3 w 37"/>
                    <a:gd name="T1" fmla="*/ 2 h 61"/>
                    <a:gd name="T2" fmla="*/ 13 w 37"/>
                    <a:gd name="T3" fmla="*/ 0 h 61"/>
                    <a:gd name="T4" fmla="*/ 15 w 37"/>
                    <a:gd name="T5" fmla="*/ 2 h 61"/>
                    <a:gd name="T6" fmla="*/ 37 w 37"/>
                    <a:gd name="T7" fmla="*/ 2 h 61"/>
                    <a:gd name="T8" fmla="*/ 19 w 37"/>
                    <a:gd name="T9" fmla="*/ 2 h 61"/>
                    <a:gd name="T10" fmla="*/ 5 w 37"/>
                    <a:gd name="T11" fmla="*/ 2 h 61"/>
                    <a:gd name="T12" fmla="*/ 1 w 37"/>
                    <a:gd name="T13" fmla="*/ 2 h 61"/>
                    <a:gd name="T14" fmla="*/ 3 w 37"/>
                    <a:gd name="T15" fmla="*/ 2 h 6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7" h="61">
                      <a:moveTo>
                        <a:pt x="3" y="28"/>
                      </a:moveTo>
                      <a:cubicBezTo>
                        <a:pt x="5" y="14"/>
                        <a:pt x="2" y="7"/>
                        <a:pt x="13" y="0"/>
                      </a:cubicBezTo>
                      <a:cubicBezTo>
                        <a:pt x="26" y="9"/>
                        <a:pt x="23" y="17"/>
                        <a:pt x="15" y="28"/>
                      </a:cubicBezTo>
                      <a:cubicBezTo>
                        <a:pt x="25" y="31"/>
                        <a:pt x="33" y="27"/>
                        <a:pt x="37" y="38"/>
                      </a:cubicBezTo>
                      <a:cubicBezTo>
                        <a:pt x="30" y="45"/>
                        <a:pt x="28" y="47"/>
                        <a:pt x="19" y="44"/>
                      </a:cubicBezTo>
                      <a:cubicBezTo>
                        <a:pt x="13" y="54"/>
                        <a:pt x="18" y="61"/>
                        <a:pt x="5" y="58"/>
                      </a:cubicBezTo>
                      <a:cubicBezTo>
                        <a:pt x="0" y="50"/>
                        <a:pt x="3" y="44"/>
                        <a:pt x="1" y="34"/>
                      </a:cubicBezTo>
                      <a:cubicBezTo>
                        <a:pt x="2" y="32"/>
                        <a:pt x="3" y="28"/>
                        <a:pt x="3" y="2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49" name="Freeform 18"/>
                <p:cNvSpPr>
                  <a:spLocks/>
                </p:cNvSpPr>
                <p:nvPr userDrawn="1"/>
              </p:nvSpPr>
              <p:spPr bwMode="ltGray">
                <a:xfrm>
                  <a:off x="2506" y="869"/>
                  <a:ext cx="47" cy="24"/>
                </a:xfrm>
                <a:custGeom>
                  <a:avLst/>
                  <a:gdLst>
                    <a:gd name="T0" fmla="*/ 7 w 49"/>
                    <a:gd name="T1" fmla="*/ 0 h 29"/>
                    <a:gd name="T2" fmla="*/ 14 w 49"/>
                    <a:gd name="T3" fmla="*/ 0 h 29"/>
                    <a:gd name="T4" fmla="*/ 27 w 49"/>
                    <a:gd name="T5" fmla="*/ 2 h 29"/>
                    <a:gd name="T6" fmla="*/ 20 w 49"/>
                    <a:gd name="T7" fmla="*/ 2 h 29"/>
                    <a:gd name="T8" fmla="*/ 3 w 49"/>
                    <a:gd name="T9" fmla="*/ 2 h 29"/>
                    <a:gd name="T10" fmla="*/ 7 w 49"/>
                    <a:gd name="T11" fmla="*/ 0 h 2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9" h="29">
                      <a:moveTo>
                        <a:pt x="7" y="0"/>
                      </a:moveTo>
                      <a:cubicBezTo>
                        <a:pt x="15" y="6"/>
                        <a:pt x="19" y="2"/>
                        <a:pt x="29" y="0"/>
                      </a:cubicBezTo>
                      <a:cubicBezTo>
                        <a:pt x="45" y="5"/>
                        <a:pt x="40" y="3"/>
                        <a:pt x="49" y="16"/>
                      </a:cubicBezTo>
                      <a:cubicBezTo>
                        <a:pt x="46" y="29"/>
                        <a:pt x="42" y="21"/>
                        <a:pt x="35" y="14"/>
                      </a:cubicBezTo>
                      <a:cubicBezTo>
                        <a:pt x="26" y="15"/>
                        <a:pt x="12" y="19"/>
                        <a:pt x="3" y="16"/>
                      </a:cubicBezTo>
                      <a:cubicBezTo>
                        <a:pt x="0" y="6"/>
                        <a:pt x="7" y="10"/>
                        <a:pt x="7" y="0"/>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50" name="Freeform 19"/>
                <p:cNvSpPr>
                  <a:spLocks/>
                </p:cNvSpPr>
                <p:nvPr userDrawn="1"/>
              </p:nvSpPr>
              <p:spPr bwMode="ltGray">
                <a:xfrm>
                  <a:off x="2555" y="832"/>
                  <a:ext cx="61" cy="42"/>
                </a:xfrm>
                <a:custGeom>
                  <a:avLst/>
                  <a:gdLst>
                    <a:gd name="T0" fmla="*/ 21 w 61"/>
                    <a:gd name="T1" fmla="*/ 5 h 48"/>
                    <a:gd name="T2" fmla="*/ 15 w 61"/>
                    <a:gd name="T3" fmla="*/ 4 h 48"/>
                    <a:gd name="T4" fmla="*/ 3 w 61"/>
                    <a:gd name="T5" fmla="*/ 4 h 48"/>
                    <a:gd name="T6" fmla="*/ 13 w 61"/>
                    <a:gd name="T7" fmla="*/ 4 h 48"/>
                    <a:gd name="T8" fmla="*/ 25 w 61"/>
                    <a:gd name="T9" fmla="*/ 0 h 48"/>
                    <a:gd name="T10" fmla="*/ 49 w 61"/>
                    <a:gd name="T11" fmla="*/ 4 h 48"/>
                    <a:gd name="T12" fmla="*/ 53 w 61"/>
                    <a:gd name="T13" fmla="*/ 4 h 48"/>
                    <a:gd name="T14" fmla="*/ 61 w 61"/>
                    <a:gd name="T15" fmla="*/ 4 h 48"/>
                    <a:gd name="T16" fmla="*/ 41 w 61"/>
                    <a:gd name="T17" fmla="*/ 5 h 48"/>
                    <a:gd name="T18" fmla="*/ 23 w 61"/>
                    <a:gd name="T19" fmla="*/ 7 h 48"/>
                    <a:gd name="T20" fmla="*/ 21 w 61"/>
                    <a:gd name="T21" fmla="*/ 5 h 4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1" h="48">
                      <a:moveTo>
                        <a:pt x="21" y="38"/>
                      </a:moveTo>
                      <a:cubicBezTo>
                        <a:pt x="19" y="34"/>
                        <a:pt x="19" y="29"/>
                        <a:pt x="15" y="26"/>
                      </a:cubicBezTo>
                      <a:cubicBezTo>
                        <a:pt x="12" y="24"/>
                        <a:pt x="3" y="22"/>
                        <a:pt x="3" y="22"/>
                      </a:cubicBezTo>
                      <a:cubicBezTo>
                        <a:pt x="0" y="12"/>
                        <a:pt x="5" y="12"/>
                        <a:pt x="13" y="8"/>
                      </a:cubicBezTo>
                      <a:cubicBezTo>
                        <a:pt x="17" y="6"/>
                        <a:pt x="25" y="0"/>
                        <a:pt x="25" y="0"/>
                      </a:cubicBezTo>
                      <a:cubicBezTo>
                        <a:pt x="37" y="2"/>
                        <a:pt x="41" y="2"/>
                        <a:pt x="49" y="10"/>
                      </a:cubicBezTo>
                      <a:cubicBezTo>
                        <a:pt x="45" y="21"/>
                        <a:pt x="46" y="12"/>
                        <a:pt x="53" y="20"/>
                      </a:cubicBezTo>
                      <a:cubicBezTo>
                        <a:pt x="56" y="24"/>
                        <a:pt x="61" y="32"/>
                        <a:pt x="61" y="32"/>
                      </a:cubicBezTo>
                      <a:cubicBezTo>
                        <a:pt x="56" y="47"/>
                        <a:pt x="53" y="42"/>
                        <a:pt x="41" y="38"/>
                      </a:cubicBezTo>
                      <a:cubicBezTo>
                        <a:pt x="27" y="47"/>
                        <a:pt x="34" y="48"/>
                        <a:pt x="23" y="44"/>
                      </a:cubicBezTo>
                      <a:cubicBezTo>
                        <a:pt x="22" y="42"/>
                        <a:pt x="21" y="38"/>
                        <a:pt x="21" y="3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51" name="Freeform 20"/>
                <p:cNvSpPr>
                  <a:spLocks/>
                </p:cNvSpPr>
                <p:nvPr userDrawn="1"/>
              </p:nvSpPr>
              <p:spPr bwMode="ltGray">
                <a:xfrm>
                  <a:off x="2572" y="852"/>
                  <a:ext cx="286" cy="149"/>
                </a:xfrm>
                <a:custGeom>
                  <a:avLst/>
                  <a:gdLst>
                    <a:gd name="T0" fmla="*/ 46 w 286"/>
                    <a:gd name="T1" fmla="*/ 2 h 182"/>
                    <a:gd name="T2" fmla="*/ 36 w 286"/>
                    <a:gd name="T3" fmla="*/ 2 h 182"/>
                    <a:gd name="T4" fmla="*/ 26 w 286"/>
                    <a:gd name="T5" fmla="*/ 2 h 182"/>
                    <a:gd name="T6" fmla="*/ 0 w 286"/>
                    <a:gd name="T7" fmla="*/ 2 h 182"/>
                    <a:gd name="T8" fmla="*/ 10 w 286"/>
                    <a:gd name="T9" fmla="*/ 2 h 182"/>
                    <a:gd name="T10" fmla="*/ 16 w 286"/>
                    <a:gd name="T11" fmla="*/ 3 h 182"/>
                    <a:gd name="T12" fmla="*/ 24 w 286"/>
                    <a:gd name="T13" fmla="*/ 2 h 182"/>
                    <a:gd name="T14" fmla="*/ 30 w 286"/>
                    <a:gd name="T15" fmla="*/ 2 h 182"/>
                    <a:gd name="T16" fmla="*/ 48 w 286"/>
                    <a:gd name="T17" fmla="*/ 2 h 182"/>
                    <a:gd name="T18" fmla="*/ 70 w 286"/>
                    <a:gd name="T19" fmla="*/ 3 h 182"/>
                    <a:gd name="T20" fmla="*/ 88 w 286"/>
                    <a:gd name="T21" fmla="*/ 3 h 182"/>
                    <a:gd name="T22" fmla="*/ 106 w 286"/>
                    <a:gd name="T23" fmla="*/ 5 h 182"/>
                    <a:gd name="T24" fmla="*/ 104 w 286"/>
                    <a:gd name="T25" fmla="*/ 6 h 182"/>
                    <a:gd name="T26" fmla="*/ 98 w 286"/>
                    <a:gd name="T27" fmla="*/ 7 h 182"/>
                    <a:gd name="T28" fmla="*/ 122 w 286"/>
                    <a:gd name="T29" fmla="*/ 6 h 182"/>
                    <a:gd name="T30" fmla="*/ 140 w 286"/>
                    <a:gd name="T31" fmla="*/ 7 h 182"/>
                    <a:gd name="T32" fmla="*/ 168 w 286"/>
                    <a:gd name="T33" fmla="*/ 7 h 182"/>
                    <a:gd name="T34" fmla="*/ 174 w 286"/>
                    <a:gd name="T35" fmla="*/ 7 h 182"/>
                    <a:gd name="T36" fmla="*/ 168 w 286"/>
                    <a:gd name="T37" fmla="*/ 7 h 182"/>
                    <a:gd name="T38" fmla="*/ 178 w 286"/>
                    <a:gd name="T39" fmla="*/ 7 h 182"/>
                    <a:gd name="T40" fmla="*/ 186 w 286"/>
                    <a:gd name="T41" fmla="*/ 6 h 182"/>
                    <a:gd name="T42" fmla="*/ 202 w 286"/>
                    <a:gd name="T43" fmla="*/ 6 h 182"/>
                    <a:gd name="T44" fmla="*/ 214 w 286"/>
                    <a:gd name="T45" fmla="*/ 6 h 182"/>
                    <a:gd name="T46" fmla="*/ 244 w 286"/>
                    <a:gd name="T47" fmla="*/ 9 h 182"/>
                    <a:gd name="T48" fmla="*/ 262 w 286"/>
                    <a:gd name="T49" fmla="*/ 9 h 182"/>
                    <a:gd name="T50" fmla="*/ 284 w 286"/>
                    <a:gd name="T51" fmla="*/ 9 h 182"/>
                    <a:gd name="T52" fmla="*/ 268 w 286"/>
                    <a:gd name="T53" fmla="*/ 7 h 182"/>
                    <a:gd name="T54" fmla="*/ 256 w 286"/>
                    <a:gd name="T55" fmla="*/ 7 h 182"/>
                    <a:gd name="T56" fmla="*/ 250 w 286"/>
                    <a:gd name="T57" fmla="*/ 6 h 182"/>
                    <a:gd name="T58" fmla="*/ 248 w 286"/>
                    <a:gd name="T59" fmla="*/ 6 h 182"/>
                    <a:gd name="T60" fmla="*/ 236 w 286"/>
                    <a:gd name="T61" fmla="*/ 6 h 182"/>
                    <a:gd name="T62" fmla="*/ 240 w 286"/>
                    <a:gd name="T63" fmla="*/ 5 h 182"/>
                    <a:gd name="T64" fmla="*/ 220 w 286"/>
                    <a:gd name="T65" fmla="*/ 4 h 182"/>
                    <a:gd name="T66" fmla="*/ 210 w 286"/>
                    <a:gd name="T67" fmla="*/ 3 h 182"/>
                    <a:gd name="T68" fmla="*/ 190 w 286"/>
                    <a:gd name="T69" fmla="*/ 2 h 182"/>
                    <a:gd name="T70" fmla="*/ 168 w 286"/>
                    <a:gd name="T71" fmla="*/ 2 h 182"/>
                    <a:gd name="T72" fmla="*/ 156 w 286"/>
                    <a:gd name="T73" fmla="*/ 2 h 182"/>
                    <a:gd name="T74" fmla="*/ 120 w 286"/>
                    <a:gd name="T75" fmla="*/ 2 h 182"/>
                    <a:gd name="T76" fmla="*/ 102 w 286"/>
                    <a:gd name="T77" fmla="*/ 2 h 182"/>
                    <a:gd name="T78" fmla="*/ 96 w 286"/>
                    <a:gd name="T79" fmla="*/ 0 h 182"/>
                    <a:gd name="T80" fmla="*/ 70 w 286"/>
                    <a:gd name="T81" fmla="*/ 2 h 182"/>
                    <a:gd name="T82" fmla="*/ 56 w 286"/>
                    <a:gd name="T83" fmla="*/ 2 h 182"/>
                    <a:gd name="T84" fmla="*/ 46 w 286"/>
                    <a:gd name="T85" fmla="*/ 2 h 18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86" h="182">
                      <a:moveTo>
                        <a:pt x="46" y="28"/>
                      </a:moveTo>
                      <a:cubicBezTo>
                        <a:pt x="41" y="14"/>
                        <a:pt x="46" y="17"/>
                        <a:pt x="36" y="14"/>
                      </a:cubicBezTo>
                      <a:cubicBezTo>
                        <a:pt x="31" y="17"/>
                        <a:pt x="26" y="30"/>
                        <a:pt x="26" y="30"/>
                      </a:cubicBezTo>
                      <a:cubicBezTo>
                        <a:pt x="12" y="25"/>
                        <a:pt x="19" y="21"/>
                        <a:pt x="0" y="24"/>
                      </a:cubicBezTo>
                      <a:cubicBezTo>
                        <a:pt x="2" y="33"/>
                        <a:pt x="2" y="37"/>
                        <a:pt x="10" y="42"/>
                      </a:cubicBezTo>
                      <a:cubicBezTo>
                        <a:pt x="12" y="49"/>
                        <a:pt x="14" y="55"/>
                        <a:pt x="16" y="62"/>
                      </a:cubicBezTo>
                      <a:cubicBezTo>
                        <a:pt x="24" y="59"/>
                        <a:pt x="27" y="57"/>
                        <a:pt x="24" y="48"/>
                      </a:cubicBezTo>
                      <a:cubicBezTo>
                        <a:pt x="26" y="47"/>
                        <a:pt x="28" y="43"/>
                        <a:pt x="30" y="44"/>
                      </a:cubicBezTo>
                      <a:cubicBezTo>
                        <a:pt x="48" y="48"/>
                        <a:pt x="36" y="52"/>
                        <a:pt x="48" y="56"/>
                      </a:cubicBezTo>
                      <a:cubicBezTo>
                        <a:pt x="74" y="65"/>
                        <a:pt x="47" y="56"/>
                        <a:pt x="70" y="62"/>
                      </a:cubicBezTo>
                      <a:cubicBezTo>
                        <a:pt x="77" y="64"/>
                        <a:pt x="88" y="72"/>
                        <a:pt x="88" y="72"/>
                      </a:cubicBezTo>
                      <a:cubicBezTo>
                        <a:pt x="96" y="84"/>
                        <a:pt x="102" y="87"/>
                        <a:pt x="106" y="102"/>
                      </a:cubicBezTo>
                      <a:cubicBezTo>
                        <a:pt x="105" y="109"/>
                        <a:pt x="106" y="115"/>
                        <a:pt x="104" y="122"/>
                      </a:cubicBezTo>
                      <a:cubicBezTo>
                        <a:pt x="103" y="126"/>
                        <a:pt x="94" y="132"/>
                        <a:pt x="98" y="134"/>
                      </a:cubicBezTo>
                      <a:cubicBezTo>
                        <a:pt x="106" y="137"/>
                        <a:pt x="122" y="128"/>
                        <a:pt x="122" y="128"/>
                      </a:cubicBezTo>
                      <a:cubicBezTo>
                        <a:pt x="130" y="131"/>
                        <a:pt x="133" y="135"/>
                        <a:pt x="140" y="140"/>
                      </a:cubicBezTo>
                      <a:cubicBezTo>
                        <a:pt x="148" y="145"/>
                        <a:pt x="159" y="145"/>
                        <a:pt x="168" y="148"/>
                      </a:cubicBezTo>
                      <a:cubicBezTo>
                        <a:pt x="170" y="147"/>
                        <a:pt x="173" y="148"/>
                        <a:pt x="174" y="146"/>
                      </a:cubicBezTo>
                      <a:cubicBezTo>
                        <a:pt x="176" y="142"/>
                        <a:pt x="164" y="136"/>
                        <a:pt x="168" y="134"/>
                      </a:cubicBezTo>
                      <a:cubicBezTo>
                        <a:pt x="171" y="132"/>
                        <a:pt x="175" y="135"/>
                        <a:pt x="178" y="136"/>
                      </a:cubicBezTo>
                      <a:cubicBezTo>
                        <a:pt x="182" y="131"/>
                        <a:pt x="186" y="118"/>
                        <a:pt x="186" y="118"/>
                      </a:cubicBezTo>
                      <a:cubicBezTo>
                        <a:pt x="189" y="119"/>
                        <a:pt x="199" y="120"/>
                        <a:pt x="202" y="122"/>
                      </a:cubicBezTo>
                      <a:cubicBezTo>
                        <a:pt x="206" y="124"/>
                        <a:pt x="214" y="130"/>
                        <a:pt x="214" y="130"/>
                      </a:cubicBezTo>
                      <a:cubicBezTo>
                        <a:pt x="224" y="145"/>
                        <a:pt x="228" y="158"/>
                        <a:pt x="244" y="168"/>
                      </a:cubicBezTo>
                      <a:cubicBezTo>
                        <a:pt x="250" y="172"/>
                        <a:pt x="262" y="178"/>
                        <a:pt x="262" y="178"/>
                      </a:cubicBezTo>
                      <a:cubicBezTo>
                        <a:pt x="265" y="178"/>
                        <a:pt x="286" y="182"/>
                        <a:pt x="284" y="170"/>
                      </a:cubicBezTo>
                      <a:cubicBezTo>
                        <a:pt x="283" y="164"/>
                        <a:pt x="268" y="160"/>
                        <a:pt x="268" y="160"/>
                      </a:cubicBezTo>
                      <a:cubicBezTo>
                        <a:pt x="261" y="150"/>
                        <a:pt x="270" y="143"/>
                        <a:pt x="256" y="138"/>
                      </a:cubicBezTo>
                      <a:cubicBezTo>
                        <a:pt x="254" y="136"/>
                        <a:pt x="251" y="135"/>
                        <a:pt x="250" y="132"/>
                      </a:cubicBezTo>
                      <a:cubicBezTo>
                        <a:pt x="248" y="129"/>
                        <a:pt x="250" y="125"/>
                        <a:pt x="248" y="122"/>
                      </a:cubicBezTo>
                      <a:cubicBezTo>
                        <a:pt x="246" y="118"/>
                        <a:pt x="240" y="118"/>
                        <a:pt x="236" y="116"/>
                      </a:cubicBezTo>
                      <a:cubicBezTo>
                        <a:pt x="230" y="107"/>
                        <a:pt x="227" y="100"/>
                        <a:pt x="240" y="96"/>
                      </a:cubicBezTo>
                      <a:cubicBezTo>
                        <a:pt x="236" y="83"/>
                        <a:pt x="236" y="84"/>
                        <a:pt x="220" y="86"/>
                      </a:cubicBezTo>
                      <a:cubicBezTo>
                        <a:pt x="209" y="82"/>
                        <a:pt x="208" y="82"/>
                        <a:pt x="210" y="70"/>
                      </a:cubicBezTo>
                      <a:cubicBezTo>
                        <a:pt x="207" y="60"/>
                        <a:pt x="199" y="57"/>
                        <a:pt x="190" y="54"/>
                      </a:cubicBezTo>
                      <a:cubicBezTo>
                        <a:pt x="181" y="45"/>
                        <a:pt x="181" y="42"/>
                        <a:pt x="168" y="38"/>
                      </a:cubicBezTo>
                      <a:cubicBezTo>
                        <a:pt x="164" y="37"/>
                        <a:pt x="156" y="34"/>
                        <a:pt x="156" y="34"/>
                      </a:cubicBezTo>
                      <a:cubicBezTo>
                        <a:pt x="146" y="24"/>
                        <a:pt x="134" y="21"/>
                        <a:pt x="120" y="16"/>
                      </a:cubicBezTo>
                      <a:cubicBezTo>
                        <a:pt x="113" y="14"/>
                        <a:pt x="108" y="8"/>
                        <a:pt x="102" y="4"/>
                      </a:cubicBezTo>
                      <a:cubicBezTo>
                        <a:pt x="100" y="3"/>
                        <a:pt x="96" y="0"/>
                        <a:pt x="96" y="0"/>
                      </a:cubicBezTo>
                      <a:cubicBezTo>
                        <a:pt x="83" y="2"/>
                        <a:pt x="79" y="1"/>
                        <a:pt x="70" y="10"/>
                      </a:cubicBezTo>
                      <a:cubicBezTo>
                        <a:pt x="67" y="19"/>
                        <a:pt x="63" y="27"/>
                        <a:pt x="56" y="32"/>
                      </a:cubicBezTo>
                      <a:cubicBezTo>
                        <a:pt x="49" y="30"/>
                        <a:pt x="52" y="31"/>
                        <a:pt x="46" y="2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52" name="Freeform 21"/>
                <p:cNvSpPr>
                  <a:spLocks/>
                </p:cNvSpPr>
                <p:nvPr userDrawn="1"/>
              </p:nvSpPr>
              <p:spPr bwMode="ltGray">
                <a:xfrm>
                  <a:off x="2820" y="866"/>
                  <a:ext cx="78" cy="64"/>
                </a:xfrm>
                <a:custGeom>
                  <a:avLst/>
                  <a:gdLst>
                    <a:gd name="T0" fmla="*/ 1 w 78"/>
                    <a:gd name="T1" fmla="*/ 2 h 78"/>
                    <a:gd name="T2" fmla="*/ 27 w 78"/>
                    <a:gd name="T3" fmla="*/ 3 h 78"/>
                    <a:gd name="T4" fmla="*/ 45 w 78"/>
                    <a:gd name="T5" fmla="*/ 2 h 78"/>
                    <a:gd name="T6" fmla="*/ 57 w 78"/>
                    <a:gd name="T7" fmla="*/ 2 h 78"/>
                    <a:gd name="T8" fmla="*/ 43 w 78"/>
                    <a:gd name="T9" fmla="*/ 2 h 78"/>
                    <a:gd name="T10" fmla="*/ 43 w 78"/>
                    <a:gd name="T11" fmla="*/ 2 h 78"/>
                    <a:gd name="T12" fmla="*/ 71 w 78"/>
                    <a:gd name="T13" fmla="*/ 2 h 78"/>
                    <a:gd name="T14" fmla="*/ 67 w 78"/>
                    <a:gd name="T15" fmla="*/ 2 h 78"/>
                    <a:gd name="T16" fmla="*/ 33 w 78"/>
                    <a:gd name="T17" fmla="*/ 4 h 78"/>
                    <a:gd name="T18" fmla="*/ 9 w 78"/>
                    <a:gd name="T19" fmla="*/ 3 h 78"/>
                    <a:gd name="T20" fmla="*/ 3 w 78"/>
                    <a:gd name="T21" fmla="*/ 3 h 78"/>
                    <a:gd name="T22" fmla="*/ 1 w 78"/>
                    <a:gd name="T23" fmla="*/ 2 h 7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8" h="78">
                      <a:moveTo>
                        <a:pt x="1" y="58"/>
                      </a:moveTo>
                      <a:cubicBezTo>
                        <a:pt x="6" y="44"/>
                        <a:pt x="18" y="57"/>
                        <a:pt x="27" y="60"/>
                      </a:cubicBezTo>
                      <a:cubicBezTo>
                        <a:pt x="35" y="57"/>
                        <a:pt x="38" y="52"/>
                        <a:pt x="45" y="48"/>
                      </a:cubicBezTo>
                      <a:cubicBezTo>
                        <a:pt x="48" y="40"/>
                        <a:pt x="51" y="36"/>
                        <a:pt x="57" y="30"/>
                      </a:cubicBezTo>
                      <a:cubicBezTo>
                        <a:pt x="55" y="23"/>
                        <a:pt x="43" y="14"/>
                        <a:pt x="43" y="14"/>
                      </a:cubicBezTo>
                      <a:cubicBezTo>
                        <a:pt x="33" y="0"/>
                        <a:pt x="30" y="1"/>
                        <a:pt x="43" y="4"/>
                      </a:cubicBezTo>
                      <a:cubicBezTo>
                        <a:pt x="54" y="11"/>
                        <a:pt x="58" y="22"/>
                        <a:pt x="71" y="26"/>
                      </a:cubicBezTo>
                      <a:cubicBezTo>
                        <a:pt x="78" y="37"/>
                        <a:pt x="78" y="46"/>
                        <a:pt x="67" y="54"/>
                      </a:cubicBezTo>
                      <a:cubicBezTo>
                        <a:pt x="51" y="49"/>
                        <a:pt x="53" y="71"/>
                        <a:pt x="33" y="78"/>
                      </a:cubicBezTo>
                      <a:cubicBezTo>
                        <a:pt x="16" y="72"/>
                        <a:pt x="25" y="76"/>
                        <a:pt x="9" y="66"/>
                      </a:cubicBezTo>
                      <a:cubicBezTo>
                        <a:pt x="7" y="65"/>
                        <a:pt x="3" y="62"/>
                        <a:pt x="3" y="62"/>
                      </a:cubicBezTo>
                      <a:cubicBezTo>
                        <a:pt x="0" y="54"/>
                        <a:pt x="13" y="42"/>
                        <a:pt x="1" y="5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53" name="Freeform 22"/>
                <p:cNvSpPr>
                  <a:spLocks/>
                </p:cNvSpPr>
                <p:nvPr userDrawn="1"/>
              </p:nvSpPr>
              <p:spPr bwMode="ltGray">
                <a:xfrm>
                  <a:off x="2984" y="732"/>
                  <a:ext cx="19" cy="14"/>
                </a:xfrm>
                <a:custGeom>
                  <a:avLst/>
                  <a:gdLst>
                    <a:gd name="T0" fmla="*/ 3 w 17"/>
                    <a:gd name="T1" fmla="*/ 2 h 18"/>
                    <a:gd name="T2" fmla="*/ 3 w 17"/>
                    <a:gd name="T3" fmla="*/ 2 h 18"/>
                    <a:gd name="T4" fmla="*/ 3 w 17"/>
                    <a:gd name="T5" fmla="*/ 2 h 18"/>
                    <a:gd name="T6" fmla="*/ 0 60000 65536"/>
                    <a:gd name="T7" fmla="*/ 0 60000 65536"/>
                    <a:gd name="T8" fmla="*/ 0 60000 65536"/>
                  </a:gdLst>
                  <a:ahLst/>
                  <a:cxnLst>
                    <a:cxn ang="T6">
                      <a:pos x="T0" y="T1"/>
                    </a:cxn>
                    <a:cxn ang="T7">
                      <a:pos x="T2" y="T3"/>
                    </a:cxn>
                    <a:cxn ang="T8">
                      <a:pos x="T4" y="T5"/>
                    </a:cxn>
                  </a:cxnLst>
                  <a:rect l="0" t="0" r="r" b="b"/>
                  <a:pathLst>
                    <a:path w="17" h="18">
                      <a:moveTo>
                        <a:pt x="3" y="4"/>
                      </a:moveTo>
                      <a:cubicBezTo>
                        <a:pt x="17" y="7"/>
                        <a:pt x="16" y="18"/>
                        <a:pt x="3" y="14"/>
                      </a:cubicBezTo>
                      <a:cubicBezTo>
                        <a:pt x="0" y="6"/>
                        <a:pt x="7" y="0"/>
                        <a:pt x="3" y="4"/>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54" name="Freeform 23"/>
                <p:cNvSpPr>
                  <a:spLocks/>
                </p:cNvSpPr>
                <p:nvPr userDrawn="1"/>
              </p:nvSpPr>
              <p:spPr bwMode="ltGray">
                <a:xfrm>
                  <a:off x="3083" y="830"/>
                  <a:ext cx="26" cy="19"/>
                </a:xfrm>
                <a:custGeom>
                  <a:avLst/>
                  <a:gdLst>
                    <a:gd name="T0" fmla="*/ 8 w 26"/>
                    <a:gd name="T1" fmla="*/ 3 h 22"/>
                    <a:gd name="T2" fmla="*/ 14 w 26"/>
                    <a:gd name="T3" fmla="*/ 0 h 22"/>
                    <a:gd name="T4" fmla="*/ 14 w 26"/>
                    <a:gd name="T5" fmla="*/ 3 h 22"/>
                    <a:gd name="T6" fmla="*/ 8 w 26"/>
                    <a:gd name="T7" fmla="*/ 3 h 2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6" h="22">
                      <a:moveTo>
                        <a:pt x="8" y="14"/>
                      </a:moveTo>
                      <a:cubicBezTo>
                        <a:pt x="5" y="6"/>
                        <a:pt x="5" y="3"/>
                        <a:pt x="14" y="0"/>
                      </a:cubicBezTo>
                      <a:cubicBezTo>
                        <a:pt x="26" y="4"/>
                        <a:pt x="23" y="16"/>
                        <a:pt x="14" y="22"/>
                      </a:cubicBezTo>
                      <a:cubicBezTo>
                        <a:pt x="0" y="17"/>
                        <a:pt x="13" y="3"/>
                        <a:pt x="8" y="14"/>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55" name="Freeform 24"/>
                <p:cNvSpPr>
                  <a:spLocks/>
                </p:cNvSpPr>
                <p:nvPr userDrawn="1"/>
              </p:nvSpPr>
              <p:spPr bwMode="ltGray">
                <a:xfrm>
                  <a:off x="2766" y="610"/>
                  <a:ext cx="19" cy="12"/>
                </a:xfrm>
                <a:custGeom>
                  <a:avLst/>
                  <a:gdLst>
                    <a:gd name="T0" fmla="*/ 7 w 20"/>
                    <a:gd name="T1" fmla="*/ 2 h 15"/>
                    <a:gd name="T2" fmla="*/ 10 w 20"/>
                    <a:gd name="T3" fmla="*/ 2 h 15"/>
                    <a:gd name="T4" fmla="*/ 9 w 20"/>
                    <a:gd name="T5" fmla="*/ 2 h 15"/>
                    <a:gd name="T6" fmla="*/ 7 w 20"/>
                    <a:gd name="T7" fmla="*/ 2 h 1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 h="15">
                      <a:moveTo>
                        <a:pt x="7" y="12"/>
                      </a:moveTo>
                      <a:cubicBezTo>
                        <a:pt x="0" y="1"/>
                        <a:pt x="6" y="0"/>
                        <a:pt x="17" y="2"/>
                      </a:cubicBezTo>
                      <a:cubicBezTo>
                        <a:pt x="20" y="10"/>
                        <a:pt x="18" y="15"/>
                        <a:pt x="9" y="12"/>
                      </a:cubicBezTo>
                      <a:cubicBezTo>
                        <a:pt x="4" y="4"/>
                        <a:pt x="4" y="4"/>
                        <a:pt x="7" y="1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56" name="Freeform 25"/>
                <p:cNvSpPr>
                  <a:spLocks/>
                </p:cNvSpPr>
                <p:nvPr userDrawn="1"/>
              </p:nvSpPr>
              <p:spPr bwMode="ltGray">
                <a:xfrm>
                  <a:off x="2600" y="712"/>
                  <a:ext cx="19" cy="12"/>
                </a:xfrm>
                <a:custGeom>
                  <a:avLst/>
                  <a:gdLst>
                    <a:gd name="T0" fmla="*/ 7 w 20"/>
                    <a:gd name="T1" fmla="*/ 2 h 15"/>
                    <a:gd name="T2" fmla="*/ 10 w 20"/>
                    <a:gd name="T3" fmla="*/ 2 h 15"/>
                    <a:gd name="T4" fmla="*/ 10 w 20"/>
                    <a:gd name="T5" fmla="*/ 2 h 15"/>
                    <a:gd name="T6" fmla="*/ 7 w 20"/>
                    <a:gd name="T7" fmla="*/ 2 h 1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 h="15">
                      <a:moveTo>
                        <a:pt x="7" y="12"/>
                      </a:moveTo>
                      <a:cubicBezTo>
                        <a:pt x="0" y="2"/>
                        <a:pt x="3" y="0"/>
                        <a:pt x="15" y="2"/>
                      </a:cubicBezTo>
                      <a:cubicBezTo>
                        <a:pt x="16" y="4"/>
                        <a:pt x="20" y="12"/>
                        <a:pt x="15" y="14"/>
                      </a:cubicBezTo>
                      <a:cubicBezTo>
                        <a:pt x="12" y="15"/>
                        <a:pt x="7" y="12"/>
                        <a:pt x="7" y="1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57" name="Freeform 26"/>
                <p:cNvSpPr>
                  <a:spLocks/>
                </p:cNvSpPr>
                <p:nvPr userDrawn="1"/>
              </p:nvSpPr>
              <p:spPr bwMode="ltGray">
                <a:xfrm>
                  <a:off x="2417" y="680"/>
                  <a:ext cx="80" cy="66"/>
                </a:xfrm>
                <a:custGeom>
                  <a:avLst/>
                  <a:gdLst>
                    <a:gd name="T0" fmla="*/ 0 w 80"/>
                    <a:gd name="T1" fmla="*/ 2 h 80"/>
                    <a:gd name="T2" fmla="*/ 14 w 80"/>
                    <a:gd name="T3" fmla="*/ 2 h 80"/>
                    <a:gd name="T4" fmla="*/ 26 w 80"/>
                    <a:gd name="T5" fmla="*/ 2 h 80"/>
                    <a:gd name="T6" fmla="*/ 48 w 80"/>
                    <a:gd name="T7" fmla="*/ 2 h 80"/>
                    <a:gd name="T8" fmla="*/ 58 w 80"/>
                    <a:gd name="T9" fmla="*/ 0 h 80"/>
                    <a:gd name="T10" fmla="*/ 80 w 80"/>
                    <a:gd name="T11" fmla="*/ 2 h 80"/>
                    <a:gd name="T12" fmla="*/ 70 w 80"/>
                    <a:gd name="T13" fmla="*/ 3 h 80"/>
                    <a:gd name="T14" fmla="*/ 54 w 80"/>
                    <a:gd name="T15" fmla="*/ 4 h 80"/>
                    <a:gd name="T16" fmla="*/ 48 w 80"/>
                    <a:gd name="T17" fmla="*/ 5 h 80"/>
                    <a:gd name="T18" fmla="*/ 32 w 80"/>
                    <a:gd name="T19" fmla="*/ 4 h 80"/>
                    <a:gd name="T20" fmla="*/ 38 w 80"/>
                    <a:gd name="T21" fmla="*/ 3 h 80"/>
                    <a:gd name="T22" fmla="*/ 30 w 80"/>
                    <a:gd name="T23" fmla="*/ 2 h 80"/>
                    <a:gd name="T24" fmla="*/ 20 w 80"/>
                    <a:gd name="T25" fmla="*/ 2 h 80"/>
                    <a:gd name="T26" fmla="*/ 8 w 80"/>
                    <a:gd name="T27" fmla="*/ 3 h 80"/>
                    <a:gd name="T28" fmla="*/ 0 w 80"/>
                    <a:gd name="T29" fmla="*/ 2 h 8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80" h="80">
                      <a:moveTo>
                        <a:pt x="0" y="50"/>
                      </a:moveTo>
                      <a:cubicBezTo>
                        <a:pt x="1" y="47"/>
                        <a:pt x="12" y="25"/>
                        <a:pt x="14" y="24"/>
                      </a:cubicBezTo>
                      <a:cubicBezTo>
                        <a:pt x="17" y="22"/>
                        <a:pt x="26" y="20"/>
                        <a:pt x="26" y="20"/>
                      </a:cubicBezTo>
                      <a:cubicBezTo>
                        <a:pt x="34" y="23"/>
                        <a:pt x="40" y="21"/>
                        <a:pt x="48" y="18"/>
                      </a:cubicBezTo>
                      <a:cubicBezTo>
                        <a:pt x="52" y="12"/>
                        <a:pt x="54" y="6"/>
                        <a:pt x="58" y="0"/>
                      </a:cubicBezTo>
                      <a:cubicBezTo>
                        <a:pt x="70" y="4"/>
                        <a:pt x="76" y="28"/>
                        <a:pt x="80" y="40"/>
                      </a:cubicBezTo>
                      <a:cubicBezTo>
                        <a:pt x="75" y="54"/>
                        <a:pt x="80" y="50"/>
                        <a:pt x="70" y="56"/>
                      </a:cubicBezTo>
                      <a:cubicBezTo>
                        <a:pt x="61" y="53"/>
                        <a:pt x="59" y="54"/>
                        <a:pt x="54" y="62"/>
                      </a:cubicBezTo>
                      <a:cubicBezTo>
                        <a:pt x="57" y="71"/>
                        <a:pt x="56" y="75"/>
                        <a:pt x="48" y="80"/>
                      </a:cubicBezTo>
                      <a:cubicBezTo>
                        <a:pt x="40" y="77"/>
                        <a:pt x="39" y="72"/>
                        <a:pt x="32" y="68"/>
                      </a:cubicBezTo>
                      <a:cubicBezTo>
                        <a:pt x="26" y="59"/>
                        <a:pt x="30" y="57"/>
                        <a:pt x="38" y="52"/>
                      </a:cubicBezTo>
                      <a:cubicBezTo>
                        <a:pt x="41" y="42"/>
                        <a:pt x="39" y="34"/>
                        <a:pt x="30" y="28"/>
                      </a:cubicBezTo>
                      <a:cubicBezTo>
                        <a:pt x="20" y="31"/>
                        <a:pt x="30" y="40"/>
                        <a:pt x="20" y="48"/>
                      </a:cubicBezTo>
                      <a:cubicBezTo>
                        <a:pt x="16" y="51"/>
                        <a:pt x="8" y="56"/>
                        <a:pt x="8" y="56"/>
                      </a:cubicBezTo>
                      <a:cubicBezTo>
                        <a:pt x="2" y="50"/>
                        <a:pt x="5" y="50"/>
                        <a:pt x="0" y="50"/>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58" name="Freeform 27"/>
                <p:cNvSpPr>
                  <a:spLocks/>
                </p:cNvSpPr>
                <p:nvPr userDrawn="1"/>
              </p:nvSpPr>
              <p:spPr bwMode="ltGray">
                <a:xfrm>
                  <a:off x="2391" y="541"/>
                  <a:ext cx="94" cy="142"/>
                </a:xfrm>
                <a:custGeom>
                  <a:avLst/>
                  <a:gdLst>
                    <a:gd name="T0" fmla="*/ 14 w 94"/>
                    <a:gd name="T1" fmla="*/ 5 h 174"/>
                    <a:gd name="T2" fmla="*/ 26 w 94"/>
                    <a:gd name="T3" fmla="*/ 6 h 174"/>
                    <a:gd name="T4" fmla="*/ 32 w 94"/>
                    <a:gd name="T5" fmla="*/ 5 h 174"/>
                    <a:gd name="T6" fmla="*/ 52 w 94"/>
                    <a:gd name="T7" fmla="*/ 5 h 174"/>
                    <a:gd name="T8" fmla="*/ 46 w 94"/>
                    <a:gd name="T9" fmla="*/ 6 h 174"/>
                    <a:gd name="T10" fmla="*/ 66 w 94"/>
                    <a:gd name="T11" fmla="*/ 6 h 174"/>
                    <a:gd name="T12" fmla="*/ 76 w 94"/>
                    <a:gd name="T13" fmla="*/ 7 h 174"/>
                    <a:gd name="T14" fmla="*/ 58 w 94"/>
                    <a:gd name="T15" fmla="*/ 7 h 174"/>
                    <a:gd name="T16" fmla="*/ 74 w 94"/>
                    <a:gd name="T17" fmla="*/ 9 h 174"/>
                    <a:gd name="T18" fmla="*/ 84 w 94"/>
                    <a:gd name="T19" fmla="*/ 7 h 174"/>
                    <a:gd name="T20" fmla="*/ 82 w 94"/>
                    <a:gd name="T21" fmla="*/ 6 h 174"/>
                    <a:gd name="T22" fmla="*/ 60 w 94"/>
                    <a:gd name="T23" fmla="*/ 5 h 174"/>
                    <a:gd name="T24" fmla="*/ 50 w 94"/>
                    <a:gd name="T25" fmla="*/ 4 h 174"/>
                    <a:gd name="T26" fmla="*/ 34 w 94"/>
                    <a:gd name="T27" fmla="*/ 4 h 174"/>
                    <a:gd name="T28" fmla="*/ 30 w 94"/>
                    <a:gd name="T29" fmla="*/ 3 h 174"/>
                    <a:gd name="T30" fmla="*/ 42 w 94"/>
                    <a:gd name="T31" fmla="*/ 2 h 174"/>
                    <a:gd name="T32" fmla="*/ 30 w 94"/>
                    <a:gd name="T33" fmla="*/ 0 h 174"/>
                    <a:gd name="T34" fmla="*/ 18 w 94"/>
                    <a:gd name="T35" fmla="*/ 2 h 174"/>
                    <a:gd name="T36" fmla="*/ 4 w 94"/>
                    <a:gd name="T37" fmla="*/ 2 h 174"/>
                    <a:gd name="T38" fmla="*/ 14 w 94"/>
                    <a:gd name="T39" fmla="*/ 4 h 174"/>
                    <a:gd name="T40" fmla="*/ 14 w 94"/>
                    <a:gd name="T41" fmla="*/ 5 h 17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94" h="174">
                      <a:moveTo>
                        <a:pt x="14" y="96"/>
                      </a:moveTo>
                      <a:cubicBezTo>
                        <a:pt x="11" y="109"/>
                        <a:pt x="15" y="120"/>
                        <a:pt x="26" y="128"/>
                      </a:cubicBezTo>
                      <a:cubicBezTo>
                        <a:pt x="34" y="120"/>
                        <a:pt x="35" y="119"/>
                        <a:pt x="32" y="108"/>
                      </a:cubicBezTo>
                      <a:cubicBezTo>
                        <a:pt x="35" y="92"/>
                        <a:pt x="39" y="92"/>
                        <a:pt x="52" y="100"/>
                      </a:cubicBezTo>
                      <a:cubicBezTo>
                        <a:pt x="59" y="110"/>
                        <a:pt x="49" y="114"/>
                        <a:pt x="46" y="124"/>
                      </a:cubicBezTo>
                      <a:cubicBezTo>
                        <a:pt x="50" y="137"/>
                        <a:pt x="57" y="129"/>
                        <a:pt x="66" y="126"/>
                      </a:cubicBezTo>
                      <a:cubicBezTo>
                        <a:pt x="77" y="129"/>
                        <a:pt x="79" y="131"/>
                        <a:pt x="76" y="142"/>
                      </a:cubicBezTo>
                      <a:cubicBezTo>
                        <a:pt x="67" y="139"/>
                        <a:pt x="65" y="141"/>
                        <a:pt x="58" y="148"/>
                      </a:cubicBezTo>
                      <a:cubicBezTo>
                        <a:pt x="60" y="160"/>
                        <a:pt x="62" y="170"/>
                        <a:pt x="74" y="174"/>
                      </a:cubicBezTo>
                      <a:cubicBezTo>
                        <a:pt x="77" y="165"/>
                        <a:pt x="74" y="157"/>
                        <a:pt x="84" y="154"/>
                      </a:cubicBezTo>
                      <a:cubicBezTo>
                        <a:pt x="91" y="143"/>
                        <a:pt x="94" y="122"/>
                        <a:pt x="82" y="112"/>
                      </a:cubicBezTo>
                      <a:cubicBezTo>
                        <a:pt x="77" y="108"/>
                        <a:pt x="66" y="108"/>
                        <a:pt x="60" y="106"/>
                      </a:cubicBezTo>
                      <a:cubicBezTo>
                        <a:pt x="65" y="92"/>
                        <a:pt x="66" y="87"/>
                        <a:pt x="50" y="82"/>
                      </a:cubicBezTo>
                      <a:cubicBezTo>
                        <a:pt x="48" y="82"/>
                        <a:pt x="37" y="86"/>
                        <a:pt x="34" y="82"/>
                      </a:cubicBezTo>
                      <a:cubicBezTo>
                        <a:pt x="32" y="79"/>
                        <a:pt x="30" y="70"/>
                        <a:pt x="30" y="70"/>
                      </a:cubicBezTo>
                      <a:cubicBezTo>
                        <a:pt x="32" y="54"/>
                        <a:pt x="32" y="52"/>
                        <a:pt x="42" y="42"/>
                      </a:cubicBezTo>
                      <a:cubicBezTo>
                        <a:pt x="41" y="30"/>
                        <a:pt x="45" y="5"/>
                        <a:pt x="30" y="0"/>
                      </a:cubicBezTo>
                      <a:cubicBezTo>
                        <a:pt x="14" y="4"/>
                        <a:pt x="16" y="4"/>
                        <a:pt x="18" y="22"/>
                      </a:cubicBezTo>
                      <a:cubicBezTo>
                        <a:pt x="16" y="39"/>
                        <a:pt x="15" y="35"/>
                        <a:pt x="4" y="46"/>
                      </a:cubicBezTo>
                      <a:cubicBezTo>
                        <a:pt x="0" y="59"/>
                        <a:pt x="5" y="67"/>
                        <a:pt x="14" y="76"/>
                      </a:cubicBezTo>
                      <a:cubicBezTo>
                        <a:pt x="15" y="80"/>
                        <a:pt x="17" y="93"/>
                        <a:pt x="14" y="96"/>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59" name="Freeform 28"/>
                <p:cNvSpPr>
                  <a:spLocks/>
                </p:cNvSpPr>
                <p:nvPr userDrawn="1"/>
              </p:nvSpPr>
              <p:spPr bwMode="ltGray">
                <a:xfrm>
                  <a:off x="2415" y="644"/>
                  <a:ext cx="32" cy="41"/>
                </a:xfrm>
                <a:custGeom>
                  <a:avLst/>
                  <a:gdLst>
                    <a:gd name="T0" fmla="*/ 6 w 32"/>
                    <a:gd name="T1" fmla="*/ 2 h 50"/>
                    <a:gd name="T2" fmla="*/ 12 w 32"/>
                    <a:gd name="T3" fmla="*/ 0 h 50"/>
                    <a:gd name="T4" fmla="*/ 20 w 32"/>
                    <a:gd name="T5" fmla="*/ 2 h 50"/>
                    <a:gd name="T6" fmla="*/ 22 w 32"/>
                    <a:gd name="T7" fmla="*/ 2 h 50"/>
                    <a:gd name="T8" fmla="*/ 28 w 32"/>
                    <a:gd name="T9" fmla="*/ 2 h 50"/>
                    <a:gd name="T10" fmla="*/ 32 w 32"/>
                    <a:gd name="T11" fmla="*/ 2 h 50"/>
                    <a:gd name="T12" fmla="*/ 18 w 32"/>
                    <a:gd name="T13" fmla="*/ 2 h 50"/>
                    <a:gd name="T14" fmla="*/ 6 w 32"/>
                    <a:gd name="T15" fmla="*/ 2 h 5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2" h="50">
                      <a:moveTo>
                        <a:pt x="6" y="24"/>
                      </a:moveTo>
                      <a:cubicBezTo>
                        <a:pt x="0" y="15"/>
                        <a:pt x="3" y="6"/>
                        <a:pt x="12" y="0"/>
                      </a:cubicBezTo>
                      <a:cubicBezTo>
                        <a:pt x="23" y="3"/>
                        <a:pt x="23" y="5"/>
                        <a:pt x="20" y="16"/>
                      </a:cubicBezTo>
                      <a:cubicBezTo>
                        <a:pt x="21" y="19"/>
                        <a:pt x="20" y="22"/>
                        <a:pt x="22" y="24"/>
                      </a:cubicBezTo>
                      <a:cubicBezTo>
                        <a:pt x="23" y="26"/>
                        <a:pt x="27" y="24"/>
                        <a:pt x="28" y="26"/>
                      </a:cubicBezTo>
                      <a:cubicBezTo>
                        <a:pt x="30" y="29"/>
                        <a:pt x="32" y="38"/>
                        <a:pt x="32" y="38"/>
                      </a:cubicBezTo>
                      <a:cubicBezTo>
                        <a:pt x="29" y="46"/>
                        <a:pt x="26" y="47"/>
                        <a:pt x="18" y="50"/>
                      </a:cubicBezTo>
                      <a:cubicBezTo>
                        <a:pt x="12" y="41"/>
                        <a:pt x="18" y="24"/>
                        <a:pt x="6" y="24"/>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60" name="Freeform 29"/>
                <p:cNvSpPr>
                  <a:spLocks/>
                </p:cNvSpPr>
                <p:nvPr userDrawn="1"/>
              </p:nvSpPr>
              <p:spPr bwMode="ltGray">
                <a:xfrm>
                  <a:off x="2349" y="654"/>
                  <a:ext cx="45" cy="41"/>
                </a:xfrm>
                <a:custGeom>
                  <a:avLst/>
                  <a:gdLst>
                    <a:gd name="T0" fmla="*/ 0 w 43"/>
                    <a:gd name="T1" fmla="*/ 2 h 50"/>
                    <a:gd name="T2" fmla="*/ 41 w 43"/>
                    <a:gd name="T3" fmla="*/ 2 h 50"/>
                    <a:gd name="T4" fmla="*/ 72 w 43"/>
                    <a:gd name="T5" fmla="*/ 0 h 50"/>
                    <a:gd name="T6" fmla="*/ 45 w 43"/>
                    <a:gd name="T7" fmla="*/ 2 h 50"/>
                    <a:gd name="T8" fmla="*/ 2 w 43"/>
                    <a:gd name="T9" fmla="*/ 2 h 50"/>
                    <a:gd name="T10" fmla="*/ 0 w 43"/>
                    <a:gd name="T11" fmla="*/ 2 h 5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3" h="50">
                      <a:moveTo>
                        <a:pt x="0" y="44"/>
                      </a:moveTo>
                      <a:cubicBezTo>
                        <a:pt x="6" y="38"/>
                        <a:pt x="18" y="29"/>
                        <a:pt x="22" y="20"/>
                      </a:cubicBezTo>
                      <a:cubicBezTo>
                        <a:pt x="27" y="10"/>
                        <a:pt x="25" y="4"/>
                        <a:pt x="36" y="0"/>
                      </a:cubicBezTo>
                      <a:cubicBezTo>
                        <a:pt x="43" y="11"/>
                        <a:pt x="36" y="24"/>
                        <a:pt x="24" y="28"/>
                      </a:cubicBezTo>
                      <a:cubicBezTo>
                        <a:pt x="21" y="38"/>
                        <a:pt x="12" y="47"/>
                        <a:pt x="2" y="50"/>
                      </a:cubicBezTo>
                      <a:cubicBezTo>
                        <a:pt x="1" y="48"/>
                        <a:pt x="0" y="44"/>
                        <a:pt x="0" y="44"/>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61" name="Freeform 30"/>
                <p:cNvSpPr>
                  <a:spLocks/>
                </p:cNvSpPr>
                <p:nvPr userDrawn="1"/>
              </p:nvSpPr>
              <p:spPr bwMode="ltGray">
                <a:xfrm>
                  <a:off x="4808" y="597"/>
                  <a:ext cx="701" cy="438"/>
                </a:xfrm>
                <a:custGeom>
                  <a:avLst/>
                  <a:gdLst>
                    <a:gd name="T0" fmla="*/ 7988 w 471"/>
                    <a:gd name="T1" fmla="*/ 218026 h 281"/>
                    <a:gd name="T2" fmla="*/ 9412 w 471"/>
                    <a:gd name="T3" fmla="*/ 195014 h 281"/>
                    <a:gd name="T4" fmla="*/ 8641 w 471"/>
                    <a:gd name="T5" fmla="*/ 190648 h 281"/>
                    <a:gd name="T6" fmla="*/ 6324 w 471"/>
                    <a:gd name="T7" fmla="*/ 170005 h 281"/>
                    <a:gd name="T8" fmla="*/ 1520 w 471"/>
                    <a:gd name="T9" fmla="*/ 167461 h 281"/>
                    <a:gd name="T10" fmla="*/ 0 w 471"/>
                    <a:gd name="T11" fmla="*/ 148755 h 281"/>
                    <a:gd name="T12" fmla="*/ 4725 w 471"/>
                    <a:gd name="T13" fmla="*/ 140509 h 281"/>
                    <a:gd name="T14" fmla="*/ 2262 w 471"/>
                    <a:gd name="T15" fmla="*/ 128519 h 281"/>
                    <a:gd name="T16" fmla="*/ 686 w 471"/>
                    <a:gd name="T17" fmla="*/ 124428 h 281"/>
                    <a:gd name="T18" fmla="*/ 11100 w 471"/>
                    <a:gd name="T19" fmla="*/ 93492 h 281"/>
                    <a:gd name="T20" fmla="*/ 17020 w 471"/>
                    <a:gd name="T21" fmla="*/ 75130 h 281"/>
                    <a:gd name="T22" fmla="*/ 16520 w 471"/>
                    <a:gd name="T23" fmla="*/ 54526 h 281"/>
                    <a:gd name="T24" fmla="*/ 9412 w 471"/>
                    <a:gd name="T25" fmla="*/ 33363 h 281"/>
                    <a:gd name="T26" fmla="*/ 7946 w 471"/>
                    <a:gd name="T27" fmla="*/ 25052 h 281"/>
                    <a:gd name="T28" fmla="*/ 10196 w 471"/>
                    <a:gd name="T29" fmla="*/ 27926 h 281"/>
                    <a:gd name="T30" fmla="*/ 18649 w 471"/>
                    <a:gd name="T31" fmla="*/ 27614 h 281"/>
                    <a:gd name="T32" fmla="*/ 24867 w 471"/>
                    <a:gd name="T33" fmla="*/ 8475 h 281"/>
                    <a:gd name="T34" fmla="*/ 32002 w 471"/>
                    <a:gd name="T35" fmla="*/ 0 h 281"/>
                    <a:gd name="T36" fmla="*/ 34276 w 471"/>
                    <a:gd name="T37" fmla="*/ 1635 h 281"/>
                    <a:gd name="T38" fmla="*/ 35903 w 471"/>
                    <a:gd name="T39" fmla="*/ 7002 h 281"/>
                    <a:gd name="T40" fmla="*/ 38199 w 471"/>
                    <a:gd name="T41" fmla="*/ 3973 h 281"/>
                    <a:gd name="T42" fmla="*/ 42895 w 471"/>
                    <a:gd name="T43" fmla="*/ 6193 h 281"/>
                    <a:gd name="T44" fmla="*/ 45188 w 471"/>
                    <a:gd name="T45" fmla="*/ 7002 h 281"/>
                    <a:gd name="T46" fmla="*/ 55083 w 471"/>
                    <a:gd name="T47" fmla="*/ 10914 h 281"/>
                    <a:gd name="T48" fmla="*/ 60490 w 471"/>
                    <a:gd name="T49" fmla="*/ 18477 h 281"/>
                    <a:gd name="T50" fmla="*/ 65220 w 471"/>
                    <a:gd name="T51" fmla="*/ 13210 h 281"/>
                    <a:gd name="T52" fmla="*/ 67254 w 471"/>
                    <a:gd name="T53" fmla="*/ 10914 h 281"/>
                    <a:gd name="T54" fmla="*/ 75925 w 471"/>
                    <a:gd name="T55" fmla="*/ 10914 h 281"/>
                    <a:gd name="T56" fmla="*/ 82090 w 471"/>
                    <a:gd name="T57" fmla="*/ 25052 h 281"/>
                    <a:gd name="T58" fmla="*/ 90029 w 471"/>
                    <a:gd name="T59" fmla="*/ 45895 h 281"/>
                    <a:gd name="T60" fmla="*/ 95458 w 471"/>
                    <a:gd name="T61" fmla="*/ 54526 h 281"/>
                    <a:gd name="T62" fmla="*/ 100096 w 471"/>
                    <a:gd name="T63" fmla="*/ 52897 h 281"/>
                    <a:gd name="T64" fmla="*/ 105165 w 471"/>
                    <a:gd name="T65" fmla="*/ 50342 h 281"/>
                    <a:gd name="T66" fmla="*/ 113001 w 471"/>
                    <a:gd name="T67" fmla="*/ 55575 h 281"/>
                    <a:gd name="T68" fmla="*/ 116667 w 471"/>
                    <a:gd name="T69" fmla="*/ 62989 h 281"/>
                    <a:gd name="T70" fmla="*/ 119922 w 471"/>
                    <a:gd name="T71" fmla="*/ 69972 h 281"/>
                    <a:gd name="T72" fmla="*/ 123845 w 471"/>
                    <a:gd name="T73" fmla="*/ 86626 h 281"/>
                    <a:gd name="T74" fmla="*/ 125338 w 471"/>
                    <a:gd name="T75" fmla="*/ 93492 h 281"/>
                    <a:gd name="T76" fmla="*/ 126013 w 471"/>
                    <a:gd name="T77" fmla="*/ 97538 h 281"/>
                    <a:gd name="T78" fmla="*/ 120639 w 471"/>
                    <a:gd name="T79" fmla="*/ 110205 h 281"/>
                    <a:gd name="T80" fmla="*/ 125338 w 471"/>
                    <a:gd name="T81" fmla="*/ 110025 h 281"/>
                    <a:gd name="T82" fmla="*/ 133258 w 471"/>
                    <a:gd name="T83" fmla="*/ 120949 h 281"/>
                    <a:gd name="T84" fmla="*/ 141849 w 471"/>
                    <a:gd name="T85" fmla="*/ 122311 h 281"/>
                    <a:gd name="T86" fmla="*/ 148066 w 471"/>
                    <a:gd name="T87" fmla="*/ 130786 h 281"/>
                    <a:gd name="T88" fmla="*/ 148975 w 471"/>
                    <a:gd name="T89" fmla="*/ 134079 h 281"/>
                    <a:gd name="T90" fmla="*/ 148975 w 471"/>
                    <a:gd name="T91" fmla="*/ 136966 h 281"/>
                    <a:gd name="T92" fmla="*/ 153334 w 471"/>
                    <a:gd name="T93" fmla="*/ 134079 h 281"/>
                    <a:gd name="T94" fmla="*/ 155845 w 471"/>
                    <a:gd name="T95" fmla="*/ 133266 h 281"/>
                    <a:gd name="T96" fmla="*/ 170989 w 471"/>
                    <a:gd name="T97" fmla="*/ 143996 h 281"/>
                    <a:gd name="T98" fmla="*/ 173980 w 471"/>
                    <a:gd name="T99" fmla="*/ 154887 h 281"/>
                    <a:gd name="T100" fmla="*/ 181093 w 471"/>
                    <a:gd name="T101" fmla="*/ 156533 h 281"/>
                    <a:gd name="T102" fmla="*/ 183357 w 471"/>
                    <a:gd name="T103" fmla="*/ 167461 h 281"/>
                    <a:gd name="T104" fmla="*/ 175673 w 471"/>
                    <a:gd name="T105" fmla="*/ 200942 h 281"/>
                    <a:gd name="T106" fmla="*/ 169307 w 471"/>
                    <a:gd name="T107" fmla="*/ 219014 h 28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71" h="281">
                      <a:moveTo>
                        <a:pt x="21" y="280"/>
                      </a:moveTo>
                      <a:cubicBezTo>
                        <a:pt x="32" y="281"/>
                        <a:pt x="25" y="253"/>
                        <a:pt x="24" y="250"/>
                      </a:cubicBezTo>
                      <a:cubicBezTo>
                        <a:pt x="23" y="248"/>
                        <a:pt x="22" y="245"/>
                        <a:pt x="22" y="245"/>
                      </a:cubicBezTo>
                      <a:cubicBezTo>
                        <a:pt x="21" y="243"/>
                        <a:pt x="20" y="221"/>
                        <a:pt x="16" y="218"/>
                      </a:cubicBezTo>
                      <a:cubicBezTo>
                        <a:pt x="13" y="216"/>
                        <a:pt x="4" y="215"/>
                        <a:pt x="4" y="215"/>
                      </a:cubicBezTo>
                      <a:cubicBezTo>
                        <a:pt x="0" y="207"/>
                        <a:pt x="3" y="200"/>
                        <a:pt x="0" y="191"/>
                      </a:cubicBezTo>
                      <a:cubicBezTo>
                        <a:pt x="2" y="185"/>
                        <a:pt x="7" y="186"/>
                        <a:pt x="12" y="180"/>
                      </a:cubicBezTo>
                      <a:cubicBezTo>
                        <a:pt x="14" y="172"/>
                        <a:pt x="14" y="169"/>
                        <a:pt x="6" y="165"/>
                      </a:cubicBezTo>
                      <a:cubicBezTo>
                        <a:pt x="4" y="163"/>
                        <a:pt x="2" y="162"/>
                        <a:pt x="2" y="160"/>
                      </a:cubicBezTo>
                      <a:cubicBezTo>
                        <a:pt x="2" y="150"/>
                        <a:pt x="16" y="123"/>
                        <a:pt x="28" y="120"/>
                      </a:cubicBezTo>
                      <a:cubicBezTo>
                        <a:pt x="32" y="111"/>
                        <a:pt x="40" y="105"/>
                        <a:pt x="44" y="96"/>
                      </a:cubicBezTo>
                      <a:cubicBezTo>
                        <a:pt x="39" y="83"/>
                        <a:pt x="38" y="85"/>
                        <a:pt x="42" y="70"/>
                      </a:cubicBezTo>
                      <a:cubicBezTo>
                        <a:pt x="38" y="60"/>
                        <a:pt x="34" y="48"/>
                        <a:pt x="24" y="43"/>
                      </a:cubicBezTo>
                      <a:cubicBezTo>
                        <a:pt x="18" y="36"/>
                        <a:pt x="10" y="37"/>
                        <a:pt x="20" y="32"/>
                      </a:cubicBezTo>
                      <a:cubicBezTo>
                        <a:pt x="27" y="34"/>
                        <a:pt x="26" y="32"/>
                        <a:pt x="26" y="36"/>
                      </a:cubicBezTo>
                      <a:cubicBezTo>
                        <a:pt x="34" y="41"/>
                        <a:pt x="39" y="39"/>
                        <a:pt x="48" y="35"/>
                      </a:cubicBezTo>
                      <a:cubicBezTo>
                        <a:pt x="45" y="22"/>
                        <a:pt x="48" y="14"/>
                        <a:pt x="64" y="11"/>
                      </a:cubicBezTo>
                      <a:cubicBezTo>
                        <a:pt x="71" y="8"/>
                        <a:pt x="75" y="3"/>
                        <a:pt x="82" y="0"/>
                      </a:cubicBezTo>
                      <a:cubicBezTo>
                        <a:pt x="84" y="1"/>
                        <a:pt x="88" y="0"/>
                        <a:pt x="88" y="2"/>
                      </a:cubicBezTo>
                      <a:cubicBezTo>
                        <a:pt x="90" y="12"/>
                        <a:pt x="75" y="13"/>
                        <a:pt x="92" y="9"/>
                      </a:cubicBezTo>
                      <a:cubicBezTo>
                        <a:pt x="94" y="8"/>
                        <a:pt x="96" y="5"/>
                        <a:pt x="98" y="5"/>
                      </a:cubicBezTo>
                      <a:cubicBezTo>
                        <a:pt x="102" y="4"/>
                        <a:pt x="106" y="7"/>
                        <a:pt x="110" y="8"/>
                      </a:cubicBezTo>
                      <a:cubicBezTo>
                        <a:pt x="112" y="8"/>
                        <a:pt x="116" y="9"/>
                        <a:pt x="116" y="9"/>
                      </a:cubicBezTo>
                      <a:cubicBezTo>
                        <a:pt x="122" y="16"/>
                        <a:pt x="129" y="13"/>
                        <a:pt x="141" y="14"/>
                      </a:cubicBezTo>
                      <a:cubicBezTo>
                        <a:pt x="143" y="21"/>
                        <a:pt x="147" y="22"/>
                        <a:pt x="155" y="24"/>
                      </a:cubicBezTo>
                      <a:cubicBezTo>
                        <a:pt x="159" y="22"/>
                        <a:pt x="163" y="20"/>
                        <a:pt x="167" y="17"/>
                      </a:cubicBezTo>
                      <a:cubicBezTo>
                        <a:pt x="169" y="16"/>
                        <a:pt x="173" y="14"/>
                        <a:pt x="173" y="14"/>
                      </a:cubicBezTo>
                      <a:cubicBezTo>
                        <a:pt x="195" y="26"/>
                        <a:pt x="175" y="20"/>
                        <a:pt x="195" y="14"/>
                      </a:cubicBezTo>
                      <a:cubicBezTo>
                        <a:pt x="207" y="17"/>
                        <a:pt x="201" y="26"/>
                        <a:pt x="211" y="32"/>
                      </a:cubicBezTo>
                      <a:cubicBezTo>
                        <a:pt x="214" y="38"/>
                        <a:pt x="224" y="55"/>
                        <a:pt x="231" y="59"/>
                      </a:cubicBezTo>
                      <a:cubicBezTo>
                        <a:pt x="241" y="70"/>
                        <a:pt x="235" y="67"/>
                        <a:pt x="245" y="70"/>
                      </a:cubicBezTo>
                      <a:cubicBezTo>
                        <a:pt x="249" y="69"/>
                        <a:pt x="253" y="69"/>
                        <a:pt x="257" y="68"/>
                      </a:cubicBezTo>
                      <a:cubicBezTo>
                        <a:pt x="261" y="67"/>
                        <a:pt x="270" y="65"/>
                        <a:pt x="270" y="65"/>
                      </a:cubicBezTo>
                      <a:cubicBezTo>
                        <a:pt x="278" y="66"/>
                        <a:pt x="283" y="67"/>
                        <a:pt x="290" y="71"/>
                      </a:cubicBezTo>
                      <a:cubicBezTo>
                        <a:pt x="304" y="88"/>
                        <a:pt x="282" y="62"/>
                        <a:pt x="300" y="81"/>
                      </a:cubicBezTo>
                      <a:cubicBezTo>
                        <a:pt x="302" y="84"/>
                        <a:pt x="308" y="90"/>
                        <a:pt x="308" y="90"/>
                      </a:cubicBezTo>
                      <a:cubicBezTo>
                        <a:pt x="311" y="98"/>
                        <a:pt x="315" y="103"/>
                        <a:pt x="318" y="111"/>
                      </a:cubicBezTo>
                      <a:cubicBezTo>
                        <a:pt x="319" y="114"/>
                        <a:pt x="321" y="117"/>
                        <a:pt x="322" y="120"/>
                      </a:cubicBezTo>
                      <a:cubicBezTo>
                        <a:pt x="323" y="122"/>
                        <a:pt x="324" y="125"/>
                        <a:pt x="324" y="125"/>
                      </a:cubicBezTo>
                      <a:cubicBezTo>
                        <a:pt x="321" y="132"/>
                        <a:pt x="313" y="134"/>
                        <a:pt x="310" y="142"/>
                      </a:cubicBezTo>
                      <a:cubicBezTo>
                        <a:pt x="313" y="151"/>
                        <a:pt x="317" y="146"/>
                        <a:pt x="322" y="141"/>
                      </a:cubicBezTo>
                      <a:cubicBezTo>
                        <a:pt x="341" y="143"/>
                        <a:pt x="339" y="142"/>
                        <a:pt x="342" y="155"/>
                      </a:cubicBezTo>
                      <a:cubicBezTo>
                        <a:pt x="351" y="150"/>
                        <a:pt x="355" y="152"/>
                        <a:pt x="364" y="157"/>
                      </a:cubicBezTo>
                      <a:cubicBezTo>
                        <a:pt x="369" y="162"/>
                        <a:pt x="372" y="166"/>
                        <a:pt x="380" y="168"/>
                      </a:cubicBezTo>
                      <a:cubicBezTo>
                        <a:pt x="381" y="169"/>
                        <a:pt x="383" y="171"/>
                        <a:pt x="382" y="172"/>
                      </a:cubicBezTo>
                      <a:cubicBezTo>
                        <a:pt x="380" y="176"/>
                        <a:pt x="368" y="172"/>
                        <a:pt x="382" y="176"/>
                      </a:cubicBezTo>
                      <a:cubicBezTo>
                        <a:pt x="386" y="175"/>
                        <a:pt x="390" y="173"/>
                        <a:pt x="394" y="172"/>
                      </a:cubicBezTo>
                      <a:cubicBezTo>
                        <a:pt x="396" y="172"/>
                        <a:pt x="400" y="171"/>
                        <a:pt x="400" y="171"/>
                      </a:cubicBezTo>
                      <a:cubicBezTo>
                        <a:pt x="413" y="177"/>
                        <a:pt x="427" y="179"/>
                        <a:pt x="439" y="185"/>
                      </a:cubicBezTo>
                      <a:cubicBezTo>
                        <a:pt x="441" y="190"/>
                        <a:pt x="445" y="194"/>
                        <a:pt x="447" y="199"/>
                      </a:cubicBezTo>
                      <a:cubicBezTo>
                        <a:pt x="453" y="198"/>
                        <a:pt x="460" y="195"/>
                        <a:pt x="465" y="201"/>
                      </a:cubicBezTo>
                      <a:cubicBezTo>
                        <a:pt x="468" y="205"/>
                        <a:pt x="471" y="215"/>
                        <a:pt x="471" y="215"/>
                      </a:cubicBezTo>
                      <a:cubicBezTo>
                        <a:pt x="468" y="231"/>
                        <a:pt x="469" y="248"/>
                        <a:pt x="451" y="258"/>
                      </a:cubicBezTo>
                      <a:cubicBezTo>
                        <a:pt x="447" y="262"/>
                        <a:pt x="437" y="275"/>
                        <a:pt x="435" y="281"/>
                      </a:cubicBezTo>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62" name="Freeform 31"/>
                <p:cNvSpPr>
                  <a:spLocks/>
                </p:cNvSpPr>
                <p:nvPr userDrawn="1"/>
              </p:nvSpPr>
              <p:spPr bwMode="ltGray">
                <a:xfrm>
                  <a:off x="3880" y="-7"/>
                  <a:ext cx="984" cy="692"/>
                </a:xfrm>
                <a:custGeom>
                  <a:avLst/>
                  <a:gdLst>
                    <a:gd name="T0" fmla="*/ 406 w 984"/>
                    <a:gd name="T1" fmla="*/ 2 h 844"/>
                    <a:gd name="T2" fmla="*/ 502 w 984"/>
                    <a:gd name="T3" fmla="*/ 2 h 844"/>
                    <a:gd name="T4" fmla="*/ 550 w 984"/>
                    <a:gd name="T5" fmla="*/ 2 h 844"/>
                    <a:gd name="T6" fmla="*/ 578 w 984"/>
                    <a:gd name="T7" fmla="*/ 6 h 844"/>
                    <a:gd name="T8" fmla="*/ 586 w 984"/>
                    <a:gd name="T9" fmla="*/ 5 h 844"/>
                    <a:gd name="T10" fmla="*/ 606 w 984"/>
                    <a:gd name="T11" fmla="*/ 3 h 844"/>
                    <a:gd name="T12" fmla="*/ 642 w 984"/>
                    <a:gd name="T13" fmla="*/ 6 h 844"/>
                    <a:gd name="T14" fmla="*/ 682 w 984"/>
                    <a:gd name="T15" fmla="*/ 5 h 844"/>
                    <a:gd name="T16" fmla="*/ 706 w 984"/>
                    <a:gd name="T17" fmla="*/ 4 h 844"/>
                    <a:gd name="T18" fmla="*/ 762 w 984"/>
                    <a:gd name="T19" fmla="*/ 2 h 844"/>
                    <a:gd name="T20" fmla="*/ 798 w 984"/>
                    <a:gd name="T21" fmla="*/ 3 h 844"/>
                    <a:gd name="T22" fmla="*/ 798 w 984"/>
                    <a:gd name="T23" fmla="*/ 6 h 844"/>
                    <a:gd name="T24" fmla="*/ 790 w 984"/>
                    <a:gd name="T25" fmla="*/ 7 h 844"/>
                    <a:gd name="T26" fmla="*/ 766 w 984"/>
                    <a:gd name="T27" fmla="*/ 8 h 844"/>
                    <a:gd name="T28" fmla="*/ 762 w 984"/>
                    <a:gd name="T29" fmla="*/ 9 h 844"/>
                    <a:gd name="T30" fmla="*/ 802 w 984"/>
                    <a:gd name="T31" fmla="*/ 11 h 844"/>
                    <a:gd name="T32" fmla="*/ 786 w 984"/>
                    <a:gd name="T33" fmla="*/ 16 h 844"/>
                    <a:gd name="T34" fmla="*/ 830 w 984"/>
                    <a:gd name="T35" fmla="*/ 21 h 844"/>
                    <a:gd name="T36" fmla="*/ 854 w 984"/>
                    <a:gd name="T37" fmla="*/ 23 h 844"/>
                    <a:gd name="T38" fmla="*/ 830 w 984"/>
                    <a:gd name="T39" fmla="*/ 23 h 844"/>
                    <a:gd name="T40" fmla="*/ 746 w 984"/>
                    <a:gd name="T41" fmla="*/ 20 h 844"/>
                    <a:gd name="T42" fmla="*/ 678 w 984"/>
                    <a:gd name="T43" fmla="*/ 20 h 844"/>
                    <a:gd name="T44" fmla="*/ 590 w 984"/>
                    <a:gd name="T45" fmla="*/ 23 h 844"/>
                    <a:gd name="T46" fmla="*/ 642 w 984"/>
                    <a:gd name="T47" fmla="*/ 30 h 844"/>
                    <a:gd name="T48" fmla="*/ 710 w 984"/>
                    <a:gd name="T49" fmla="*/ 32 h 844"/>
                    <a:gd name="T50" fmla="*/ 738 w 984"/>
                    <a:gd name="T51" fmla="*/ 28 h 844"/>
                    <a:gd name="T52" fmla="*/ 774 w 984"/>
                    <a:gd name="T53" fmla="*/ 29 h 844"/>
                    <a:gd name="T54" fmla="*/ 766 w 984"/>
                    <a:gd name="T55" fmla="*/ 32 h 844"/>
                    <a:gd name="T56" fmla="*/ 802 w 984"/>
                    <a:gd name="T57" fmla="*/ 34 h 844"/>
                    <a:gd name="T58" fmla="*/ 838 w 984"/>
                    <a:gd name="T59" fmla="*/ 34 h 844"/>
                    <a:gd name="T60" fmla="*/ 922 w 984"/>
                    <a:gd name="T61" fmla="*/ 41 h 844"/>
                    <a:gd name="T62" fmla="*/ 942 w 984"/>
                    <a:gd name="T63" fmla="*/ 42 h 844"/>
                    <a:gd name="T64" fmla="*/ 874 w 984"/>
                    <a:gd name="T65" fmla="*/ 41 h 844"/>
                    <a:gd name="T66" fmla="*/ 830 w 984"/>
                    <a:gd name="T67" fmla="*/ 39 h 844"/>
                    <a:gd name="T68" fmla="*/ 778 w 984"/>
                    <a:gd name="T69" fmla="*/ 36 h 844"/>
                    <a:gd name="T70" fmla="*/ 702 w 984"/>
                    <a:gd name="T71" fmla="*/ 34 h 844"/>
                    <a:gd name="T72" fmla="*/ 614 w 984"/>
                    <a:gd name="T73" fmla="*/ 33 h 844"/>
                    <a:gd name="T74" fmla="*/ 506 w 984"/>
                    <a:gd name="T75" fmla="*/ 30 h 844"/>
                    <a:gd name="T76" fmla="*/ 462 w 984"/>
                    <a:gd name="T77" fmla="*/ 26 h 844"/>
                    <a:gd name="T78" fmla="*/ 430 w 984"/>
                    <a:gd name="T79" fmla="*/ 24 h 844"/>
                    <a:gd name="T80" fmla="*/ 382 w 984"/>
                    <a:gd name="T81" fmla="*/ 21 h 844"/>
                    <a:gd name="T82" fmla="*/ 342 w 984"/>
                    <a:gd name="T83" fmla="*/ 19 h 844"/>
                    <a:gd name="T84" fmla="*/ 354 w 984"/>
                    <a:gd name="T85" fmla="*/ 21 h 844"/>
                    <a:gd name="T86" fmla="*/ 418 w 984"/>
                    <a:gd name="T87" fmla="*/ 25 h 844"/>
                    <a:gd name="T88" fmla="*/ 422 w 984"/>
                    <a:gd name="T89" fmla="*/ 26 h 844"/>
                    <a:gd name="T90" fmla="*/ 394 w 984"/>
                    <a:gd name="T91" fmla="*/ 26 h 844"/>
                    <a:gd name="T92" fmla="*/ 354 w 984"/>
                    <a:gd name="T93" fmla="*/ 24 h 844"/>
                    <a:gd name="T94" fmla="*/ 314 w 984"/>
                    <a:gd name="T95" fmla="*/ 20 h 844"/>
                    <a:gd name="T96" fmla="*/ 266 w 984"/>
                    <a:gd name="T97" fmla="*/ 17 h 844"/>
                    <a:gd name="T98" fmla="*/ 210 w 984"/>
                    <a:gd name="T99" fmla="*/ 16 h 844"/>
                    <a:gd name="T100" fmla="*/ 154 w 984"/>
                    <a:gd name="T101" fmla="*/ 11 h 844"/>
                    <a:gd name="T102" fmla="*/ 66 w 984"/>
                    <a:gd name="T103" fmla="*/ 3 h 844"/>
                    <a:gd name="T104" fmla="*/ 34 w 984"/>
                    <a:gd name="T105" fmla="*/ 2 h 844"/>
                    <a:gd name="T106" fmla="*/ 46 w 984"/>
                    <a:gd name="T107" fmla="*/ 2 h 844"/>
                    <a:gd name="T108" fmla="*/ 102 w 984"/>
                    <a:gd name="T109" fmla="*/ 3 h 84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984" h="844">
                      <a:moveTo>
                        <a:pt x="82" y="38"/>
                      </a:moveTo>
                      <a:lnTo>
                        <a:pt x="406" y="6"/>
                      </a:lnTo>
                      <a:cubicBezTo>
                        <a:pt x="497" y="22"/>
                        <a:pt x="465" y="0"/>
                        <a:pt x="474" y="54"/>
                      </a:cubicBezTo>
                      <a:cubicBezTo>
                        <a:pt x="492" y="48"/>
                        <a:pt x="484" y="40"/>
                        <a:pt x="502" y="34"/>
                      </a:cubicBezTo>
                      <a:cubicBezTo>
                        <a:pt x="510" y="37"/>
                        <a:pt x="517" y="46"/>
                        <a:pt x="526" y="46"/>
                      </a:cubicBezTo>
                      <a:cubicBezTo>
                        <a:pt x="534" y="46"/>
                        <a:pt x="550" y="38"/>
                        <a:pt x="550" y="38"/>
                      </a:cubicBezTo>
                      <a:cubicBezTo>
                        <a:pt x="556" y="55"/>
                        <a:pt x="552" y="60"/>
                        <a:pt x="542" y="74"/>
                      </a:cubicBezTo>
                      <a:cubicBezTo>
                        <a:pt x="555" y="114"/>
                        <a:pt x="550" y="102"/>
                        <a:pt x="578" y="130"/>
                      </a:cubicBezTo>
                      <a:cubicBezTo>
                        <a:pt x="584" y="148"/>
                        <a:pt x="590" y="148"/>
                        <a:pt x="606" y="138"/>
                      </a:cubicBezTo>
                      <a:cubicBezTo>
                        <a:pt x="600" y="119"/>
                        <a:pt x="594" y="107"/>
                        <a:pt x="586" y="90"/>
                      </a:cubicBezTo>
                      <a:cubicBezTo>
                        <a:pt x="583" y="82"/>
                        <a:pt x="578" y="66"/>
                        <a:pt x="578" y="66"/>
                      </a:cubicBezTo>
                      <a:cubicBezTo>
                        <a:pt x="585" y="44"/>
                        <a:pt x="597" y="56"/>
                        <a:pt x="606" y="70"/>
                      </a:cubicBezTo>
                      <a:cubicBezTo>
                        <a:pt x="609" y="86"/>
                        <a:pt x="608" y="117"/>
                        <a:pt x="626" y="90"/>
                      </a:cubicBezTo>
                      <a:cubicBezTo>
                        <a:pt x="648" y="97"/>
                        <a:pt x="646" y="104"/>
                        <a:pt x="642" y="126"/>
                      </a:cubicBezTo>
                      <a:cubicBezTo>
                        <a:pt x="650" y="150"/>
                        <a:pt x="665" y="141"/>
                        <a:pt x="682" y="130"/>
                      </a:cubicBezTo>
                      <a:cubicBezTo>
                        <a:pt x="689" y="108"/>
                        <a:pt x="673" y="124"/>
                        <a:pt x="682" y="98"/>
                      </a:cubicBezTo>
                      <a:cubicBezTo>
                        <a:pt x="683" y="94"/>
                        <a:pt x="690" y="96"/>
                        <a:pt x="694" y="94"/>
                      </a:cubicBezTo>
                      <a:cubicBezTo>
                        <a:pt x="698" y="92"/>
                        <a:pt x="702" y="89"/>
                        <a:pt x="706" y="86"/>
                      </a:cubicBezTo>
                      <a:cubicBezTo>
                        <a:pt x="717" y="54"/>
                        <a:pt x="688" y="54"/>
                        <a:pt x="742" y="46"/>
                      </a:cubicBezTo>
                      <a:cubicBezTo>
                        <a:pt x="748" y="27"/>
                        <a:pt x="741" y="9"/>
                        <a:pt x="762" y="2"/>
                      </a:cubicBezTo>
                      <a:cubicBezTo>
                        <a:pt x="788" y="11"/>
                        <a:pt x="777" y="38"/>
                        <a:pt x="802" y="46"/>
                      </a:cubicBezTo>
                      <a:cubicBezTo>
                        <a:pt x="831" y="36"/>
                        <a:pt x="805" y="63"/>
                        <a:pt x="798" y="70"/>
                      </a:cubicBezTo>
                      <a:cubicBezTo>
                        <a:pt x="789" y="96"/>
                        <a:pt x="787" y="96"/>
                        <a:pt x="802" y="118"/>
                      </a:cubicBezTo>
                      <a:cubicBezTo>
                        <a:pt x="801" y="122"/>
                        <a:pt x="801" y="127"/>
                        <a:pt x="798" y="130"/>
                      </a:cubicBezTo>
                      <a:cubicBezTo>
                        <a:pt x="794" y="133"/>
                        <a:pt x="784" y="129"/>
                        <a:pt x="782" y="134"/>
                      </a:cubicBezTo>
                      <a:cubicBezTo>
                        <a:pt x="780" y="142"/>
                        <a:pt x="790" y="158"/>
                        <a:pt x="790" y="158"/>
                      </a:cubicBezTo>
                      <a:cubicBezTo>
                        <a:pt x="786" y="161"/>
                        <a:pt x="783" y="165"/>
                        <a:pt x="778" y="166"/>
                      </a:cubicBezTo>
                      <a:cubicBezTo>
                        <a:pt x="774" y="167"/>
                        <a:pt x="769" y="159"/>
                        <a:pt x="766" y="162"/>
                      </a:cubicBezTo>
                      <a:cubicBezTo>
                        <a:pt x="758" y="170"/>
                        <a:pt x="794" y="182"/>
                        <a:pt x="794" y="182"/>
                      </a:cubicBezTo>
                      <a:cubicBezTo>
                        <a:pt x="804" y="211"/>
                        <a:pt x="775" y="190"/>
                        <a:pt x="762" y="186"/>
                      </a:cubicBezTo>
                      <a:cubicBezTo>
                        <a:pt x="767" y="194"/>
                        <a:pt x="773" y="202"/>
                        <a:pt x="778" y="210"/>
                      </a:cubicBezTo>
                      <a:cubicBezTo>
                        <a:pt x="783" y="218"/>
                        <a:pt x="802" y="226"/>
                        <a:pt x="802" y="226"/>
                      </a:cubicBezTo>
                      <a:cubicBezTo>
                        <a:pt x="813" y="242"/>
                        <a:pt x="804" y="245"/>
                        <a:pt x="810" y="262"/>
                      </a:cubicBezTo>
                      <a:cubicBezTo>
                        <a:pt x="803" y="282"/>
                        <a:pt x="793" y="301"/>
                        <a:pt x="786" y="322"/>
                      </a:cubicBezTo>
                      <a:cubicBezTo>
                        <a:pt x="783" y="330"/>
                        <a:pt x="778" y="346"/>
                        <a:pt x="778" y="346"/>
                      </a:cubicBezTo>
                      <a:cubicBezTo>
                        <a:pt x="785" y="366"/>
                        <a:pt x="817" y="394"/>
                        <a:pt x="830" y="414"/>
                      </a:cubicBezTo>
                      <a:cubicBezTo>
                        <a:pt x="835" y="422"/>
                        <a:pt x="841" y="430"/>
                        <a:pt x="846" y="438"/>
                      </a:cubicBezTo>
                      <a:cubicBezTo>
                        <a:pt x="849" y="442"/>
                        <a:pt x="854" y="450"/>
                        <a:pt x="854" y="450"/>
                      </a:cubicBezTo>
                      <a:cubicBezTo>
                        <a:pt x="853" y="457"/>
                        <a:pt x="855" y="466"/>
                        <a:pt x="850" y="470"/>
                      </a:cubicBezTo>
                      <a:cubicBezTo>
                        <a:pt x="844" y="475"/>
                        <a:pt x="831" y="451"/>
                        <a:pt x="830" y="450"/>
                      </a:cubicBezTo>
                      <a:cubicBezTo>
                        <a:pt x="811" y="431"/>
                        <a:pt x="789" y="421"/>
                        <a:pt x="774" y="398"/>
                      </a:cubicBezTo>
                      <a:cubicBezTo>
                        <a:pt x="769" y="379"/>
                        <a:pt x="766" y="371"/>
                        <a:pt x="746" y="378"/>
                      </a:cubicBezTo>
                      <a:cubicBezTo>
                        <a:pt x="717" y="368"/>
                        <a:pt x="730" y="368"/>
                        <a:pt x="706" y="374"/>
                      </a:cubicBezTo>
                      <a:cubicBezTo>
                        <a:pt x="688" y="402"/>
                        <a:pt x="699" y="395"/>
                        <a:pt x="678" y="402"/>
                      </a:cubicBezTo>
                      <a:cubicBezTo>
                        <a:pt x="654" y="386"/>
                        <a:pt x="650" y="390"/>
                        <a:pt x="618" y="394"/>
                      </a:cubicBezTo>
                      <a:cubicBezTo>
                        <a:pt x="607" y="411"/>
                        <a:pt x="601" y="426"/>
                        <a:pt x="590" y="442"/>
                      </a:cubicBezTo>
                      <a:cubicBezTo>
                        <a:pt x="600" y="471"/>
                        <a:pt x="593" y="459"/>
                        <a:pt x="606" y="478"/>
                      </a:cubicBezTo>
                      <a:cubicBezTo>
                        <a:pt x="593" y="518"/>
                        <a:pt x="622" y="548"/>
                        <a:pt x="642" y="578"/>
                      </a:cubicBezTo>
                      <a:cubicBezTo>
                        <a:pt x="651" y="591"/>
                        <a:pt x="651" y="601"/>
                        <a:pt x="666" y="606"/>
                      </a:cubicBezTo>
                      <a:cubicBezTo>
                        <a:pt x="680" y="627"/>
                        <a:pt x="691" y="623"/>
                        <a:pt x="710" y="610"/>
                      </a:cubicBezTo>
                      <a:cubicBezTo>
                        <a:pt x="729" y="616"/>
                        <a:pt x="729" y="606"/>
                        <a:pt x="734" y="590"/>
                      </a:cubicBezTo>
                      <a:cubicBezTo>
                        <a:pt x="735" y="577"/>
                        <a:pt x="731" y="562"/>
                        <a:pt x="738" y="550"/>
                      </a:cubicBezTo>
                      <a:cubicBezTo>
                        <a:pt x="742" y="543"/>
                        <a:pt x="762" y="542"/>
                        <a:pt x="762" y="542"/>
                      </a:cubicBezTo>
                      <a:cubicBezTo>
                        <a:pt x="783" y="547"/>
                        <a:pt x="786" y="552"/>
                        <a:pt x="774" y="570"/>
                      </a:cubicBezTo>
                      <a:cubicBezTo>
                        <a:pt x="779" y="590"/>
                        <a:pt x="790" y="605"/>
                        <a:pt x="770" y="618"/>
                      </a:cubicBezTo>
                      <a:cubicBezTo>
                        <a:pt x="769" y="622"/>
                        <a:pt x="764" y="626"/>
                        <a:pt x="766" y="630"/>
                      </a:cubicBezTo>
                      <a:cubicBezTo>
                        <a:pt x="768" y="634"/>
                        <a:pt x="775" y="634"/>
                        <a:pt x="778" y="638"/>
                      </a:cubicBezTo>
                      <a:cubicBezTo>
                        <a:pt x="788" y="651"/>
                        <a:pt x="786" y="660"/>
                        <a:pt x="802" y="670"/>
                      </a:cubicBezTo>
                      <a:cubicBezTo>
                        <a:pt x="810" y="667"/>
                        <a:pt x="818" y="665"/>
                        <a:pt x="826" y="662"/>
                      </a:cubicBezTo>
                      <a:cubicBezTo>
                        <a:pt x="830" y="661"/>
                        <a:pt x="838" y="658"/>
                        <a:pt x="838" y="658"/>
                      </a:cubicBezTo>
                      <a:cubicBezTo>
                        <a:pt x="857" y="664"/>
                        <a:pt x="864" y="680"/>
                        <a:pt x="870" y="698"/>
                      </a:cubicBezTo>
                      <a:cubicBezTo>
                        <a:pt x="859" y="731"/>
                        <a:pt x="887" y="794"/>
                        <a:pt x="922" y="806"/>
                      </a:cubicBezTo>
                      <a:cubicBezTo>
                        <a:pt x="938" y="801"/>
                        <a:pt x="941" y="792"/>
                        <a:pt x="958" y="798"/>
                      </a:cubicBezTo>
                      <a:cubicBezTo>
                        <a:pt x="984" y="837"/>
                        <a:pt x="928" y="784"/>
                        <a:pt x="942" y="826"/>
                      </a:cubicBezTo>
                      <a:cubicBezTo>
                        <a:pt x="936" y="844"/>
                        <a:pt x="930" y="844"/>
                        <a:pt x="914" y="834"/>
                      </a:cubicBezTo>
                      <a:cubicBezTo>
                        <a:pt x="903" y="817"/>
                        <a:pt x="890" y="821"/>
                        <a:pt x="874" y="810"/>
                      </a:cubicBezTo>
                      <a:cubicBezTo>
                        <a:pt x="851" y="776"/>
                        <a:pt x="882" y="816"/>
                        <a:pt x="854" y="794"/>
                      </a:cubicBezTo>
                      <a:cubicBezTo>
                        <a:pt x="843" y="785"/>
                        <a:pt x="840" y="768"/>
                        <a:pt x="830" y="758"/>
                      </a:cubicBezTo>
                      <a:cubicBezTo>
                        <a:pt x="824" y="739"/>
                        <a:pt x="817" y="724"/>
                        <a:pt x="798" y="718"/>
                      </a:cubicBezTo>
                      <a:cubicBezTo>
                        <a:pt x="791" y="696"/>
                        <a:pt x="800" y="712"/>
                        <a:pt x="778" y="710"/>
                      </a:cubicBezTo>
                      <a:cubicBezTo>
                        <a:pt x="767" y="709"/>
                        <a:pt x="746" y="702"/>
                        <a:pt x="746" y="702"/>
                      </a:cubicBezTo>
                      <a:cubicBezTo>
                        <a:pt x="729" y="691"/>
                        <a:pt x="720" y="674"/>
                        <a:pt x="702" y="662"/>
                      </a:cubicBezTo>
                      <a:cubicBezTo>
                        <a:pt x="694" y="665"/>
                        <a:pt x="687" y="673"/>
                        <a:pt x="678" y="674"/>
                      </a:cubicBezTo>
                      <a:cubicBezTo>
                        <a:pt x="657" y="677"/>
                        <a:pt x="630" y="657"/>
                        <a:pt x="614" y="646"/>
                      </a:cubicBezTo>
                      <a:cubicBezTo>
                        <a:pt x="600" y="637"/>
                        <a:pt x="580" y="639"/>
                        <a:pt x="566" y="630"/>
                      </a:cubicBezTo>
                      <a:cubicBezTo>
                        <a:pt x="546" y="617"/>
                        <a:pt x="525" y="607"/>
                        <a:pt x="506" y="594"/>
                      </a:cubicBezTo>
                      <a:cubicBezTo>
                        <a:pt x="513" y="572"/>
                        <a:pt x="509" y="551"/>
                        <a:pt x="490" y="538"/>
                      </a:cubicBezTo>
                      <a:cubicBezTo>
                        <a:pt x="485" y="522"/>
                        <a:pt x="476" y="515"/>
                        <a:pt x="462" y="506"/>
                      </a:cubicBezTo>
                      <a:cubicBezTo>
                        <a:pt x="441" y="474"/>
                        <a:pt x="469" y="513"/>
                        <a:pt x="442" y="486"/>
                      </a:cubicBezTo>
                      <a:cubicBezTo>
                        <a:pt x="436" y="480"/>
                        <a:pt x="436" y="468"/>
                        <a:pt x="430" y="462"/>
                      </a:cubicBezTo>
                      <a:cubicBezTo>
                        <a:pt x="427" y="459"/>
                        <a:pt x="422" y="459"/>
                        <a:pt x="418" y="458"/>
                      </a:cubicBezTo>
                      <a:cubicBezTo>
                        <a:pt x="407" y="447"/>
                        <a:pt x="382" y="430"/>
                        <a:pt x="382" y="430"/>
                      </a:cubicBezTo>
                      <a:cubicBezTo>
                        <a:pt x="371" y="413"/>
                        <a:pt x="358" y="399"/>
                        <a:pt x="346" y="382"/>
                      </a:cubicBezTo>
                      <a:cubicBezTo>
                        <a:pt x="344" y="378"/>
                        <a:pt x="345" y="373"/>
                        <a:pt x="342" y="370"/>
                      </a:cubicBezTo>
                      <a:cubicBezTo>
                        <a:pt x="339" y="367"/>
                        <a:pt x="334" y="367"/>
                        <a:pt x="330" y="366"/>
                      </a:cubicBezTo>
                      <a:cubicBezTo>
                        <a:pt x="322" y="390"/>
                        <a:pt x="342" y="398"/>
                        <a:pt x="354" y="414"/>
                      </a:cubicBezTo>
                      <a:cubicBezTo>
                        <a:pt x="368" y="432"/>
                        <a:pt x="372" y="446"/>
                        <a:pt x="390" y="458"/>
                      </a:cubicBezTo>
                      <a:cubicBezTo>
                        <a:pt x="409" y="487"/>
                        <a:pt x="399" y="475"/>
                        <a:pt x="418" y="494"/>
                      </a:cubicBezTo>
                      <a:cubicBezTo>
                        <a:pt x="423" y="510"/>
                        <a:pt x="428" y="517"/>
                        <a:pt x="442" y="526"/>
                      </a:cubicBezTo>
                      <a:cubicBezTo>
                        <a:pt x="450" y="550"/>
                        <a:pt x="432" y="533"/>
                        <a:pt x="422" y="526"/>
                      </a:cubicBezTo>
                      <a:cubicBezTo>
                        <a:pt x="399" y="492"/>
                        <a:pt x="430" y="532"/>
                        <a:pt x="402" y="510"/>
                      </a:cubicBezTo>
                      <a:cubicBezTo>
                        <a:pt x="398" y="507"/>
                        <a:pt x="397" y="501"/>
                        <a:pt x="394" y="498"/>
                      </a:cubicBezTo>
                      <a:cubicBezTo>
                        <a:pt x="391" y="495"/>
                        <a:pt x="386" y="493"/>
                        <a:pt x="382" y="490"/>
                      </a:cubicBezTo>
                      <a:cubicBezTo>
                        <a:pt x="377" y="474"/>
                        <a:pt x="370" y="471"/>
                        <a:pt x="354" y="466"/>
                      </a:cubicBezTo>
                      <a:cubicBezTo>
                        <a:pt x="344" y="452"/>
                        <a:pt x="340" y="447"/>
                        <a:pt x="346" y="430"/>
                      </a:cubicBezTo>
                      <a:cubicBezTo>
                        <a:pt x="338" y="418"/>
                        <a:pt x="314" y="402"/>
                        <a:pt x="314" y="402"/>
                      </a:cubicBezTo>
                      <a:cubicBezTo>
                        <a:pt x="306" y="390"/>
                        <a:pt x="298" y="378"/>
                        <a:pt x="290" y="366"/>
                      </a:cubicBezTo>
                      <a:cubicBezTo>
                        <a:pt x="284" y="357"/>
                        <a:pt x="273" y="354"/>
                        <a:pt x="266" y="346"/>
                      </a:cubicBezTo>
                      <a:cubicBezTo>
                        <a:pt x="263" y="342"/>
                        <a:pt x="262" y="337"/>
                        <a:pt x="258" y="334"/>
                      </a:cubicBezTo>
                      <a:cubicBezTo>
                        <a:pt x="243" y="324"/>
                        <a:pt x="225" y="324"/>
                        <a:pt x="210" y="314"/>
                      </a:cubicBezTo>
                      <a:cubicBezTo>
                        <a:pt x="201" y="300"/>
                        <a:pt x="194" y="291"/>
                        <a:pt x="178" y="286"/>
                      </a:cubicBezTo>
                      <a:cubicBezTo>
                        <a:pt x="160" y="260"/>
                        <a:pt x="192" y="247"/>
                        <a:pt x="154" y="238"/>
                      </a:cubicBezTo>
                      <a:cubicBezTo>
                        <a:pt x="111" y="209"/>
                        <a:pt x="106" y="149"/>
                        <a:pt x="90" y="102"/>
                      </a:cubicBezTo>
                      <a:cubicBezTo>
                        <a:pt x="86" y="90"/>
                        <a:pt x="76" y="73"/>
                        <a:pt x="66" y="66"/>
                      </a:cubicBezTo>
                      <a:cubicBezTo>
                        <a:pt x="58" y="60"/>
                        <a:pt x="42" y="50"/>
                        <a:pt x="42" y="50"/>
                      </a:cubicBezTo>
                      <a:cubicBezTo>
                        <a:pt x="39" y="46"/>
                        <a:pt x="38" y="41"/>
                        <a:pt x="34" y="38"/>
                      </a:cubicBezTo>
                      <a:cubicBezTo>
                        <a:pt x="27" y="34"/>
                        <a:pt x="10" y="30"/>
                        <a:pt x="10" y="30"/>
                      </a:cubicBezTo>
                      <a:cubicBezTo>
                        <a:pt x="0" y="1"/>
                        <a:pt x="31" y="17"/>
                        <a:pt x="46" y="22"/>
                      </a:cubicBezTo>
                      <a:cubicBezTo>
                        <a:pt x="65" y="51"/>
                        <a:pt x="61" y="41"/>
                        <a:pt x="86" y="58"/>
                      </a:cubicBezTo>
                      <a:cubicBezTo>
                        <a:pt x="94" y="70"/>
                        <a:pt x="94" y="93"/>
                        <a:pt x="102" y="70"/>
                      </a:cubicBezTo>
                      <a:cubicBezTo>
                        <a:pt x="95" y="49"/>
                        <a:pt x="82" y="62"/>
                        <a:pt x="82" y="3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63" name="Freeform 32"/>
                <p:cNvSpPr>
                  <a:spLocks/>
                </p:cNvSpPr>
                <p:nvPr userDrawn="1"/>
              </p:nvSpPr>
              <p:spPr bwMode="ltGray">
                <a:xfrm>
                  <a:off x="3577" y="490"/>
                  <a:ext cx="36" cy="39"/>
                </a:xfrm>
                <a:custGeom>
                  <a:avLst/>
                  <a:gdLst>
                    <a:gd name="T0" fmla="*/ 6 w 36"/>
                    <a:gd name="T1" fmla="*/ 2 h 48"/>
                    <a:gd name="T2" fmla="*/ 10 w 36"/>
                    <a:gd name="T3" fmla="*/ 2 h 48"/>
                    <a:gd name="T4" fmla="*/ 6 w 36"/>
                    <a:gd name="T5" fmla="*/ 2 h 48"/>
                    <a:gd name="T6" fmla="*/ 0 60000 65536"/>
                    <a:gd name="T7" fmla="*/ 0 60000 65536"/>
                    <a:gd name="T8" fmla="*/ 0 60000 65536"/>
                  </a:gdLst>
                  <a:ahLst/>
                  <a:cxnLst>
                    <a:cxn ang="T6">
                      <a:pos x="T0" y="T1"/>
                    </a:cxn>
                    <a:cxn ang="T7">
                      <a:pos x="T2" y="T3"/>
                    </a:cxn>
                    <a:cxn ang="T8">
                      <a:pos x="T4" y="T5"/>
                    </a:cxn>
                  </a:cxnLst>
                  <a:rect l="0" t="0" r="r" b="b"/>
                  <a:pathLst>
                    <a:path w="36" h="48">
                      <a:moveTo>
                        <a:pt x="6" y="28"/>
                      </a:moveTo>
                      <a:cubicBezTo>
                        <a:pt x="25" y="0"/>
                        <a:pt x="36" y="31"/>
                        <a:pt x="10" y="48"/>
                      </a:cubicBezTo>
                      <a:cubicBezTo>
                        <a:pt x="0" y="34"/>
                        <a:pt x="0" y="40"/>
                        <a:pt x="6" y="2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64" name="Freeform 33"/>
                <p:cNvSpPr>
                  <a:spLocks/>
                </p:cNvSpPr>
                <p:nvPr userDrawn="1"/>
              </p:nvSpPr>
              <p:spPr bwMode="ltGray">
                <a:xfrm>
                  <a:off x="3549" y="475"/>
                  <a:ext cx="38" cy="29"/>
                </a:xfrm>
                <a:custGeom>
                  <a:avLst/>
                  <a:gdLst>
                    <a:gd name="T0" fmla="*/ 0 w 36"/>
                    <a:gd name="T1" fmla="*/ 2 h 37"/>
                    <a:gd name="T2" fmla="*/ 27 w 36"/>
                    <a:gd name="T3" fmla="*/ 1 h 37"/>
                    <a:gd name="T4" fmla="*/ 80 w 36"/>
                    <a:gd name="T5" fmla="*/ 2 h 37"/>
                    <a:gd name="T6" fmla="*/ 8 w 36"/>
                    <a:gd name="T7" fmla="*/ 2 h 37"/>
                    <a:gd name="T8" fmla="*/ 0 w 36"/>
                    <a:gd name="T9" fmla="*/ 2 h 3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6" h="37">
                      <a:moveTo>
                        <a:pt x="0" y="5"/>
                      </a:moveTo>
                      <a:cubicBezTo>
                        <a:pt x="4" y="4"/>
                        <a:pt x="8" y="0"/>
                        <a:pt x="12" y="1"/>
                      </a:cubicBezTo>
                      <a:cubicBezTo>
                        <a:pt x="21" y="4"/>
                        <a:pt x="36" y="17"/>
                        <a:pt x="36" y="17"/>
                      </a:cubicBezTo>
                      <a:cubicBezTo>
                        <a:pt x="29" y="37"/>
                        <a:pt x="22" y="26"/>
                        <a:pt x="8" y="17"/>
                      </a:cubicBezTo>
                      <a:cubicBezTo>
                        <a:pt x="5" y="13"/>
                        <a:pt x="0" y="5"/>
                        <a:pt x="0" y="5"/>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65" name="Freeform 34"/>
                <p:cNvSpPr>
                  <a:spLocks/>
                </p:cNvSpPr>
                <p:nvPr userDrawn="1"/>
              </p:nvSpPr>
              <p:spPr bwMode="ltGray">
                <a:xfrm>
                  <a:off x="4686" y="394"/>
                  <a:ext cx="171" cy="81"/>
                </a:xfrm>
                <a:custGeom>
                  <a:avLst/>
                  <a:gdLst>
                    <a:gd name="T0" fmla="*/ 0 w 170"/>
                    <a:gd name="T1" fmla="*/ 4 h 96"/>
                    <a:gd name="T2" fmla="*/ 28 w 170"/>
                    <a:gd name="T3" fmla="*/ 3 h 96"/>
                    <a:gd name="T4" fmla="*/ 56 w 170"/>
                    <a:gd name="T5" fmla="*/ 3 h 96"/>
                    <a:gd name="T6" fmla="*/ 80 w 170"/>
                    <a:gd name="T7" fmla="*/ 3 h 96"/>
                    <a:gd name="T8" fmla="*/ 64 w 170"/>
                    <a:gd name="T9" fmla="*/ 3 h 96"/>
                    <a:gd name="T10" fmla="*/ 139 w 170"/>
                    <a:gd name="T11" fmla="*/ 4 h 96"/>
                    <a:gd name="T12" fmla="*/ 175 w 170"/>
                    <a:gd name="T13" fmla="*/ 5 h 96"/>
                    <a:gd name="T14" fmla="*/ 131 w 170"/>
                    <a:gd name="T15" fmla="*/ 6 h 96"/>
                    <a:gd name="T16" fmla="*/ 103 w 170"/>
                    <a:gd name="T17" fmla="*/ 5 h 96"/>
                    <a:gd name="T18" fmla="*/ 76 w 170"/>
                    <a:gd name="T19" fmla="*/ 4 h 96"/>
                    <a:gd name="T20" fmla="*/ 24 w 170"/>
                    <a:gd name="T21" fmla="*/ 3 h 96"/>
                    <a:gd name="T22" fmla="*/ 0 w 170"/>
                    <a:gd name="T23" fmla="*/ 4 h 9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70" h="96">
                      <a:moveTo>
                        <a:pt x="0" y="49"/>
                      </a:moveTo>
                      <a:cubicBezTo>
                        <a:pt x="5" y="33"/>
                        <a:pt x="12" y="30"/>
                        <a:pt x="28" y="25"/>
                      </a:cubicBezTo>
                      <a:cubicBezTo>
                        <a:pt x="20" y="0"/>
                        <a:pt x="42" y="16"/>
                        <a:pt x="56" y="21"/>
                      </a:cubicBezTo>
                      <a:cubicBezTo>
                        <a:pt x="56" y="21"/>
                        <a:pt x="77" y="6"/>
                        <a:pt x="80" y="9"/>
                      </a:cubicBezTo>
                      <a:cubicBezTo>
                        <a:pt x="85" y="14"/>
                        <a:pt x="71" y="23"/>
                        <a:pt x="64" y="25"/>
                      </a:cubicBezTo>
                      <a:cubicBezTo>
                        <a:pt x="82" y="37"/>
                        <a:pt x="103" y="42"/>
                        <a:pt x="124" y="49"/>
                      </a:cubicBezTo>
                      <a:cubicBezTo>
                        <a:pt x="136" y="53"/>
                        <a:pt x="160" y="65"/>
                        <a:pt x="160" y="65"/>
                      </a:cubicBezTo>
                      <a:cubicBezTo>
                        <a:pt x="170" y="96"/>
                        <a:pt x="134" y="83"/>
                        <a:pt x="116" y="77"/>
                      </a:cubicBezTo>
                      <a:cubicBezTo>
                        <a:pt x="109" y="57"/>
                        <a:pt x="116" y="66"/>
                        <a:pt x="88" y="57"/>
                      </a:cubicBezTo>
                      <a:cubicBezTo>
                        <a:pt x="84" y="56"/>
                        <a:pt x="76" y="53"/>
                        <a:pt x="76" y="53"/>
                      </a:cubicBezTo>
                      <a:cubicBezTo>
                        <a:pt x="57" y="34"/>
                        <a:pt x="53" y="37"/>
                        <a:pt x="24" y="41"/>
                      </a:cubicBezTo>
                      <a:cubicBezTo>
                        <a:pt x="9" y="51"/>
                        <a:pt x="17" y="49"/>
                        <a:pt x="0" y="49"/>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66" name="Freeform 35"/>
                <p:cNvSpPr>
                  <a:spLocks/>
                </p:cNvSpPr>
                <p:nvPr userDrawn="1"/>
              </p:nvSpPr>
              <p:spPr bwMode="ltGray">
                <a:xfrm>
                  <a:off x="4867" y="460"/>
                  <a:ext cx="138" cy="37"/>
                </a:xfrm>
                <a:custGeom>
                  <a:avLst/>
                  <a:gdLst>
                    <a:gd name="T0" fmla="*/ 0 w 138"/>
                    <a:gd name="T1" fmla="*/ 0 h 44"/>
                    <a:gd name="T2" fmla="*/ 52 w 138"/>
                    <a:gd name="T3" fmla="*/ 3 h 44"/>
                    <a:gd name="T4" fmla="*/ 88 w 138"/>
                    <a:gd name="T5" fmla="*/ 3 h 44"/>
                    <a:gd name="T6" fmla="*/ 112 w 138"/>
                    <a:gd name="T7" fmla="*/ 3 h 44"/>
                    <a:gd name="T8" fmla="*/ 108 w 138"/>
                    <a:gd name="T9" fmla="*/ 3 h 44"/>
                    <a:gd name="T10" fmla="*/ 64 w 138"/>
                    <a:gd name="T11" fmla="*/ 3 h 44"/>
                    <a:gd name="T12" fmla="*/ 0 w 138"/>
                    <a:gd name="T13" fmla="*/ 3 h 44"/>
                    <a:gd name="T14" fmla="*/ 28 w 138"/>
                    <a:gd name="T15" fmla="*/ 3 h 44"/>
                    <a:gd name="T16" fmla="*/ 0 w 138"/>
                    <a:gd name="T17" fmla="*/ 0 h 4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8" h="44">
                      <a:moveTo>
                        <a:pt x="0" y="0"/>
                      </a:moveTo>
                      <a:cubicBezTo>
                        <a:pt x="19" y="3"/>
                        <a:pt x="35" y="10"/>
                        <a:pt x="52" y="4"/>
                      </a:cubicBezTo>
                      <a:cubicBezTo>
                        <a:pt x="87" y="11"/>
                        <a:pt x="61" y="15"/>
                        <a:pt x="88" y="24"/>
                      </a:cubicBezTo>
                      <a:cubicBezTo>
                        <a:pt x="96" y="23"/>
                        <a:pt x="104" y="19"/>
                        <a:pt x="112" y="20"/>
                      </a:cubicBezTo>
                      <a:cubicBezTo>
                        <a:pt x="138" y="23"/>
                        <a:pt x="118" y="41"/>
                        <a:pt x="108" y="44"/>
                      </a:cubicBezTo>
                      <a:cubicBezTo>
                        <a:pt x="78" y="34"/>
                        <a:pt x="92" y="34"/>
                        <a:pt x="64" y="40"/>
                      </a:cubicBezTo>
                      <a:cubicBezTo>
                        <a:pt x="41" y="37"/>
                        <a:pt x="22" y="41"/>
                        <a:pt x="0" y="36"/>
                      </a:cubicBezTo>
                      <a:cubicBezTo>
                        <a:pt x="6" y="11"/>
                        <a:pt x="7" y="27"/>
                        <a:pt x="28" y="20"/>
                      </a:cubicBezTo>
                      <a:cubicBezTo>
                        <a:pt x="17" y="13"/>
                        <a:pt x="0" y="13"/>
                        <a:pt x="0" y="0"/>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67" name="Freeform 36"/>
                <p:cNvSpPr>
                  <a:spLocks/>
                </p:cNvSpPr>
                <p:nvPr userDrawn="1"/>
              </p:nvSpPr>
              <p:spPr bwMode="ltGray">
                <a:xfrm>
                  <a:off x="4794" y="480"/>
                  <a:ext cx="56" cy="34"/>
                </a:xfrm>
                <a:custGeom>
                  <a:avLst/>
                  <a:gdLst>
                    <a:gd name="T0" fmla="*/ 17 w 57"/>
                    <a:gd name="T1" fmla="*/ 2 h 42"/>
                    <a:gd name="T2" fmla="*/ 28 w 57"/>
                    <a:gd name="T3" fmla="*/ 2 h 42"/>
                    <a:gd name="T4" fmla="*/ 17 w 57"/>
                    <a:gd name="T5" fmla="*/ 2 h 42"/>
                    <a:gd name="T6" fmla="*/ 0 60000 65536"/>
                    <a:gd name="T7" fmla="*/ 0 60000 65536"/>
                    <a:gd name="T8" fmla="*/ 0 60000 65536"/>
                  </a:gdLst>
                  <a:ahLst/>
                  <a:cxnLst>
                    <a:cxn ang="T6">
                      <a:pos x="T0" y="T1"/>
                    </a:cxn>
                    <a:cxn ang="T7">
                      <a:pos x="T2" y="T3"/>
                    </a:cxn>
                    <a:cxn ang="T8">
                      <a:pos x="T4" y="T5"/>
                    </a:cxn>
                  </a:cxnLst>
                  <a:rect l="0" t="0" r="r" b="b"/>
                  <a:pathLst>
                    <a:path w="57" h="42">
                      <a:moveTo>
                        <a:pt x="17" y="25"/>
                      </a:moveTo>
                      <a:cubicBezTo>
                        <a:pt x="0" y="0"/>
                        <a:pt x="21" y="9"/>
                        <a:pt x="37" y="13"/>
                      </a:cubicBezTo>
                      <a:cubicBezTo>
                        <a:pt x="57" y="42"/>
                        <a:pt x="30" y="25"/>
                        <a:pt x="17" y="25"/>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68" name="Freeform 37"/>
                <p:cNvSpPr>
                  <a:spLocks/>
                </p:cNvSpPr>
                <p:nvPr userDrawn="1"/>
              </p:nvSpPr>
              <p:spPr bwMode="ltGray">
                <a:xfrm>
                  <a:off x="4757" y="375"/>
                  <a:ext cx="37" cy="44"/>
                </a:xfrm>
                <a:custGeom>
                  <a:avLst/>
                  <a:gdLst>
                    <a:gd name="T0" fmla="*/ 9 w 39"/>
                    <a:gd name="T1" fmla="*/ 3 h 52"/>
                    <a:gd name="T2" fmla="*/ 9 w 39"/>
                    <a:gd name="T3" fmla="*/ 0 h 52"/>
                    <a:gd name="T4" fmla="*/ 9 w 39"/>
                    <a:gd name="T5" fmla="*/ 3 h 52"/>
                    <a:gd name="T6" fmla="*/ 0 60000 65536"/>
                    <a:gd name="T7" fmla="*/ 0 60000 65536"/>
                    <a:gd name="T8" fmla="*/ 0 60000 65536"/>
                  </a:gdLst>
                  <a:ahLst/>
                  <a:cxnLst>
                    <a:cxn ang="T6">
                      <a:pos x="T0" y="T1"/>
                    </a:cxn>
                    <a:cxn ang="T7">
                      <a:pos x="T2" y="T3"/>
                    </a:cxn>
                    <a:cxn ang="T8">
                      <a:pos x="T4" y="T5"/>
                    </a:cxn>
                  </a:cxnLst>
                  <a:rect l="0" t="0" r="r" b="b"/>
                  <a:pathLst>
                    <a:path w="39" h="52">
                      <a:moveTo>
                        <a:pt x="19" y="32"/>
                      </a:moveTo>
                      <a:cubicBezTo>
                        <a:pt x="13" y="14"/>
                        <a:pt x="0" y="13"/>
                        <a:pt x="19" y="0"/>
                      </a:cubicBezTo>
                      <a:cubicBezTo>
                        <a:pt x="23" y="5"/>
                        <a:pt x="39" y="52"/>
                        <a:pt x="19" y="3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69" name="Freeform 38"/>
                <p:cNvSpPr>
                  <a:spLocks/>
                </p:cNvSpPr>
                <p:nvPr userDrawn="1"/>
              </p:nvSpPr>
              <p:spPr bwMode="ltGray">
                <a:xfrm>
                  <a:off x="5054" y="507"/>
                  <a:ext cx="45" cy="66"/>
                </a:xfrm>
                <a:custGeom>
                  <a:avLst/>
                  <a:gdLst>
                    <a:gd name="T0" fmla="*/ 4 w 44"/>
                    <a:gd name="T1" fmla="*/ 2 h 80"/>
                    <a:gd name="T2" fmla="*/ 20 w 44"/>
                    <a:gd name="T3" fmla="*/ 2 h 80"/>
                    <a:gd name="T4" fmla="*/ 39 w 44"/>
                    <a:gd name="T5" fmla="*/ 2 h 80"/>
                    <a:gd name="T6" fmla="*/ 51 w 44"/>
                    <a:gd name="T7" fmla="*/ 3 h 80"/>
                    <a:gd name="T8" fmla="*/ 39 w 44"/>
                    <a:gd name="T9" fmla="*/ 4 h 80"/>
                    <a:gd name="T10" fmla="*/ 0 w 44"/>
                    <a:gd name="T11" fmla="*/ 2 h 80"/>
                    <a:gd name="T12" fmla="*/ 4 w 44"/>
                    <a:gd name="T13" fmla="*/ 2 h 8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4" h="80">
                      <a:moveTo>
                        <a:pt x="4" y="9"/>
                      </a:moveTo>
                      <a:cubicBezTo>
                        <a:pt x="9" y="17"/>
                        <a:pt x="18" y="24"/>
                        <a:pt x="20" y="33"/>
                      </a:cubicBezTo>
                      <a:cubicBezTo>
                        <a:pt x="21" y="38"/>
                        <a:pt x="21" y="45"/>
                        <a:pt x="24" y="49"/>
                      </a:cubicBezTo>
                      <a:cubicBezTo>
                        <a:pt x="27" y="52"/>
                        <a:pt x="32" y="52"/>
                        <a:pt x="36" y="53"/>
                      </a:cubicBezTo>
                      <a:cubicBezTo>
                        <a:pt x="41" y="68"/>
                        <a:pt x="44" y="80"/>
                        <a:pt x="24" y="73"/>
                      </a:cubicBezTo>
                      <a:cubicBezTo>
                        <a:pt x="19" y="55"/>
                        <a:pt x="11" y="37"/>
                        <a:pt x="0" y="21"/>
                      </a:cubicBezTo>
                      <a:cubicBezTo>
                        <a:pt x="4" y="4"/>
                        <a:pt x="4" y="0"/>
                        <a:pt x="4" y="9"/>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70" name="Freeform 39"/>
                <p:cNvSpPr>
                  <a:spLocks/>
                </p:cNvSpPr>
                <p:nvPr userDrawn="1"/>
              </p:nvSpPr>
              <p:spPr bwMode="ltGray">
                <a:xfrm>
                  <a:off x="4260" y="6"/>
                  <a:ext cx="480" cy="100"/>
                </a:xfrm>
                <a:custGeom>
                  <a:avLst/>
                  <a:gdLst>
                    <a:gd name="T0" fmla="*/ 83771 w 323"/>
                    <a:gd name="T1" fmla="*/ 1091 h 64"/>
                    <a:gd name="T2" fmla="*/ 87877 w 323"/>
                    <a:gd name="T3" fmla="*/ 6505 h 64"/>
                    <a:gd name="T4" fmla="*/ 89460 w 323"/>
                    <a:gd name="T5" fmla="*/ 0 h 64"/>
                    <a:gd name="T6" fmla="*/ 101018 w 323"/>
                    <a:gd name="T7" fmla="*/ 0 h 64"/>
                    <a:gd name="T8" fmla="*/ 109508 w 323"/>
                    <a:gd name="T9" fmla="*/ 14019 h 64"/>
                    <a:gd name="T10" fmla="*/ 121274 w 323"/>
                    <a:gd name="T11" fmla="*/ 8211 h 64"/>
                    <a:gd name="T12" fmla="*/ 119609 w 323"/>
                    <a:gd name="T13" fmla="*/ 23111 h 64"/>
                    <a:gd name="T14" fmla="*/ 113381 w 323"/>
                    <a:gd name="T15" fmla="*/ 37586 h 64"/>
                    <a:gd name="T16" fmla="*/ 112148 w 323"/>
                    <a:gd name="T17" fmla="*/ 23111 h 64"/>
                    <a:gd name="T18" fmla="*/ 109508 w 323"/>
                    <a:gd name="T19" fmla="*/ 24814 h 64"/>
                    <a:gd name="T20" fmla="*/ 106429 w 323"/>
                    <a:gd name="T21" fmla="*/ 23111 h 64"/>
                    <a:gd name="T22" fmla="*/ 100067 w 323"/>
                    <a:gd name="T23" fmla="*/ 17173 h 64"/>
                    <a:gd name="T24" fmla="*/ 86901 w 323"/>
                    <a:gd name="T25" fmla="*/ 30517 h 64"/>
                    <a:gd name="T26" fmla="*/ 76585 w 323"/>
                    <a:gd name="T27" fmla="*/ 35813 h 64"/>
                    <a:gd name="T28" fmla="*/ 80637 w 323"/>
                    <a:gd name="T29" fmla="*/ 45973 h 64"/>
                    <a:gd name="T30" fmla="*/ 71618 w 323"/>
                    <a:gd name="T31" fmla="*/ 50544 h 64"/>
                    <a:gd name="T32" fmla="*/ 64216 w 323"/>
                    <a:gd name="T33" fmla="*/ 48942 h 64"/>
                    <a:gd name="T34" fmla="*/ 67337 w 323"/>
                    <a:gd name="T35" fmla="*/ 45973 h 64"/>
                    <a:gd name="T36" fmla="*/ 64938 w 323"/>
                    <a:gd name="T37" fmla="*/ 32348 h 64"/>
                    <a:gd name="T38" fmla="*/ 64216 w 323"/>
                    <a:gd name="T39" fmla="*/ 24814 h 64"/>
                    <a:gd name="T40" fmla="*/ 60199 w 323"/>
                    <a:gd name="T41" fmla="*/ 18758 h 64"/>
                    <a:gd name="T42" fmla="*/ 54161 w 323"/>
                    <a:gd name="T43" fmla="*/ 21905 h 64"/>
                    <a:gd name="T44" fmla="*/ 51039 w 323"/>
                    <a:gd name="T45" fmla="*/ 21905 h 64"/>
                    <a:gd name="T46" fmla="*/ 46884 w 323"/>
                    <a:gd name="T47" fmla="*/ 20047 h 64"/>
                    <a:gd name="T48" fmla="*/ 31549 w 323"/>
                    <a:gd name="T49" fmla="*/ 1705 h 64"/>
                    <a:gd name="T50" fmla="*/ 22618 w 323"/>
                    <a:gd name="T51" fmla="*/ 11253 h 64"/>
                    <a:gd name="T52" fmla="*/ 1 w 323"/>
                    <a:gd name="T53" fmla="*/ 0 h 64"/>
                    <a:gd name="T54" fmla="*/ 83771 w 323"/>
                    <a:gd name="T55" fmla="*/ 1091 h 6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23" h="64">
                      <a:moveTo>
                        <a:pt x="220" y="1"/>
                      </a:moveTo>
                      <a:cubicBezTo>
                        <a:pt x="215" y="12"/>
                        <a:pt x="225" y="17"/>
                        <a:pt x="231" y="8"/>
                      </a:cubicBezTo>
                      <a:cubicBezTo>
                        <a:pt x="235" y="0"/>
                        <a:pt x="229" y="7"/>
                        <a:pt x="235" y="0"/>
                      </a:cubicBezTo>
                      <a:lnTo>
                        <a:pt x="265" y="0"/>
                      </a:lnTo>
                      <a:cubicBezTo>
                        <a:pt x="277" y="6"/>
                        <a:pt x="276" y="11"/>
                        <a:pt x="287" y="17"/>
                      </a:cubicBezTo>
                      <a:cubicBezTo>
                        <a:pt x="308" y="11"/>
                        <a:pt x="293" y="7"/>
                        <a:pt x="319" y="10"/>
                      </a:cubicBezTo>
                      <a:cubicBezTo>
                        <a:pt x="323" y="19"/>
                        <a:pt x="321" y="22"/>
                        <a:pt x="314" y="29"/>
                      </a:cubicBezTo>
                      <a:cubicBezTo>
                        <a:pt x="312" y="39"/>
                        <a:pt x="313" y="50"/>
                        <a:pt x="298" y="46"/>
                      </a:cubicBezTo>
                      <a:cubicBezTo>
                        <a:pt x="297" y="40"/>
                        <a:pt x="298" y="34"/>
                        <a:pt x="295" y="29"/>
                      </a:cubicBezTo>
                      <a:cubicBezTo>
                        <a:pt x="294" y="27"/>
                        <a:pt x="290" y="31"/>
                        <a:pt x="287" y="31"/>
                      </a:cubicBezTo>
                      <a:cubicBezTo>
                        <a:pt x="284" y="31"/>
                        <a:pt x="282" y="30"/>
                        <a:pt x="279" y="29"/>
                      </a:cubicBezTo>
                      <a:cubicBezTo>
                        <a:pt x="274" y="27"/>
                        <a:pt x="263" y="21"/>
                        <a:pt x="263" y="21"/>
                      </a:cubicBezTo>
                      <a:cubicBezTo>
                        <a:pt x="249" y="23"/>
                        <a:pt x="241" y="31"/>
                        <a:pt x="228" y="38"/>
                      </a:cubicBezTo>
                      <a:cubicBezTo>
                        <a:pt x="220" y="41"/>
                        <a:pt x="209" y="42"/>
                        <a:pt x="201" y="44"/>
                      </a:cubicBezTo>
                      <a:cubicBezTo>
                        <a:pt x="193" y="54"/>
                        <a:pt x="200" y="53"/>
                        <a:pt x="212" y="57"/>
                      </a:cubicBezTo>
                      <a:cubicBezTo>
                        <a:pt x="200" y="62"/>
                        <a:pt x="199" y="57"/>
                        <a:pt x="188" y="63"/>
                      </a:cubicBezTo>
                      <a:cubicBezTo>
                        <a:pt x="181" y="62"/>
                        <a:pt x="174" y="64"/>
                        <a:pt x="169" y="61"/>
                      </a:cubicBezTo>
                      <a:cubicBezTo>
                        <a:pt x="166" y="59"/>
                        <a:pt x="175" y="59"/>
                        <a:pt x="177" y="57"/>
                      </a:cubicBezTo>
                      <a:cubicBezTo>
                        <a:pt x="181" y="48"/>
                        <a:pt x="149" y="28"/>
                        <a:pt x="171" y="40"/>
                      </a:cubicBezTo>
                      <a:cubicBezTo>
                        <a:pt x="184" y="55"/>
                        <a:pt x="184" y="36"/>
                        <a:pt x="169" y="31"/>
                      </a:cubicBezTo>
                      <a:cubicBezTo>
                        <a:pt x="167" y="27"/>
                        <a:pt x="167" y="22"/>
                        <a:pt x="158" y="23"/>
                      </a:cubicBezTo>
                      <a:cubicBezTo>
                        <a:pt x="153" y="23"/>
                        <a:pt x="142" y="27"/>
                        <a:pt x="142" y="27"/>
                      </a:cubicBezTo>
                      <a:cubicBezTo>
                        <a:pt x="136" y="39"/>
                        <a:pt x="143" y="31"/>
                        <a:pt x="134" y="27"/>
                      </a:cubicBezTo>
                      <a:cubicBezTo>
                        <a:pt x="130" y="25"/>
                        <a:pt x="126" y="25"/>
                        <a:pt x="123" y="25"/>
                      </a:cubicBezTo>
                      <a:cubicBezTo>
                        <a:pt x="117" y="11"/>
                        <a:pt x="100" y="6"/>
                        <a:pt x="83" y="2"/>
                      </a:cubicBezTo>
                      <a:cubicBezTo>
                        <a:pt x="70" y="4"/>
                        <a:pt x="69" y="9"/>
                        <a:pt x="59" y="14"/>
                      </a:cubicBezTo>
                      <a:cubicBezTo>
                        <a:pt x="45" y="14"/>
                        <a:pt x="0" y="12"/>
                        <a:pt x="1" y="0"/>
                      </a:cubicBezTo>
                      <a:lnTo>
                        <a:pt x="220" y="1"/>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71" name="Freeform 40"/>
                <p:cNvSpPr>
                  <a:spLocks/>
                </p:cNvSpPr>
                <p:nvPr userDrawn="1"/>
              </p:nvSpPr>
              <p:spPr bwMode="ltGray">
                <a:xfrm>
                  <a:off x="3835" y="3"/>
                  <a:ext cx="446" cy="49"/>
                </a:xfrm>
                <a:custGeom>
                  <a:avLst/>
                  <a:gdLst>
                    <a:gd name="T0" fmla="*/ 40241 w 300"/>
                    <a:gd name="T1" fmla="*/ 29681 h 31"/>
                    <a:gd name="T2" fmla="*/ 11713 w 300"/>
                    <a:gd name="T3" fmla="*/ 1279 h 31"/>
                    <a:gd name="T4" fmla="*/ 109208 w 300"/>
                    <a:gd name="T5" fmla="*/ 0 h 31"/>
                    <a:gd name="T6" fmla="*/ 113272 w 300"/>
                    <a:gd name="T7" fmla="*/ 13426 h 31"/>
                    <a:gd name="T8" fmla="*/ 101044 w 300"/>
                    <a:gd name="T9" fmla="*/ 15383 h 31"/>
                    <a:gd name="T10" fmla="*/ 40241 w 300"/>
                    <a:gd name="T11" fmla="*/ 29681 h 3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00" h="31">
                      <a:moveTo>
                        <a:pt x="105" y="31"/>
                      </a:moveTo>
                      <a:cubicBezTo>
                        <a:pt x="83" y="19"/>
                        <a:pt x="0" y="6"/>
                        <a:pt x="30" y="1"/>
                      </a:cubicBezTo>
                      <a:lnTo>
                        <a:pt x="285" y="0"/>
                      </a:lnTo>
                      <a:cubicBezTo>
                        <a:pt x="296" y="4"/>
                        <a:pt x="300" y="5"/>
                        <a:pt x="296" y="14"/>
                      </a:cubicBezTo>
                      <a:cubicBezTo>
                        <a:pt x="285" y="11"/>
                        <a:pt x="276" y="16"/>
                        <a:pt x="264" y="16"/>
                      </a:cubicBezTo>
                      <a:lnTo>
                        <a:pt x="105" y="31"/>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72" name="Freeform 41"/>
                <p:cNvSpPr>
                  <a:spLocks/>
                </p:cNvSpPr>
                <p:nvPr userDrawn="1"/>
              </p:nvSpPr>
              <p:spPr bwMode="ltGray">
                <a:xfrm>
                  <a:off x="2853" y="74"/>
                  <a:ext cx="42" cy="25"/>
                </a:xfrm>
                <a:custGeom>
                  <a:avLst/>
                  <a:gdLst>
                    <a:gd name="T0" fmla="*/ 0 w 41"/>
                    <a:gd name="T1" fmla="*/ 3 h 29"/>
                    <a:gd name="T2" fmla="*/ 12 w 41"/>
                    <a:gd name="T3" fmla="*/ 3 h 29"/>
                    <a:gd name="T4" fmla="*/ 0 w 41"/>
                    <a:gd name="T5" fmla="*/ 3 h 29"/>
                    <a:gd name="T6" fmla="*/ 0 60000 65536"/>
                    <a:gd name="T7" fmla="*/ 0 60000 65536"/>
                    <a:gd name="T8" fmla="*/ 0 60000 65536"/>
                  </a:gdLst>
                  <a:ahLst/>
                  <a:cxnLst>
                    <a:cxn ang="T6">
                      <a:pos x="T0" y="T1"/>
                    </a:cxn>
                    <a:cxn ang="T7">
                      <a:pos x="T2" y="T3"/>
                    </a:cxn>
                    <a:cxn ang="T8">
                      <a:pos x="T4" y="T5"/>
                    </a:cxn>
                  </a:cxnLst>
                  <a:rect l="0" t="0" r="r" b="b"/>
                  <a:pathLst>
                    <a:path w="41" h="29">
                      <a:moveTo>
                        <a:pt x="0" y="25"/>
                      </a:moveTo>
                      <a:cubicBezTo>
                        <a:pt x="10" y="11"/>
                        <a:pt x="41" y="0"/>
                        <a:pt x="12" y="29"/>
                      </a:cubicBezTo>
                      <a:cubicBezTo>
                        <a:pt x="8" y="28"/>
                        <a:pt x="0" y="25"/>
                        <a:pt x="0" y="25"/>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73" name="Freeform 42"/>
                <p:cNvSpPr>
                  <a:spLocks/>
                </p:cNvSpPr>
                <p:nvPr userDrawn="1"/>
              </p:nvSpPr>
              <p:spPr bwMode="ltGray">
                <a:xfrm>
                  <a:off x="1704" y="3"/>
                  <a:ext cx="1022" cy="372"/>
                </a:xfrm>
                <a:custGeom>
                  <a:avLst/>
                  <a:gdLst>
                    <a:gd name="T0" fmla="*/ 25861419 w 436"/>
                    <a:gd name="T1" fmla="*/ 548578 h 152"/>
                    <a:gd name="T2" fmla="*/ 154524473 w 436"/>
                    <a:gd name="T3" fmla="*/ 0 h 152"/>
                    <a:gd name="T4" fmla="*/ 147374486 w 436"/>
                    <a:gd name="T5" fmla="*/ 36526122 h 152"/>
                    <a:gd name="T6" fmla="*/ 140743099 w 436"/>
                    <a:gd name="T7" fmla="*/ 45900314 h 152"/>
                    <a:gd name="T8" fmla="*/ 138924928 w 436"/>
                    <a:gd name="T9" fmla="*/ 47333755 h 152"/>
                    <a:gd name="T10" fmla="*/ 132865898 w 436"/>
                    <a:gd name="T11" fmla="*/ 49506188 h 152"/>
                    <a:gd name="T12" fmla="*/ 127888603 w 436"/>
                    <a:gd name="T13" fmla="*/ 59429406 h 152"/>
                    <a:gd name="T14" fmla="*/ 128357863 w 436"/>
                    <a:gd name="T15" fmla="*/ 66896919 h 152"/>
                    <a:gd name="T16" fmla="*/ 128934943 w 436"/>
                    <a:gd name="T17" fmla="*/ 72446599 h 152"/>
                    <a:gd name="T18" fmla="*/ 129710604 w 436"/>
                    <a:gd name="T19" fmla="*/ 76595963 h 152"/>
                    <a:gd name="T20" fmla="*/ 128357863 w 436"/>
                    <a:gd name="T21" fmla="*/ 82694252 h 152"/>
                    <a:gd name="T22" fmla="*/ 124426908 w 436"/>
                    <a:gd name="T23" fmla="*/ 81351686 h 152"/>
                    <a:gd name="T24" fmla="*/ 121258814 w 436"/>
                    <a:gd name="T25" fmla="*/ 87349413 h 152"/>
                    <a:gd name="T26" fmla="*/ 122935869 w 436"/>
                    <a:gd name="T27" fmla="*/ 71068312 h 152"/>
                    <a:gd name="T28" fmla="*/ 119720650 w 436"/>
                    <a:gd name="T29" fmla="*/ 67785196 h 152"/>
                    <a:gd name="T30" fmla="*/ 121833914 w 436"/>
                    <a:gd name="T31" fmla="*/ 63073317 h 152"/>
                    <a:gd name="T32" fmla="*/ 121258814 w 436"/>
                    <a:gd name="T33" fmla="*/ 60352267 h 152"/>
                    <a:gd name="T34" fmla="*/ 113390574 w 436"/>
                    <a:gd name="T35" fmla="*/ 63621278 h 152"/>
                    <a:gd name="T36" fmla="*/ 112348183 w 436"/>
                    <a:gd name="T37" fmla="*/ 57523606 h 152"/>
                    <a:gd name="T38" fmla="*/ 105187306 w 436"/>
                    <a:gd name="T39" fmla="*/ 63621278 h 152"/>
                    <a:gd name="T40" fmla="*/ 113390574 w 436"/>
                    <a:gd name="T41" fmla="*/ 69725771 h 152"/>
                    <a:gd name="T42" fmla="*/ 108111890 w 436"/>
                    <a:gd name="T43" fmla="*/ 79087648 h 152"/>
                    <a:gd name="T44" fmla="*/ 110227156 w 436"/>
                    <a:gd name="T45" fmla="*/ 85182068 h 152"/>
                    <a:gd name="T46" fmla="*/ 111572415 w 436"/>
                    <a:gd name="T47" fmla="*/ 93447707 h 152"/>
                    <a:gd name="T48" fmla="*/ 109459622 w 436"/>
                    <a:gd name="T49" fmla="*/ 94011265 h 152"/>
                    <a:gd name="T50" fmla="*/ 111241646 w 436"/>
                    <a:gd name="T51" fmla="*/ 97293015 h 152"/>
                    <a:gd name="T52" fmla="*/ 108874759 w 436"/>
                    <a:gd name="T53" fmla="*/ 102821162 h 152"/>
                    <a:gd name="T54" fmla="*/ 0 w 436"/>
                    <a:gd name="T55" fmla="*/ 100931542 h 152"/>
                    <a:gd name="T56" fmla="*/ 25861419 w 436"/>
                    <a:gd name="T57" fmla="*/ 548578 h 15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436" h="152">
                      <a:moveTo>
                        <a:pt x="73" y="1"/>
                      </a:moveTo>
                      <a:lnTo>
                        <a:pt x="436" y="0"/>
                      </a:lnTo>
                      <a:cubicBezTo>
                        <a:pt x="430" y="15"/>
                        <a:pt x="429" y="42"/>
                        <a:pt x="416" y="54"/>
                      </a:cubicBezTo>
                      <a:cubicBezTo>
                        <a:pt x="410" y="60"/>
                        <a:pt x="405" y="63"/>
                        <a:pt x="397" y="68"/>
                      </a:cubicBezTo>
                      <a:cubicBezTo>
                        <a:pt x="396" y="69"/>
                        <a:pt x="392" y="70"/>
                        <a:pt x="392" y="70"/>
                      </a:cubicBezTo>
                      <a:cubicBezTo>
                        <a:pt x="377" y="63"/>
                        <a:pt x="385" y="68"/>
                        <a:pt x="375" y="73"/>
                      </a:cubicBezTo>
                      <a:cubicBezTo>
                        <a:pt x="371" y="82"/>
                        <a:pt x="371" y="83"/>
                        <a:pt x="361" y="88"/>
                      </a:cubicBezTo>
                      <a:cubicBezTo>
                        <a:pt x="359" y="92"/>
                        <a:pt x="364" y="93"/>
                        <a:pt x="362" y="99"/>
                      </a:cubicBezTo>
                      <a:cubicBezTo>
                        <a:pt x="363" y="102"/>
                        <a:pt x="364" y="105"/>
                        <a:pt x="364" y="107"/>
                      </a:cubicBezTo>
                      <a:cubicBezTo>
                        <a:pt x="365" y="109"/>
                        <a:pt x="366" y="111"/>
                        <a:pt x="366" y="113"/>
                      </a:cubicBezTo>
                      <a:cubicBezTo>
                        <a:pt x="365" y="115"/>
                        <a:pt x="364" y="120"/>
                        <a:pt x="362" y="122"/>
                      </a:cubicBezTo>
                      <a:cubicBezTo>
                        <a:pt x="359" y="123"/>
                        <a:pt x="354" y="119"/>
                        <a:pt x="351" y="120"/>
                      </a:cubicBezTo>
                      <a:cubicBezTo>
                        <a:pt x="347" y="129"/>
                        <a:pt x="352" y="127"/>
                        <a:pt x="342" y="129"/>
                      </a:cubicBezTo>
                      <a:cubicBezTo>
                        <a:pt x="340" y="123"/>
                        <a:pt x="345" y="111"/>
                        <a:pt x="347" y="105"/>
                      </a:cubicBezTo>
                      <a:cubicBezTo>
                        <a:pt x="347" y="100"/>
                        <a:pt x="338" y="102"/>
                        <a:pt x="338" y="100"/>
                      </a:cubicBezTo>
                      <a:cubicBezTo>
                        <a:pt x="338" y="98"/>
                        <a:pt x="344" y="95"/>
                        <a:pt x="344" y="93"/>
                      </a:cubicBezTo>
                      <a:cubicBezTo>
                        <a:pt x="344" y="92"/>
                        <a:pt x="344" y="89"/>
                        <a:pt x="342" y="89"/>
                      </a:cubicBezTo>
                      <a:cubicBezTo>
                        <a:pt x="339" y="89"/>
                        <a:pt x="324" y="94"/>
                        <a:pt x="320" y="94"/>
                      </a:cubicBezTo>
                      <a:cubicBezTo>
                        <a:pt x="317" y="86"/>
                        <a:pt x="328" y="88"/>
                        <a:pt x="317" y="85"/>
                      </a:cubicBezTo>
                      <a:cubicBezTo>
                        <a:pt x="311" y="91"/>
                        <a:pt x="306" y="93"/>
                        <a:pt x="297" y="94"/>
                      </a:cubicBezTo>
                      <a:cubicBezTo>
                        <a:pt x="300" y="104"/>
                        <a:pt x="307" y="101"/>
                        <a:pt x="320" y="103"/>
                      </a:cubicBezTo>
                      <a:cubicBezTo>
                        <a:pt x="318" y="109"/>
                        <a:pt x="311" y="111"/>
                        <a:pt x="305" y="117"/>
                      </a:cubicBezTo>
                      <a:lnTo>
                        <a:pt x="311" y="126"/>
                      </a:lnTo>
                      <a:lnTo>
                        <a:pt x="315" y="138"/>
                      </a:lnTo>
                      <a:lnTo>
                        <a:pt x="309" y="139"/>
                      </a:lnTo>
                      <a:lnTo>
                        <a:pt x="314" y="144"/>
                      </a:lnTo>
                      <a:lnTo>
                        <a:pt x="307" y="152"/>
                      </a:lnTo>
                      <a:lnTo>
                        <a:pt x="0" y="149"/>
                      </a:lnTo>
                      <a:lnTo>
                        <a:pt x="73" y="1"/>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74" name="Freeform 43"/>
                <p:cNvSpPr>
                  <a:spLocks/>
                </p:cNvSpPr>
                <p:nvPr userDrawn="1"/>
              </p:nvSpPr>
              <p:spPr bwMode="ltGray">
                <a:xfrm>
                  <a:off x="2729" y="-9"/>
                  <a:ext cx="47" cy="134"/>
                </a:xfrm>
                <a:custGeom>
                  <a:avLst/>
                  <a:gdLst>
                    <a:gd name="T0" fmla="*/ 5 w 47"/>
                    <a:gd name="T1" fmla="*/ 6 h 165"/>
                    <a:gd name="T2" fmla="*/ 15 w 47"/>
                    <a:gd name="T3" fmla="*/ 5 h 165"/>
                    <a:gd name="T4" fmla="*/ 17 w 47"/>
                    <a:gd name="T5" fmla="*/ 2 h 165"/>
                    <a:gd name="T6" fmla="*/ 11 w 47"/>
                    <a:gd name="T7" fmla="*/ 2 h 165"/>
                    <a:gd name="T8" fmla="*/ 17 w 47"/>
                    <a:gd name="T9" fmla="*/ 2 h 165"/>
                    <a:gd name="T10" fmla="*/ 21 w 47"/>
                    <a:gd name="T11" fmla="*/ 0 h 165"/>
                    <a:gd name="T12" fmla="*/ 31 w 47"/>
                    <a:gd name="T13" fmla="*/ 2 h 165"/>
                    <a:gd name="T14" fmla="*/ 47 w 47"/>
                    <a:gd name="T15" fmla="*/ 4 h 165"/>
                    <a:gd name="T16" fmla="*/ 31 w 47"/>
                    <a:gd name="T17" fmla="*/ 5 h 165"/>
                    <a:gd name="T18" fmla="*/ 23 w 47"/>
                    <a:gd name="T19" fmla="*/ 5 h 165"/>
                    <a:gd name="T20" fmla="*/ 21 w 47"/>
                    <a:gd name="T21" fmla="*/ 6 h 165"/>
                    <a:gd name="T22" fmla="*/ 27 w 47"/>
                    <a:gd name="T23" fmla="*/ 6 h 165"/>
                    <a:gd name="T24" fmla="*/ 31 w 47"/>
                    <a:gd name="T25" fmla="*/ 6 h 165"/>
                    <a:gd name="T26" fmla="*/ 13 w 47"/>
                    <a:gd name="T27" fmla="*/ 6 h 165"/>
                    <a:gd name="T28" fmla="*/ 7 w 47"/>
                    <a:gd name="T29" fmla="*/ 6 h 165"/>
                    <a:gd name="T30" fmla="*/ 3 w 47"/>
                    <a:gd name="T31" fmla="*/ 6 h 165"/>
                    <a:gd name="T32" fmla="*/ 5 w 47"/>
                    <a:gd name="T33" fmla="*/ 6 h 16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7" h="165">
                      <a:moveTo>
                        <a:pt x="5" y="156"/>
                      </a:moveTo>
                      <a:cubicBezTo>
                        <a:pt x="0" y="141"/>
                        <a:pt x="1" y="118"/>
                        <a:pt x="15" y="108"/>
                      </a:cubicBezTo>
                      <a:cubicBezTo>
                        <a:pt x="16" y="95"/>
                        <a:pt x="17" y="81"/>
                        <a:pt x="17" y="68"/>
                      </a:cubicBezTo>
                      <a:cubicBezTo>
                        <a:pt x="17" y="58"/>
                        <a:pt x="11" y="40"/>
                        <a:pt x="11" y="40"/>
                      </a:cubicBezTo>
                      <a:cubicBezTo>
                        <a:pt x="14" y="20"/>
                        <a:pt x="11" y="29"/>
                        <a:pt x="17" y="12"/>
                      </a:cubicBezTo>
                      <a:cubicBezTo>
                        <a:pt x="18" y="8"/>
                        <a:pt x="21" y="0"/>
                        <a:pt x="21" y="0"/>
                      </a:cubicBezTo>
                      <a:cubicBezTo>
                        <a:pt x="38" y="6"/>
                        <a:pt x="33" y="7"/>
                        <a:pt x="31" y="30"/>
                      </a:cubicBezTo>
                      <a:cubicBezTo>
                        <a:pt x="38" y="52"/>
                        <a:pt x="40" y="76"/>
                        <a:pt x="47" y="98"/>
                      </a:cubicBezTo>
                      <a:cubicBezTo>
                        <a:pt x="44" y="116"/>
                        <a:pt x="45" y="113"/>
                        <a:pt x="31" y="108"/>
                      </a:cubicBezTo>
                      <a:cubicBezTo>
                        <a:pt x="25" y="118"/>
                        <a:pt x="28" y="112"/>
                        <a:pt x="23" y="126"/>
                      </a:cubicBezTo>
                      <a:cubicBezTo>
                        <a:pt x="22" y="128"/>
                        <a:pt x="21" y="132"/>
                        <a:pt x="21" y="132"/>
                      </a:cubicBezTo>
                      <a:cubicBezTo>
                        <a:pt x="23" y="133"/>
                        <a:pt x="26" y="132"/>
                        <a:pt x="27" y="134"/>
                      </a:cubicBezTo>
                      <a:cubicBezTo>
                        <a:pt x="29" y="137"/>
                        <a:pt x="31" y="146"/>
                        <a:pt x="31" y="146"/>
                      </a:cubicBezTo>
                      <a:cubicBezTo>
                        <a:pt x="27" y="165"/>
                        <a:pt x="23" y="155"/>
                        <a:pt x="13" y="148"/>
                      </a:cubicBezTo>
                      <a:cubicBezTo>
                        <a:pt x="11" y="152"/>
                        <a:pt x="11" y="160"/>
                        <a:pt x="7" y="160"/>
                      </a:cubicBezTo>
                      <a:cubicBezTo>
                        <a:pt x="5" y="160"/>
                        <a:pt x="4" y="156"/>
                        <a:pt x="3" y="154"/>
                      </a:cubicBezTo>
                      <a:cubicBezTo>
                        <a:pt x="3" y="153"/>
                        <a:pt x="4" y="155"/>
                        <a:pt x="5" y="156"/>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75" name="Freeform 44"/>
                <p:cNvSpPr>
                  <a:spLocks/>
                </p:cNvSpPr>
                <p:nvPr userDrawn="1"/>
              </p:nvSpPr>
              <p:spPr bwMode="ltGray">
                <a:xfrm>
                  <a:off x="2701" y="103"/>
                  <a:ext cx="138" cy="84"/>
                </a:xfrm>
                <a:custGeom>
                  <a:avLst/>
                  <a:gdLst>
                    <a:gd name="T0" fmla="*/ 26 w 138"/>
                    <a:gd name="T1" fmla="*/ 3 h 103"/>
                    <a:gd name="T2" fmla="*/ 30 w 138"/>
                    <a:gd name="T3" fmla="*/ 2 h 103"/>
                    <a:gd name="T4" fmla="*/ 50 w 138"/>
                    <a:gd name="T5" fmla="*/ 2 h 103"/>
                    <a:gd name="T6" fmla="*/ 54 w 138"/>
                    <a:gd name="T7" fmla="*/ 2 h 103"/>
                    <a:gd name="T8" fmla="*/ 66 w 138"/>
                    <a:gd name="T9" fmla="*/ 2 h 103"/>
                    <a:gd name="T10" fmla="*/ 80 w 138"/>
                    <a:gd name="T11" fmla="*/ 2 h 103"/>
                    <a:gd name="T12" fmla="*/ 116 w 138"/>
                    <a:gd name="T13" fmla="*/ 2 h 103"/>
                    <a:gd name="T14" fmla="*/ 130 w 138"/>
                    <a:gd name="T15" fmla="*/ 2 h 103"/>
                    <a:gd name="T16" fmla="*/ 138 w 138"/>
                    <a:gd name="T17" fmla="*/ 2 h 103"/>
                    <a:gd name="T18" fmla="*/ 106 w 138"/>
                    <a:gd name="T19" fmla="*/ 2 h 103"/>
                    <a:gd name="T20" fmla="*/ 84 w 138"/>
                    <a:gd name="T21" fmla="*/ 3 h 103"/>
                    <a:gd name="T22" fmla="*/ 66 w 138"/>
                    <a:gd name="T23" fmla="*/ 4 h 103"/>
                    <a:gd name="T24" fmla="*/ 48 w 138"/>
                    <a:gd name="T25" fmla="*/ 5 h 103"/>
                    <a:gd name="T26" fmla="*/ 26 w 138"/>
                    <a:gd name="T27" fmla="*/ 5 h 103"/>
                    <a:gd name="T28" fmla="*/ 20 w 138"/>
                    <a:gd name="T29" fmla="*/ 4 h 103"/>
                    <a:gd name="T30" fmla="*/ 22 w 138"/>
                    <a:gd name="T31" fmla="*/ 5 h 103"/>
                    <a:gd name="T32" fmla="*/ 0 w 138"/>
                    <a:gd name="T33" fmla="*/ 5 h 103"/>
                    <a:gd name="T34" fmla="*/ 10 w 138"/>
                    <a:gd name="T35" fmla="*/ 4 h 103"/>
                    <a:gd name="T36" fmla="*/ 26 w 138"/>
                    <a:gd name="T37" fmla="*/ 3 h 10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38" h="103">
                      <a:moveTo>
                        <a:pt x="26" y="61"/>
                      </a:moveTo>
                      <a:cubicBezTo>
                        <a:pt x="29" y="53"/>
                        <a:pt x="33" y="51"/>
                        <a:pt x="30" y="43"/>
                      </a:cubicBezTo>
                      <a:cubicBezTo>
                        <a:pt x="33" y="27"/>
                        <a:pt x="37" y="24"/>
                        <a:pt x="50" y="33"/>
                      </a:cubicBezTo>
                      <a:cubicBezTo>
                        <a:pt x="51" y="37"/>
                        <a:pt x="53" y="41"/>
                        <a:pt x="54" y="45"/>
                      </a:cubicBezTo>
                      <a:cubicBezTo>
                        <a:pt x="55" y="49"/>
                        <a:pt x="66" y="49"/>
                        <a:pt x="66" y="49"/>
                      </a:cubicBezTo>
                      <a:cubicBezTo>
                        <a:pt x="75" y="43"/>
                        <a:pt x="77" y="45"/>
                        <a:pt x="80" y="55"/>
                      </a:cubicBezTo>
                      <a:cubicBezTo>
                        <a:pt x="92" y="47"/>
                        <a:pt x="101" y="37"/>
                        <a:pt x="116" y="33"/>
                      </a:cubicBezTo>
                      <a:cubicBezTo>
                        <a:pt x="125" y="19"/>
                        <a:pt x="120" y="24"/>
                        <a:pt x="130" y="17"/>
                      </a:cubicBezTo>
                      <a:cubicBezTo>
                        <a:pt x="134" y="11"/>
                        <a:pt x="134" y="0"/>
                        <a:pt x="138" y="11"/>
                      </a:cubicBezTo>
                      <a:cubicBezTo>
                        <a:pt x="135" y="31"/>
                        <a:pt x="126" y="45"/>
                        <a:pt x="106" y="49"/>
                      </a:cubicBezTo>
                      <a:cubicBezTo>
                        <a:pt x="97" y="55"/>
                        <a:pt x="93" y="61"/>
                        <a:pt x="84" y="67"/>
                      </a:cubicBezTo>
                      <a:cubicBezTo>
                        <a:pt x="80" y="79"/>
                        <a:pt x="79" y="79"/>
                        <a:pt x="66" y="81"/>
                      </a:cubicBezTo>
                      <a:cubicBezTo>
                        <a:pt x="60" y="90"/>
                        <a:pt x="57" y="97"/>
                        <a:pt x="48" y="103"/>
                      </a:cubicBezTo>
                      <a:cubicBezTo>
                        <a:pt x="42" y="94"/>
                        <a:pt x="37" y="93"/>
                        <a:pt x="26" y="89"/>
                      </a:cubicBezTo>
                      <a:cubicBezTo>
                        <a:pt x="24" y="88"/>
                        <a:pt x="20" y="87"/>
                        <a:pt x="20" y="87"/>
                      </a:cubicBezTo>
                      <a:cubicBezTo>
                        <a:pt x="10" y="90"/>
                        <a:pt x="14" y="94"/>
                        <a:pt x="22" y="97"/>
                      </a:cubicBezTo>
                      <a:cubicBezTo>
                        <a:pt x="14" y="103"/>
                        <a:pt x="9" y="100"/>
                        <a:pt x="0" y="97"/>
                      </a:cubicBezTo>
                      <a:cubicBezTo>
                        <a:pt x="2" y="87"/>
                        <a:pt x="1" y="82"/>
                        <a:pt x="10" y="79"/>
                      </a:cubicBezTo>
                      <a:cubicBezTo>
                        <a:pt x="15" y="63"/>
                        <a:pt x="14" y="69"/>
                        <a:pt x="26" y="61"/>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76" name="Freeform 45"/>
                <p:cNvSpPr>
                  <a:spLocks/>
                </p:cNvSpPr>
                <p:nvPr userDrawn="1"/>
              </p:nvSpPr>
              <p:spPr bwMode="ltGray">
                <a:xfrm>
                  <a:off x="2553" y="182"/>
                  <a:ext cx="187" cy="176"/>
                </a:xfrm>
                <a:custGeom>
                  <a:avLst/>
                  <a:gdLst>
                    <a:gd name="T0" fmla="*/ 143 w 188"/>
                    <a:gd name="T1" fmla="*/ 2 h 214"/>
                    <a:gd name="T2" fmla="*/ 145 w 188"/>
                    <a:gd name="T3" fmla="*/ 2 h 214"/>
                    <a:gd name="T4" fmla="*/ 155 w 188"/>
                    <a:gd name="T5" fmla="*/ 0 h 214"/>
                    <a:gd name="T6" fmla="*/ 167 w 188"/>
                    <a:gd name="T7" fmla="*/ 2 h 214"/>
                    <a:gd name="T8" fmla="*/ 173 w 188"/>
                    <a:gd name="T9" fmla="*/ 2 h 214"/>
                    <a:gd name="T10" fmla="*/ 163 w 188"/>
                    <a:gd name="T11" fmla="*/ 3 h 214"/>
                    <a:gd name="T12" fmla="*/ 155 w 188"/>
                    <a:gd name="T13" fmla="*/ 4 h 214"/>
                    <a:gd name="T14" fmla="*/ 147 w 188"/>
                    <a:gd name="T15" fmla="*/ 7 h 214"/>
                    <a:gd name="T16" fmla="*/ 129 w 188"/>
                    <a:gd name="T17" fmla="*/ 7 h 214"/>
                    <a:gd name="T18" fmla="*/ 105 w 188"/>
                    <a:gd name="T19" fmla="*/ 7 h 214"/>
                    <a:gd name="T20" fmla="*/ 97 w 188"/>
                    <a:gd name="T21" fmla="*/ 7 h 214"/>
                    <a:gd name="T22" fmla="*/ 94 w 188"/>
                    <a:gd name="T23" fmla="*/ 8 h 214"/>
                    <a:gd name="T24" fmla="*/ 90 w 188"/>
                    <a:gd name="T25" fmla="*/ 8 h 214"/>
                    <a:gd name="T26" fmla="*/ 80 w 188"/>
                    <a:gd name="T27" fmla="*/ 7 h 214"/>
                    <a:gd name="T28" fmla="*/ 58 w 188"/>
                    <a:gd name="T29" fmla="*/ 8 h 214"/>
                    <a:gd name="T30" fmla="*/ 76 w 188"/>
                    <a:gd name="T31" fmla="*/ 8 h 214"/>
                    <a:gd name="T32" fmla="*/ 78 w 188"/>
                    <a:gd name="T33" fmla="*/ 9 h 214"/>
                    <a:gd name="T34" fmla="*/ 58 w 188"/>
                    <a:gd name="T35" fmla="*/ 9 h 214"/>
                    <a:gd name="T36" fmla="*/ 34 w 188"/>
                    <a:gd name="T37" fmla="*/ 9 h 214"/>
                    <a:gd name="T38" fmla="*/ 36 w 188"/>
                    <a:gd name="T39" fmla="*/ 8 h 214"/>
                    <a:gd name="T40" fmla="*/ 46 w 188"/>
                    <a:gd name="T41" fmla="*/ 8 h 214"/>
                    <a:gd name="T42" fmla="*/ 34 w 188"/>
                    <a:gd name="T43" fmla="*/ 8 h 214"/>
                    <a:gd name="T44" fmla="*/ 26 w 188"/>
                    <a:gd name="T45" fmla="*/ 9 h 214"/>
                    <a:gd name="T46" fmla="*/ 30 w 188"/>
                    <a:gd name="T47" fmla="*/ 10 h 214"/>
                    <a:gd name="T48" fmla="*/ 14 w 188"/>
                    <a:gd name="T49" fmla="*/ 11 h 214"/>
                    <a:gd name="T50" fmla="*/ 0 w 188"/>
                    <a:gd name="T51" fmla="*/ 12 h 214"/>
                    <a:gd name="T52" fmla="*/ 8 w 188"/>
                    <a:gd name="T53" fmla="*/ 10 h 214"/>
                    <a:gd name="T54" fmla="*/ 0 w 188"/>
                    <a:gd name="T55" fmla="*/ 9 h 214"/>
                    <a:gd name="T56" fmla="*/ 14 w 188"/>
                    <a:gd name="T57" fmla="*/ 8 h 214"/>
                    <a:gd name="T58" fmla="*/ 32 w 188"/>
                    <a:gd name="T59" fmla="*/ 7 h 214"/>
                    <a:gd name="T60" fmla="*/ 44 w 188"/>
                    <a:gd name="T61" fmla="*/ 7 h 214"/>
                    <a:gd name="T62" fmla="*/ 72 w 188"/>
                    <a:gd name="T63" fmla="*/ 7 h 214"/>
                    <a:gd name="T64" fmla="*/ 84 w 188"/>
                    <a:gd name="T65" fmla="*/ 6 h 214"/>
                    <a:gd name="T66" fmla="*/ 99 w 188"/>
                    <a:gd name="T67" fmla="*/ 5 h 214"/>
                    <a:gd name="T68" fmla="*/ 105 w 188"/>
                    <a:gd name="T69" fmla="*/ 5 h 214"/>
                    <a:gd name="T70" fmla="*/ 117 w 188"/>
                    <a:gd name="T71" fmla="*/ 4 h 214"/>
                    <a:gd name="T72" fmla="*/ 135 w 188"/>
                    <a:gd name="T73" fmla="*/ 3 h 214"/>
                    <a:gd name="T74" fmla="*/ 139 w 188"/>
                    <a:gd name="T75" fmla="*/ 2 h 214"/>
                    <a:gd name="T76" fmla="*/ 133 w 188"/>
                    <a:gd name="T77" fmla="*/ 2 h 214"/>
                    <a:gd name="T78" fmla="*/ 137 w 188"/>
                    <a:gd name="T79" fmla="*/ 2 h 214"/>
                    <a:gd name="T80" fmla="*/ 143 w 188"/>
                    <a:gd name="T81" fmla="*/ 2 h 21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88" h="214">
                      <a:moveTo>
                        <a:pt x="158" y="24"/>
                      </a:moveTo>
                      <a:cubicBezTo>
                        <a:pt x="156" y="18"/>
                        <a:pt x="160" y="6"/>
                        <a:pt x="160" y="6"/>
                      </a:cubicBezTo>
                      <a:cubicBezTo>
                        <a:pt x="167" y="16"/>
                        <a:pt x="167" y="8"/>
                        <a:pt x="170" y="0"/>
                      </a:cubicBezTo>
                      <a:cubicBezTo>
                        <a:pt x="181" y="4"/>
                        <a:pt x="179" y="14"/>
                        <a:pt x="182" y="24"/>
                      </a:cubicBezTo>
                      <a:cubicBezTo>
                        <a:pt x="184" y="30"/>
                        <a:pt x="188" y="42"/>
                        <a:pt x="188" y="42"/>
                      </a:cubicBezTo>
                      <a:cubicBezTo>
                        <a:pt x="183" y="56"/>
                        <a:pt x="188" y="52"/>
                        <a:pt x="178" y="58"/>
                      </a:cubicBezTo>
                      <a:cubicBezTo>
                        <a:pt x="174" y="63"/>
                        <a:pt x="170" y="76"/>
                        <a:pt x="170" y="76"/>
                      </a:cubicBezTo>
                      <a:cubicBezTo>
                        <a:pt x="169" y="100"/>
                        <a:pt x="173" y="110"/>
                        <a:pt x="162" y="126"/>
                      </a:cubicBezTo>
                      <a:cubicBezTo>
                        <a:pt x="150" y="118"/>
                        <a:pt x="155" y="132"/>
                        <a:pt x="144" y="136"/>
                      </a:cubicBezTo>
                      <a:cubicBezTo>
                        <a:pt x="135" y="134"/>
                        <a:pt x="129" y="135"/>
                        <a:pt x="120" y="138"/>
                      </a:cubicBezTo>
                      <a:cubicBezTo>
                        <a:pt x="114" y="129"/>
                        <a:pt x="122" y="127"/>
                        <a:pt x="112" y="124"/>
                      </a:cubicBezTo>
                      <a:cubicBezTo>
                        <a:pt x="108" y="130"/>
                        <a:pt x="108" y="142"/>
                        <a:pt x="102" y="146"/>
                      </a:cubicBezTo>
                      <a:cubicBezTo>
                        <a:pt x="98" y="148"/>
                        <a:pt x="90" y="150"/>
                        <a:pt x="90" y="150"/>
                      </a:cubicBezTo>
                      <a:cubicBezTo>
                        <a:pt x="87" y="141"/>
                        <a:pt x="89" y="135"/>
                        <a:pt x="80" y="132"/>
                      </a:cubicBezTo>
                      <a:cubicBezTo>
                        <a:pt x="68" y="134"/>
                        <a:pt x="65" y="134"/>
                        <a:pt x="58" y="144"/>
                      </a:cubicBezTo>
                      <a:cubicBezTo>
                        <a:pt x="66" y="150"/>
                        <a:pt x="68" y="147"/>
                        <a:pt x="76" y="142"/>
                      </a:cubicBezTo>
                      <a:cubicBezTo>
                        <a:pt x="81" y="146"/>
                        <a:pt x="85" y="155"/>
                        <a:pt x="78" y="160"/>
                      </a:cubicBezTo>
                      <a:cubicBezTo>
                        <a:pt x="75" y="162"/>
                        <a:pt x="62" y="165"/>
                        <a:pt x="58" y="166"/>
                      </a:cubicBezTo>
                      <a:cubicBezTo>
                        <a:pt x="48" y="173"/>
                        <a:pt x="44" y="173"/>
                        <a:pt x="34" y="166"/>
                      </a:cubicBezTo>
                      <a:cubicBezTo>
                        <a:pt x="35" y="162"/>
                        <a:pt x="34" y="158"/>
                        <a:pt x="36" y="154"/>
                      </a:cubicBezTo>
                      <a:cubicBezTo>
                        <a:pt x="38" y="150"/>
                        <a:pt x="55" y="146"/>
                        <a:pt x="46" y="144"/>
                      </a:cubicBezTo>
                      <a:cubicBezTo>
                        <a:pt x="42" y="143"/>
                        <a:pt x="34" y="148"/>
                        <a:pt x="34" y="148"/>
                      </a:cubicBezTo>
                      <a:cubicBezTo>
                        <a:pt x="32" y="155"/>
                        <a:pt x="28" y="159"/>
                        <a:pt x="26" y="166"/>
                      </a:cubicBezTo>
                      <a:cubicBezTo>
                        <a:pt x="36" y="182"/>
                        <a:pt x="36" y="173"/>
                        <a:pt x="30" y="190"/>
                      </a:cubicBezTo>
                      <a:cubicBezTo>
                        <a:pt x="28" y="196"/>
                        <a:pt x="14" y="200"/>
                        <a:pt x="14" y="200"/>
                      </a:cubicBezTo>
                      <a:cubicBezTo>
                        <a:pt x="5" y="214"/>
                        <a:pt x="11" y="210"/>
                        <a:pt x="0" y="214"/>
                      </a:cubicBezTo>
                      <a:cubicBezTo>
                        <a:pt x="2" y="202"/>
                        <a:pt x="5" y="198"/>
                        <a:pt x="8" y="188"/>
                      </a:cubicBezTo>
                      <a:cubicBezTo>
                        <a:pt x="6" y="178"/>
                        <a:pt x="3" y="173"/>
                        <a:pt x="0" y="164"/>
                      </a:cubicBezTo>
                      <a:cubicBezTo>
                        <a:pt x="3" y="156"/>
                        <a:pt x="7" y="157"/>
                        <a:pt x="14" y="152"/>
                      </a:cubicBezTo>
                      <a:cubicBezTo>
                        <a:pt x="18" y="141"/>
                        <a:pt x="23" y="140"/>
                        <a:pt x="32" y="134"/>
                      </a:cubicBezTo>
                      <a:cubicBezTo>
                        <a:pt x="37" y="127"/>
                        <a:pt x="37" y="123"/>
                        <a:pt x="44" y="118"/>
                      </a:cubicBezTo>
                      <a:cubicBezTo>
                        <a:pt x="64" y="121"/>
                        <a:pt x="55" y="122"/>
                        <a:pt x="72" y="116"/>
                      </a:cubicBezTo>
                      <a:cubicBezTo>
                        <a:pt x="76" y="115"/>
                        <a:pt x="84" y="112"/>
                        <a:pt x="84" y="112"/>
                      </a:cubicBezTo>
                      <a:cubicBezTo>
                        <a:pt x="105" y="119"/>
                        <a:pt x="97" y="84"/>
                        <a:pt x="114" y="78"/>
                      </a:cubicBezTo>
                      <a:cubicBezTo>
                        <a:pt x="117" y="87"/>
                        <a:pt x="110" y="89"/>
                        <a:pt x="120" y="92"/>
                      </a:cubicBezTo>
                      <a:cubicBezTo>
                        <a:pt x="125" y="85"/>
                        <a:pt x="125" y="81"/>
                        <a:pt x="132" y="76"/>
                      </a:cubicBezTo>
                      <a:cubicBezTo>
                        <a:pt x="138" y="68"/>
                        <a:pt x="146" y="65"/>
                        <a:pt x="150" y="54"/>
                      </a:cubicBezTo>
                      <a:cubicBezTo>
                        <a:pt x="151" y="50"/>
                        <a:pt x="154" y="42"/>
                        <a:pt x="154" y="42"/>
                      </a:cubicBezTo>
                      <a:cubicBezTo>
                        <a:pt x="152" y="41"/>
                        <a:pt x="148" y="40"/>
                        <a:pt x="148" y="38"/>
                      </a:cubicBezTo>
                      <a:cubicBezTo>
                        <a:pt x="148" y="36"/>
                        <a:pt x="161" y="33"/>
                        <a:pt x="152" y="32"/>
                      </a:cubicBezTo>
                      <a:lnTo>
                        <a:pt x="158" y="24"/>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77" name="Freeform 46"/>
                <p:cNvSpPr>
                  <a:spLocks/>
                </p:cNvSpPr>
                <p:nvPr userDrawn="1"/>
              </p:nvSpPr>
              <p:spPr bwMode="ltGray">
                <a:xfrm>
                  <a:off x="2677" y="233"/>
                  <a:ext cx="14" cy="10"/>
                </a:xfrm>
                <a:custGeom>
                  <a:avLst/>
                  <a:gdLst>
                    <a:gd name="T0" fmla="*/ 0 w 13"/>
                    <a:gd name="T1" fmla="*/ 2 h 13"/>
                    <a:gd name="T2" fmla="*/ 4 w 13"/>
                    <a:gd name="T3" fmla="*/ 2 h 13"/>
                    <a:gd name="T4" fmla="*/ 0 w 13"/>
                    <a:gd name="T5" fmla="*/ 2 h 13"/>
                    <a:gd name="T6" fmla="*/ 0 60000 65536"/>
                    <a:gd name="T7" fmla="*/ 0 60000 65536"/>
                    <a:gd name="T8" fmla="*/ 0 60000 65536"/>
                  </a:gdLst>
                  <a:ahLst/>
                  <a:cxnLst>
                    <a:cxn ang="T6">
                      <a:pos x="T0" y="T1"/>
                    </a:cxn>
                    <a:cxn ang="T7">
                      <a:pos x="T2" y="T3"/>
                    </a:cxn>
                    <a:cxn ang="T8">
                      <a:pos x="T4" y="T5"/>
                    </a:cxn>
                  </a:cxnLst>
                  <a:rect l="0" t="0" r="r" b="b"/>
                  <a:pathLst>
                    <a:path w="13" h="13">
                      <a:moveTo>
                        <a:pt x="0" y="9"/>
                      </a:moveTo>
                      <a:cubicBezTo>
                        <a:pt x="6" y="0"/>
                        <a:pt x="13" y="7"/>
                        <a:pt x="4" y="13"/>
                      </a:cubicBezTo>
                      <a:cubicBezTo>
                        <a:pt x="0" y="6"/>
                        <a:pt x="0" y="5"/>
                        <a:pt x="0" y="9"/>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78" name="Freeform 47"/>
                <p:cNvSpPr>
                  <a:spLocks/>
                </p:cNvSpPr>
                <p:nvPr userDrawn="1"/>
              </p:nvSpPr>
              <p:spPr bwMode="ltGray">
                <a:xfrm>
                  <a:off x="1627" y="353"/>
                  <a:ext cx="813" cy="462"/>
                </a:xfrm>
                <a:custGeom>
                  <a:avLst/>
                  <a:gdLst>
                    <a:gd name="T0" fmla="*/ 827 w 812"/>
                    <a:gd name="T1" fmla="*/ 2 h 564"/>
                    <a:gd name="T2" fmla="*/ 793 w 812"/>
                    <a:gd name="T3" fmla="*/ 4 h 564"/>
                    <a:gd name="T4" fmla="*/ 763 w 812"/>
                    <a:gd name="T5" fmla="*/ 6 h 564"/>
                    <a:gd name="T6" fmla="*/ 737 w 812"/>
                    <a:gd name="T7" fmla="*/ 7 h 564"/>
                    <a:gd name="T8" fmla="*/ 649 w 812"/>
                    <a:gd name="T9" fmla="*/ 9 h 564"/>
                    <a:gd name="T10" fmla="*/ 647 w 812"/>
                    <a:gd name="T11" fmla="*/ 11 h 564"/>
                    <a:gd name="T12" fmla="*/ 619 w 812"/>
                    <a:gd name="T13" fmla="*/ 11 h 564"/>
                    <a:gd name="T14" fmla="*/ 635 w 812"/>
                    <a:gd name="T15" fmla="*/ 9 h 564"/>
                    <a:gd name="T16" fmla="*/ 591 w 812"/>
                    <a:gd name="T17" fmla="*/ 9 h 564"/>
                    <a:gd name="T18" fmla="*/ 571 w 812"/>
                    <a:gd name="T19" fmla="*/ 11 h 564"/>
                    <a:gd name="T20" fmla="*/ 611 w 812"/>
                    <a:gd name="T21" fmla="*/ 14 h 564"/>
                    <a:gd name="T22" fmla="*/ 609 w 812"/>
                    <a:gd name="T23" fmla="*/ 19 h 564"/>
                    <a:gd name="T24" fmla="*/ 557 w 812"/>
                    <a:gd name="T25" fmla="*/ 20 h 564"/>
                    <a:gd name="T26" fmla="*/ 537 w 812"/>
                    <a:gd name="T27" fmla="*/ 20 h 564"/>
                    <a:gd name="T28" fmla="*/ 497 w 812"/>
                    <a:gd name="T29" fmla="*/ 17 h 564"/>
                    <a:gd name="T30" fmla="*/ 477 w 812"/>
                    <a:gd name="T31" fmla="*/ 17 h 564"/>
                    <a:gd name="T32" fmla="*/ 465 w 812"/>
                    <a:gd name="T33" fmla="*/ 20 h 564"/>
                    <a:gd name="T34" fmla="*/ 515 w 812"/>
                    <a:gd name="T35" fmla="*/ 24 h 564"/>
                    <a:gd name="T36" fmla="*/ 525 w 812"/>
                    <a:gd name="T37" fmla="*/ 26 h 564"/>
                    <a:gd name="T38" fmla="*/ 541 w 812"/>
                    <a:gd name="T39" fmla="*/ 28 h 564"/>
                    <a:gd name="T40" fmla="*/ 507 w 812"/>
                    <a:gd name="T41" fmla="*/ 28 h 564"/>
                    <a:gd name="T42" fmla="*/ 485 w 812"/>
                    <a:gd name="T43" fmla="*/ 26 h 564"/>
                    <a:gd name="T44" fmla="*/ 437 w 812"/>
                    <a:gd name="T45" fmla="*/ 21 h 564"/>
                    <a:gd name="T46" fmla="*/ 441 w 812"/>
                    <a:gd name="T47" fmla="*/ 16 h 564"/>
                    <a:gd name="T48" fmla="*/ 437 w 812"/>
                    <a:gd name="T49" fmla="*/ 13 h 564"/>
                    <a:gd name="T50" fmla="*/ 427 w 812"/>
                    <a:gd name="T51" fmla="*/ 14 h 564"/>
                    <a:gd name="T52" fmla="*/ 386 w 812"/>
                    <a:gd name="T53" fmla="*/ 13 h 564"/>
                    <a:gd name="T54" fmla="*/ 360 w 812"/>
                    <a:gd name="T55" fmla="*/ 9 h 564"/>
                    <a:gd name="T56" fmla="*/ 330 w 812"/>
                    <a:gd name="T57" fmla="*/ 9 h 564"/>
                    <a:gd name="T58" fmla="*/ 288 w 812"/>
                    <a:gd name="T59" fmla="*/ 9 h 564"/>
                    <a:gd name="T60" fmla="*/ 242 w 812"/>
                    <a:gd name="T61" fmla="*/ 11 h 564"/>
                    <a:gd name="T62" fmla="*/ 196 w 812"/>
                    <a:gd name="T63" fmla="*/ 13 h 564"/>
                    <a:gd name="T64" fmla="*/ 184 w 812"/>
                    <a:gd name="T65" fmla="*/ 13 h 564"/>
                    <a:gd name="T66" fmla="*/ 160 w 812"/>
                    <a:gd name="T67" fmla="*/ 16 h 564"/>
                    <a:gd name="T68" fmla="*/ 152 w 812"/>
                    <a:gd name="T69" fmla="*/ 17 h 564"/>
                    <a:gd name="T70" fmla="*/ 128 w 812"/>
                    <a:gd name="T71" fmla="*/ 20 h 564"/>
                    <a:gd name="T72" fmla="*/ 94 w 812"/>
                    <a:gd name="T73" fmla="*/ 20 h 564"/>
                    <a:gd name="T74" fmla="*/ 66 w 812"/>
                    <a:gd name="T75" fmla="*/ 13 h 564"/>
                    <a:gd name="T76" fmla="*/ 72 w 812"/>
                    <a:gd name="T77" fmla="*/ 7 h 564"/>
                    <a:gd name="T78" fmla="*/ 44 w 812"/>
                    <a:gd name="T79" fmla="*/ 9 h 564"/>
                    <a:gd name="T80" fmla="*/ 20 w 812"/>
                    <a:gd name="T81" fmla="*/ 7 h 564"/>
                    <a:gd name="T82" fmla="*/ 24 w 812"/>
                    <a:gd name="T83" fmla="*/ 7 h 564"/>
                    <a:gd name="T84" fmla="*/ 0 w 812"/>
                    <a:gd name="T85" fmla="*/ 5 h 564"/>
                    <a:gd name="T86" fmla="*/ 813 w 812"/>
                    <a:gd name="T87" fmla="*/ 2 h 56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812" h="564">
                      <a:moveTo>
                        <a:pt x="798" y="6"/>
                      </a:moveTo>
                      <a:cubicBezTo>
                        <a:pt x="801" y="15"/>
                        <a:pt x="809" y="16"/>
                        <a:pt x="812" y="26"/>
                      </a:cubicBezTo>
                      <a:cubicBezTo>
                        <a:pt x="809" y="36"/>
                        <a:pt x="801" y="41"/>
                        <a:pt x="796" y="50"/>
                      </a:cubicBezTo>
                      <a:cubicBezTo>
                        <a:pt x="791" y="61"/>
                        <a:pt x="788" y="71"/>
                        <a:pt x="778" y="78"/>
                      </a:cubicBezTo>
                      <a:cubicBezTo>
                        <a:pt x="773" y="85"/>
                        <a:pt x="771" y="88"/>
                        <a:pt x="774" y="96"/>
                      </a:cubicBezTo>
                      <a:cubicBezTo>
                        <a:pt x="767" y="107"/>
                        <a:pt x="758" y="114"/>
                        <a:pt x="748" y="122"/>
                      </a:cubicBezTo>
                      <a:cubicBezTo>
                        <a:pt x="744" y="125"/>
                        <a:pt x="736" y="130"/>
                        <a:pt x="736" y="130"/>
                      </a:cubicBezTo>
                      <a:cubicBezTo>
                        <a:pt x="740" y="141"/>
                        <a:pt x="731" y="140"/>
                        <a:pt x="722" y="142"/>
                      </a:cubicBezTo>
                      <a:cubicBezTo>
                        <a:pt x="716" y="148"/>
                        <a:pt x="712" y="151"/>
                        <a:pt x="704" y="154"/>
                      </a:cubicBezTo>
                      <a:cubicBezTo>
                        <a:pt x="686" y="150"/>
                        <a:pt x="650" y="169"/>
                        <a:pt x="634" y="180"/>
                      </a:cubicBezTo>
                      <a:cubicBezTo>
                        <a:pt x="636" y="189"/>
                        <a:pt x="631" y="193"/>
                        <a:pt x="640" y="196"/>
                      </a:cubicBezTo>
                      <a:cubicBezTo>
                        <a:pt x="643" y="205"/>
                        <a:pt x="640" y="207"/>
                        <a:pt x="632" y="210"/>
                      </a:cubicBezTo>
                      <a:cubicBezTo>
                        <a:pt x="626" y="219"/>
                        <a:pt x="623" y="226"/>
                        <a:pt x="614" y="232"/>
                      </a:cubicBezTo>
                      <a:cubicBezTo>
                        <a:pt x="611" y="231"/>
                        <a:pt x="606" y="233"/>
                        <a:pt x="604" y="230"/>
                      </a:cubicBezTo>
                      <a:cubicBezTo>
                        <a:pt x="599" y="220"/>
                        <a:pt x="610" y="199"/>
                        <a:pt x="620" y="196"/>
                      </a:cubicBezTo>
                      <a:cubicBezTo>
                        <a:pt x="623" y="187"/>
                        <a:pt x="617" y="187"/>
                        <a:pt x="620" y="178"/>
                      </a:cubicBezTo>
                      <a:cubicBezTo>
                        <a:pt x="617" y="164"/>
                        <a:pt x="609" y="168"/>
                        <a:pt x="598" y="172"/>
                      </a:cubicBezTo>
                      <a:cubicBezTo>
                        <a:pt x="592" y="180"/>
                        <a:pt x="585" y="185"/>
                        <a:pt x="576" y="188"/>
                      </a:cubicBezTo>
                      <a:cubicBezTo>
                        <a:pt x="572" y="194"/>
                        <a:pt x="568" y="200"/>
                        <a:pt x="564" y="206"/>
                      </a:cubicBezTo>
                      <a:cubicBezTo>
                        <a:pt x="561" y="210"/>
                        <a:pt x="556" y="218"/>
                        <a:pt x="556" y="218"/>
                      </a:cubicBezTo>
                      <a:cubicBezTo>
                        <a:pt x="558" y="234"/>
                        <a:pt x="559" y="243"/>
                        <a:pt x="572" y="252"/>
                      </a:cubicBezTo>
                      <a:cubicBezTo>
                        <a:pt x="579" y="262"/>
                        <a:pt x="586" y="273"/>
                        <a:pt x="596" y="280"/>
                      </a:cubicBezTo>
                      <a:cubicBezTo>
                        <a:pt x="598" y="286"/>
                        <a:pt x="602" y="298"/>
                        <a:pt x="602" y="298"/>
                      </a:cubicBezTo>
                      <a:cubicBezTo>
                        <a:pt x="601" y="308"/>
                        <a:pt x="599" y="361"/>
                        <a:pt x="594" y="368"/>
                      </a:cubicBezTo>
                      <a:cubicBezTo>
                        <a:pt x="590" y="374"/>
                        <a:pt x="576" y="378"/>
                        <a:pt x="570" y="382"/>
                      </a:cubicBezTo>
                      <a:cubicBezTo>
                        <a:pt x="563" y="393"/>
                        <a:pt x="550" y="396"/>
                        <a:pt x="542" y="406"/>
                      </a:cubicBezTo>
                      <a:cubicBezTo>
                        <a:pt x="536" y="413"/>
                        <a:pt x="539" y="417"/>
                        <a:pt x="530" y="420"/>
                      </a:cubicBezTo>
                      <a:cubicBezTo>
                        <a:pt x="526" y="408"/>
                        <a:pt x="538" y="391"/>
                        <a:pt x="522" y="386"/>
                      </a:cubicBezTo>
                      <a:cubicBezTo>
                        <a:pt x="516" y="377"/>
                        <a:pt x="510" y="364"/>
                        <a:pt x="502" y="356"/>
                      </a:cubicBezTo>
                      <a:cubicBezTo>
                        <a:pt x="497" y="341"/>
                        <a:pt x="505" y="360"/>
                        <a:pt x="482" y="348"/>
                      </a:cubicBezTo>
                      <a:cubicBezTo>
                        <a:pt x="478" y="346"/>
                        <a:pt x="478" y="339"/>
                        <a:pt x="474" y="336"/>
                      </a:cubicBezTo>
                      <a:cubicBezTo>
                        <a:pt x="470" y="323"/>
                        <a:pt x="466" y="342"/>
                        <a:pt x="462" y="348"/>
                      </a:cubicBezTo>
                      <a:cubicBezTo>
                        <a:pt x="460" y="358"/>
                        <a:pt x="456" y="363"/>
                        <a:pt x="454" y="374"/>
                      </a:cubicBezTo>
                      <a:cubicBezTo>
                        <a:pt x="457" y="383"/>
                        <a:pt x="455" y="387"/>
                        <a:pt x="450" y="394"/>
                      </a:cubicBezTo>
                      <a:cubicBezTo>
                        <a:pt x="454" y="399"/>
                        <a:pt x="464" y="411"/>
                        <a:pt x="466" y="418"/>
                      </a:cubicBezTo>
                      <a:cubicBezTo>
                        <a:pt x="474" y="443"/>
                        <a:pt x="472" y="458"/>
                        <a:pt x="500" y="464"/>
                      </a:cubicBezTo>
                      <a:cubicBezTo>
                        <a:pt x="507" y="469"/>
                        <a:pt x="510" y="474"/>
                        <a:pt x="516" y="480"/>
                      </a:cubicBezTo>
                      <a:cubicBezTo>
                        <a:pt x="511" y="494"/>
                        <a:pt x="513" y="509"/>
                        <a:pt x="510" y="524"/>
                      </a:cubicBezTo>
                      <a:cubicBezTo>
                        <a:pt x="512" y="537"/>
                        <a:pt x="511" y="541"/>
                        <a:pt x="522" y="548"/>
                      </a:cubicBezTo>
                      <a:cubicBezTo>
                        <a:pt x="523" y="552"/>
                        <a:pt x="525" y="556"/>
                        <a:pt x="526" y="560"/>
                      </a:cubicBezTo>
                      <a:cubicBezTo>
                        <a:pt x="527" y="564"/>
                        <a:pt x="514" y="556"/>
                        <a:pt x="514" y="556"/>
                      </a:cubicBezTo>
                      <a:cubicBezTo>
                        <a:pt x="502" y="564"/>
                        <a:pt x="501" y="551"/>
                        <a:pt x="492" y="544"/>
                      </a:cubicBezTo>
                      <a:cubicBezTo>
                        <a:pt x="488" y="541"/>
                        <a:pt x="480" y="536"/>
                        <a:pt x="480" y="536"/>
                      </a:cubicBezTo>
                      <a:cubicBezTo>
                        <a:pt x="471" y="522"/>
                        <a:pt x="474" y="529"/>
                        <a:pt x="470" y="518"/>
                      </a:cubicBezTo>
                      <a:cubicBezTo>
                        <a:pt x="467" y="491"/>
                        <a:pt x="461" y="446"/>
                        <a:pt x="436" y="430"/>
                      </a:cubicBezTo>
                      <a:cubicBezTo>
                        <a:pt x="428" y="433"/>
                        <a:pt x="425" y="433"/>
                        <a:pt x="422" y="424"/>
                      </a:cubicBezTo>
                      <a:cubicBezTo>
                        <a:pt x="427" y="404"/>
                        <a:pt x="432" y="383"/>
                        <a:pt x="438" y="364"/>
                      </a:cubicBezTo>
                      <a:cubicBezTo>
                        <a:pt x="436" y="343"/>
                        <a:pt x="431" y="330"/>
                        <a:pt x="426" y="310"/>
                      </a:cubicBezTo>
                      <a:cubicBezTo>
                        <a:pt x="429" y="302"/>
                        <a:pt x="425" y="300"/>
                        <a:pt x="422" y="292"/>
                      </a:cubicBezTo>
                      <a:cubicBezTo>
                        <a:pt x="424" y="282"/>
                        <a:pt x="428" y="277"/>
                        <a:pt x="422" y="268"/>
                      </a:cubicBezTo>
                      <a:cubicBezTo>
                        <a:pt x="420" y="269"/>
                        <a:pt x="418" y="269"/>
                        <a:pt x="416" y="270"/>
                      </a:cubicBezTo>
                      <a:cubicBezTo>
                        <a:pt x="414" y="272"/>
                        <a:pt x="414" y="275"/>
                        <a:pt x="412" y="276"/>
                      </a:cubicBezTo>
                      <a:cubicBezTo>
                        <a:pt x="408" y="278"/>
                        <a:pt x="400" y="280"/>
                        <a:pt x="400" y="280"/>
                      </a:cubicBezTo>
                      <a:cubicBezTo>
                        <a:pt x="394" y="274"/>
                        <a:pt x="389" y="274"/>
                        <a:pt x="386" y="266"/>
                      </a:cubicBezTo>
                      <a:cubicBezTo>
                        <a:pt x="391" y="251"/>
                        <a:pt x="379" y="206"/>
                        <a:pt x="364" y="196"/>
                      </a:cubicBezTo>
                      <a:cubicBezTo>
                        <a:pt x="357" y="186"/>
                        <a:pt x="358" y="182"/>
                        <a:pt x="360" y="170"/>
                      </a:cubicBezTo>
                      <a:cubicBezTo>
                        <a:pt x="358" y="160"/>
                        <a:pt x="356" y="147"/>
                        <a:pt x="346" y="144"/>
                      </a:cubicBezTo>
                      <a:cubicBezTo>
                        <a:pt x="343" y="154"/>
                        <a:pt x="338" y="160"/>
                        <a:pt x="330" y="166"/>
                      </a:cubicBezTo>
                      <a:cubicBezTo>
                        <a:pt x="323" y="164"/>
                        <a:pt x="308" y="160"/>
                        <a:pt x="308" y="160"/>
                      </a:cubicBezTo>
                      <a:cubicBezTo>
                        <a:pt x="296" y="162"/>
                        <a:pt x="297" y="166"/>
                        <a:pt x="288" y="172"/>
                      </a:cubicBezTo>
                      <a:cubicBezTo>
                        <a:pt x="284" y="185"/>
                        <a:pt x="282" y="191"/>
                        <a:pt x="268" y="196"/>
                      </a:cubicBezTo>
                      <a:cubicBezTo>
                        <a:pt x="264" y="200"/>
                        <a:pt x="243" y="231"/>
                        <a:pt x="242" y="232"/>
                      </a:cubicBezTo>
                      <a:cubicBezTo>
                        <a:pt x="231" y="239"/>
                        <a:pt x="215" y="247"/>
                        <a:pt x="206" y="256"/>
                      </a:cubicBezTo>
                      <a:cubicBezTo>
                        <a:pt x="202" y="260"/>
                        <a:pt x="200" y="265"/>
                        <a:pt x="196" y="268"/>
                      </a:cubicBezTo>
                      <a:cubicBezTo>
                        <a:pt x="194" y="269"/>
                        <a:pt x="192" y="269"/>
                        <a:pt x="190" y="270"/>
                      </a:cubicBezTo>
                      <a:cubicBezTo>
                        <a:pt x="188" y="271"/>
                        <a:pt x="186" y="272"/>
                        <a:pt x="184" y="274"/>
                      </a:cubicBezTo>
                      <a:cubicBezTo>
                        <a:pt x="180" y="278"/>
                        <a:pt x="172" y="286"/>
                        <a:pt x="172" y="286"/>
                      </a:cubicBezTo>
                      <a:cubicBezTo>
                        <a:pt x="167" y="300"/>
                        <a:pt x="165" y="314"/>
                        <a:pt x="160" y="328"/>
                      </a:cubicBezTo>
                      <a:cubicBezTo>
                        <a:pt x="158" y="335"/>
                        <a:pt x="156" y="341"/>
                        <a:pt x="154" y="348"/>
                      </a:cubicBezTo>
                      <a:cubicBezTo>
                        <a:pt x="153" y="350"/>
                        <a:pt x="152" y="354"/>
                        <a:pt x="152" y="354"/>
                      </a:cubicBezTo>
                      <a:cubicBezTo>
                        <a:pt x="152" y="359"/>
                        <a:pt x="156" y="384"/>
                        <a:pt x="146" y="392"/>
                      </a:cubicBezTo>
                      <a:cubicBezTo>
                        <a:pt x="141" y="397"/>
                        <a:pt x="128" y="404"/>
                        <a:pt x="128" y="404"/>
                      </a:cubicBezTo>
                      <a:cubicBezTo>
                        <a:pt x="125" y="412"/>
                        <a:pt x="122" y="421"/>
                        <a:pt x="114" y="424"/>
                      </a:cubicBezTo>
                      <a:cubicBezTo>
                        <a:pt x="100" y="419"/>
                        <a:pt x="97" y="405"/>
                        <a:pt x="94" y="392"/>
                      </a:cubicBezTo>
                      <a:cubicBezTo>
                        <a:pt x="86" y="362"/>
                        <a:pt x="82" y="332"/>
                        <a:pt x="72" y="302"/>
                      </a:cubicBezTo>
                      <a:cubicBezTo>
                        <a:pt x="71" y="281"/>
                        <a:pt x="70" y="275"/>
                        <a:pt x="66" y="258"/>
                      </a:cubicBezTo>
                      <a:cubicBezTo>
                        <a:pt x="66" y="251"/>
                        <a:pt x="68" y="219"/>
                        <a:pt x="64" y="208"/>
                      </a:cubicBezTo>
                      <a:cubicBezTo>
                        <a:pt x="70" y="191"/>
                        <a:pt x="66" y="173"/>
                        <a:pt x="72" y="156"/>
                      </a:cubicBezTo>
                      <a:cubicBezTo>
                        <a:pt x="66" y="139"/>
                        <a:pt x="60" y="168"/>
                        <a:pt x="56" y="172"/>
                      </a:cubicBezTo>
                      <a:cubicBezTo>
                        <a:pt x="53" y="175"/>
                        <a:pt x="44" y="180"/>
                        <a:pt x="44" y="180"/>
                      </a:cubicBezTo>
                      <a:cubicBezTo>
                        <a:pt x="35" y="177"/>
                        <a:pt x="28" y="173"/>
                        <a:pt x="24" y="162"/>
                      </a:cubicBezTo>
                      <a:cubicBezTo>
                        <a:pt x="23" y="158"/>
                        <a:pt x="20" y="150"/>
                        <a:pt x="20" y="150"/>
                      </a:cubicBezTo>
                      <a:cubicBezTo>
                        <a:pt x="30" y="148"/>
                        <a:pt x="30" y="143"/>
                        <a:pt x="38" y="138"/>
                      </a:cubicBezTo>
                      <a:cubicBezTo>
                        <a:pt x="35" y="128"/>
                        <a:pt x="31" y="133"/>
                        <a:pt x="24" y="138"/>
                      </a:cubicBezTo>
                      <a:cubicBezTo>
                        <a:pt x="15" y="135"/>
                        <a:pt x="15" y="132"/>
                        <a:pt x="18" y="124"/>
                      </a:cubicBezTo>
                      <a:cubicBezTo>
                        <a:pt x="11" y="114"/>
                        <a:pt x="9" y="101"/>
                        <a:pt x="0" y="92"/>
                      </a:cubicBezTo>
                      <a:lnTo>
                        <a:pt x="76" y="0"/>
                      </a:lnTo>
                      <a:lnTo>
                        <a:pt x="798" y="6"/>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79" name="Freeform 48"/>
                <p:cNvSpPr>
                  <a:spLocks/>
                </p:cNvSpPr>
                <p:nvPr userDrawn="1"/>
              </p:nvSpPr>
              <p:spPr bwMode="ltGray">
                <a:xfrm>
                  <a:off x="1770" y="671"/>
                  <a:ext cx="45" cy="71"/>
                </a:xfrm>
                <a:custGeom>
                  <a:avLst/>
                  <a:gdLst>
                    <a:gd name="T0" fmla="*/ 7 w 43"/>
                    <a:gd name="T1" fmla="*/ 3 h 85"/>
                    <a:gd name="T2" fmla="*/ 32 w 43"/>
                    <a:gd name="T3" fmla="*/ 3 h 85"/>
                    <a:gd name="T4" fmla="*/ 73 w 43"/>
                    <a:gd name="T5" fmla="*/ 3 h 85"/>
                    <a:gd name="T6" fmla="*/ 35 w 43"/>
                    <a:gd name="T7" fmla="*/ 6 h 85"/>
                    <a:gd name="T8" fmla="*/ 1 w 43"/>
                    <a:gd name="T9" fmla="*/ 5 h 85"/>
                    <a:gd name="T10" fmla="*/ 7 w 43"/>
                    <a:gd name="T11" fmla="*/ 3 h 8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3" h="85">
                      <a:moveTo>
                        <a:pt x="7" y="11"/>
                      </a:moveTo>
                      <a:cubicBezTo>
                        <a:pt x="4" y="2"/>
                        <a:pt x="9" y="0"/>
                        <a:pt x="17" y="3"/>
                      </a:cubicBezTo>
                      <a:cubicBezTo>
                        <a:pt x="24" y="13"/>
                        <a:pt x="28" y="24"/>
                        <a:pt x="37" y="33"/>
                      </a:cubicBezTo>
                      <a:cubicBezTo>
                        <a:pt x="43" y="52"/>
                        <a:pt x="40" y="78"/>
                        <a:pt x="19" y="85"/>
                      </a:cubicBezTo>
                      <a:cubicBezTo>
                        <a:pt x="6" y="81"/>
                        <a:pt x="5" y="81"/>
                        <a:pt x="1" y="69"/>
                      </a:cubicBezTo>
                      <a:cubicBezTo>
                        <a:pt x="2" y="66"/>
                        <a:pt x="0" y="4"/>
                        <a:pt x="7" y="11"/>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80" name="Freeform 49"/>
                <p:cNvSpPr>
                  <a:spLocks/>
                </p:cNvSpPr>
                <p:nvPr userDrawn="1"/>
              </p:nvSpPr>
              <p:spPr bwMode="ltGray">
                <a:xfrm>
                  <a:off x="2394" y="431"/>
                  <a:ext cx="42" cy="59"/>
                </a:xfrm>
                <a:custGeom>
                  <a:avLst/>
                  <a:gdLst>
                    <a:gd name="T0" fmla="*/ 11 w 44"/>
                    <a:gd name="T1" fmla="*/ 2 h 74"/>
                    <a:gd name="T2" fmla="*/ 14 w 44"/>
                    <a:gd name="T3" fmla="*/ 2 h 74"/>
                    <a:gd name="T4" fmla="*/ 23 w 44"/>
                    <a:gd name="T5" fmla="*/ 2 h 74"/>
                    <a:gd name="T6" fmla="*/ 21 w 44"/>
                    <a:gd name="T7" fmla="*/ 2 h 74"/>
                    <a:gd name="T8" fmla="*/ 11 w 44"/>
                    <a:gd name="T9" fmla="*/ 2 h 74"/>
                    <a:gd name="T10" fmla="*/ 7 w 44"/>
                    <a:gd name="T11" fmla="*/ 2 h 74"/>
                    <a:gd name="T12" fmla="*/ 3 w 44"/>
                    <a:gd name="T13" fmla="*/ 2 h 74"/>
                    <a:gd name="T14" fmla="*/ 11 w 44"/>
                    <a:gd name="T15" fmla="*/ 2 h 7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4" h="74">
                      <a:moveTo>
                        <a:pt x="13" y="28"/>
                      </a:moveTo>
                      <a:cubicBezTo>
                        <a:pt x="15" y="13"/>
                        <a:pt x="14" y="7"/>
                        <a:pt x="29" y="2"/>
                      </a:cubicBezTo>
                      <a:cubicBezTo>
                        <a:pt x="34" y="3"/>
                        <a:pt x="40" y="0"/>
                        <a:pt x="43" y="4"/>
                      </a:cubicBezTo>
                      <a:cubicBezTo>
                        <a:pt x="44" y="6"/>
                        <a:pt x="41" y="21"/>
                        <a:pt x="39" y="26"/>
                      </a:cubicBezTo>
                      <a:cubicBezTo>
                        <a:pt x="31" y="43"/>
                        <a:pt x="30" y="63"/>
                        <a:pt x="13" y="74"/>
                      </a:cubicBezTo>
                      <a:cubicBezTo>
                        <a:pt x="4" y="71"/>
                        <a:pt x="4" y="68"/>
                        <a:pt x="7" y="60"/>
                      </a:cubicBezTo>
                      <a:cubicBezTo>
                        <a:pt x="5" y="50"/>
                        <a:pt x="0" y="46"/>
                        <a:pt x="3" y="36"/>
                      </a:cubicBezTo>
                      <a:cubicBezTo>
                        <a:pt x="4" y="32"/>
                        <a:pt x="8" y="23"/>
                        <a:pt x="13" y="2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81" name="Freeform 50"/>
                <p:cNvSpPr>
                  <a:spLocks/>
                </p:cNvSpPr>
                <p:nvPr userDrawn="1"/>
              </p:nvSpPr>
              <p:spPr bwMode="ltGray">
                <a:xfrm>
                  <a:off x="2513" y="402"/>
                  <a:ext cx="21" cy="24"/>
                </a:xfrm>
                <a:custGeom>
                  <a:avLst/>
                  <a:gdLst>
                    <a:gd name="T0" fmla="*/ 7 w 20"/>
                    <a:gd name="T1" fmla="*/ 2 h 30"/>
                    <a:gd name="T2" fmla="*/ 5 w 20"/>
                    <a:gd name="T3" fmla="*/ 2 h 30"/>
                    <a:gd name="T4" fmla="*/ 7 w 20"/>
                    <a:gd name="T5" fmla="*/ 2 h 30"/>
                    <a:gd name="T6" fmla="*/ 0 60000 65536"/>
                    <a:gd name="T7" fmla="*/ 0 60000 65536"/>
                    <a:gd name="T8" fmla="*/ 0 60000 65536"/>
                  </a:gdLst>
                  <a:ahLst/>
                  <a:cxnLst>
                    <a:cxn ang="T6">
                      <a:pos x="T0" y="T1"/>
                    </a:cxn>
                    <a:cxn ang="T7">
                      <a:pos x="T2" y="T3"/>
                    </a:cxn>
                    <a:cxn ang="T8">
                      <a:pos x="T4" y="T5"/>
                    </a:cxn>
                  </a:cxnLst>
                  <a:rect l="0" t="0" r="r" b="b"/>
                  <a:pathLst>
                    <a:path w="20" h="30">
                      <a:moveTo>
                        <a:pt x="7" y="16"/>
                      </a:moveTo>
                      <a:cubicBezTo>
                        <a:pt x="18" y="0"/>
                        <a:pt x="20" y="20"/>
                        <a:pt x="5" y="30"/>
                      </a:cubicBezTo>
                      <a:cubicBezTo>
                        <a:pt x="0" y="23"/>
                        <a:pt x="1" y="22"/>
                        <a:pt x="7" y="16"/>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82" name="Freeform 51"/>
                <p:cNvSpPr>
                  <a:spLocks/>
                </p:cNvSpPr>
                <p:nvPr userDrawn="1"/>
              </p:nvSpPr>
              <p:spPr bwMode="ltGray">
                <a:xfrm>
                  <a:off x="333" y="169"/>
                  <a:ext cx="1015" cy="866"/>
                </a:xfrm>
                <a:custGeom>
                  <a:avLst/>
                  <a:gdLst>
                    <a:gd name="T0" fmla="*/ 187232 w 682"/>
                    <a:gd name="T1" fmla="*/ 347720 h 557"/>
                    <a:gd name="T2" fmla="*/ 189101 w 682"/>
                    <a:gd name="T3" fmla="*/ 338147 h 557"/>
                    <a:gd name="T4" fmla="*/ 194652 w 682"/>
                    <a:gd name="T5" fmla="*/ 309636 h 557"/>
                    <a:gd name="T6" fmla="*/ 120394 w 682"/>
                    <a:gd name="T7" fmla="*/ 214838 h 557"/>
                    <a:gd name="T8" fmla="*/ 109830 w 682"/>
                    <a:gd name="T9" fmla="*/ 259318 h 557"/>
                    <a:gd name="T10" fmla="*/ 117972 w 682"/>
                    <a:gd name="T11" fmla="*/ 416544 h 557"/>
                    <a:gd name="T12" fmla="*/ 109830 w 682"/>
                    <a:gd name="T13" fmla="*/ 370326 h 557"/>
                    <a:gd name="T14" fmla="*/ 94255 w 682"/>
                    <a:gd name="T15" fmla="*/ 329386 h 557"/>
                    <a:gd name="T16" fmla="*/ 95431 w 682"/>
                    <a:gd name="T17" fmla="*/ 309636 h 557"/>
                    <a:gd name="T18" fmla="*/ 96319 w 682"/>
                    <a:gd name="T19" fmla="*/ 295619 h 557"/>
                    <a:gd name="T20" fmla="*/ 85614 w 682"/>
                    <a:gd name="T21" fmla="*/ 281141 h 557"/>
                    <a:gd name="T22" fmla="*/ 75558 w 682"/>
                    <a:gd name="T23" fmla="*/ 259318 h 557"/>
                    <a:gd name="T24" fmla="*/ 57526 w 682"/>
                    <a:gd name="T25" fmla="*/ 265078 h 557"/>
                    <a:gd name="T26" fmla="*/ 49245 w 682"/>
                    <a:gd name="T27" fmla="*/ 273580 h 557"/>
                    <a:gd name="T28" fmla="*/ 30353 w 682"/>
                    <a:gd name="T29" fmla="*/ 273580 h 557"/>
                    <a:gd name="T30" fmla="*/ 8641 w 682"/>
                    <a:gd name="T31" fmla="*/ 233862 h 557"/>
                    <a:gd name="T32" fmla="*/ 4249 w 682"/>
                    <a:gd name="T33" fmla="*/ 221516 h 557"/>
                    <a:gd name="T34" fmla="*/ 0 w 682"/>
                    <a:gd name="T35" fmla="*/ 197501 h 557"/>
                    <a:gd name="T36" fmla="*/ 9412 w 682"/>
                    <a:gd name="T37" fmla="*/ 159775 h 557"/>
                    <a:gd name="T38" fmla="*/ 12530 w 682"/>
                    <a:gd name="T39" fmla="*/ 135508 h 557"/>
                    <a:gd name="T40" fmla="*/ 19868 w 682"/>
                    <a:gd name="T41" fmla="*/ 106855 h 557"/>
                    <a:gd name="T42" fmla="*/ 31690 w 682"/>
                    <a:gd name="T43" fmla="*/ 86727 h 557"/>
                    <a:gd name="T44" fmla="*/ 65210 w 682"/>
                    <a:gd name="T45" fmla="*/ 50262 h 557"/>
                    <a:gd name="T46" fmla="*/ 85614 w 682"/>
                    <a:gd name="T47" fmla="*/ 22602 h 557"/>
                    <a:gd name="T48" fmla="*/ 100366 w 682"/>
                    <a:gd name="T49" fmla="*/ 4327 h 557"/>
                    <a:gd name="T50" fmla="*/ 141319 w 682"/>
                    <a:gd name="T51" fmla="*/ 1600 h 557"/>
                    <a:gd name="T52" fmla="*/ 154814 w 682"/>
                    <a:gd name="T53" fmla="*/ 0 h 557"/>
                    <a:gd name="T54" fmla="*/ 149372 w 682"/>
                    <a:gd name="T55" fmla="*/ 25282 h 557"/>
                    <a:gd name="T56" fmla="*/ 172398 w 682"/>
                    <a:gd name="T57" fmla="*/ 63221 h 557"/>
                    <a:gd name="T58" fmla="*/ 193527 w 682"/>
                    <a:gd name="T59" fmla="*/ 55469 h 557"/>
                    <a:gd name="T60" fmla="*/ 205840 w 682"/>
                    <a:gd name="T61" fmla="*/ 61113 h 557"/>
                    <a:gd name="T62" fmla="*/ 217472 w 682"/>
                    <a:gd name="T63" fmla="*/ 72794 h 557"/>
                    <a:gd name="T64" fmla="*/ 222720 w 682"/>
                    <a:gd name="T65" fmla="*/ 140878 h 557"/>
                    <a:gd name="T66" fmla="*/ 222720 w 682"/>
                    <a:gd name="T67" fmla="*/ 179906 h 557"/>
                    <a:gd name="T68" fmla="*/ 232980 w 682"/>
                    <a:gd name="T69" fmla="*/ 212134 h 557"/>
                    <a:gd name="T70" fmla="*/ 251195 w 682"/>
                    <a:gd name="T71" fmla="*/ 224812 h 557"/>
                    <a:gd name="T72" fmla="*/ 264567 w 682"/>
                    <a:gd name="T73" fmla="*/ 221516 h 557"/>
                    <a:gd name="T74" fmla="*/ 258338 w 682"/>
                    <a:gd name="T75" fmla="*/ 254971 h 557"/>
                    <a:gd name="T76" fmla="*/ 232980 w 682"/>
                    <a:gd name="T77" fmla="*/ 305277 h 557"/>
                    <a:gd name="T78" fmla="*/ 213342 w 682"/>
                    <a:gd name="T79" fmla="*/ 363599 h 557"/>
                    <a:gd name="T80" fmla="*/ 216406 w 682"/>
                    <a:gd name="T81" fmla="*/ 380855 h 557"/>
                    <a:gd name="T82" fmla="*/ 169227 w 682"/>
                    <a:gd name="T83" fmla="*/ 416544 h 55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682" h="557">
                      <a:moveTo>
                        <a:pt x="435" y="556"/>
                      </a:moveTo>
                      <a:lnTo>
                        <a:pt x="481" y="464"/>
                      </a:lnTo>
                      <a:lnTo>
                        <a:pt x="473" y="449"/>
                      </a:lnTo>
                      <a:lnTo>
                        <a:pt x="486" y="451"/>
                      </a:lnTo>
                      <a:lnTo>
                        <a:pt x="495" y="441"/>
                      </a:lnTo>
                      <a:lnTo>
                        <a:pt x="500" y="413"/>
                      </a:lnTo>
                      <a:lnTo>
                        <a:pt x="500" y="371"/>
                      </a:lnTo>
                      <a:lnTo>
                        <a:pt x="309" y="287"/>
                      </a:lnTo>
                      <a:lnTo>
                        <a:pt x="296" y="308"/>
                      </a:lnTo>
                      <a:lnTo>
                        <a:pt x="282" y="346"/>
                      </a:lnTo>
                      <a:lnTo>
                        <a:pt x="396" y="557"/>
                      </a:lnTo>
                      <a:lnTo>
                        <a:pt x="303" y="556"/>
                      </a:lnTo>
                      <a:lnTo>
                        <a:pt x="304" y="536"/>
                      </a:lnTo>
                      <a:cubicBezTo>
                        <a:pt x="284" y="520"/>
                        <a:pt x="296" y="510"/>
                        <a:pt x="282" y="494"/>
                      </a:cubicBezTo>
                      <a:cubicBezTo>
                        <a:pt x="276" y="475"/>
                        <a:pt x="267" y="468"/>
                        <a:pt x="253" y="451"/>
                      </a:cubicBezTo>
                      <a:cubicBezTo>
                        <a:pt x="249" y="447"/>
                        <a:pt x="245" y="443"/>
                        <a:pt x="242" y="439"/>
                      </a:cubicBezTo>
                      <a:lnTo>
                        <a:pt x="237" y="432"/>
                      </a:lnTo>
                      <a:cubicBezTo>
                        <a:pt x="237" y="432"/>
                        <a:pt x="245" y="413"/>
                        <a:pt x="245" y="413"/>
                      </a:cubicBezTo>
                      <a:cubicBezTo>
                        <a:pt x="247" y="409"/>
                        <a:pt x="250" y="401"/>
                        <a:pt x="250" y="401"/>
                      </a:cubicBezTo>
                      <a:cubicBezTo>
                        <a:pt x="249" y="399"/>
                        <a:pt x="247" y="397"/>
                        <a:pt x="247" y="394"/>
                      </a:cubicBezTo>
                      <a:cubicBezTo>
                        <a:pt x="248" y="390"/>
                        <a:pt x="253" y="382"/>
                        <a:pt x="253" y="382"/>
                      </a:cubicBezTo>
                      <a:cubicBezTo>
                        <a:pt x="243" y="370"/>
                        <a:pt x="237" y="371"/>
                        <a:pt x="220" y="375"/>
                      </a:cubicBezTo>
                      <a:cubicBezTo>
                        <a:pt x="217" y="371"/>
                        <a:pt x="210" y="369"/>
                        <a:pt x="207" y="365"/>
                      </a:cubicBezTo>
                      <a:cubicBezTo>
                        <a:pt x="185" y="337"/>
                        <a:pt x="216" y="363"/>
                        <a:pt x="194" y="346"/>
                      </a:cubicBezTo>
                      <a:cubicBezTo>
                        <a:pt x="167" y="349"/>
                        <a:pt x="179" y="346"/>
                        <a:pt x="156" y="352"/>
                      </a:cubicBezTo>
                      <a:cubicBezTo>
                        <a:pt x="153" y="353"/>
                        <a:pt x="148" y="354"/>
                        <a:pt x="148" y="354"/>
                      </a:cubicBezTo>
                      <a:cubicBezTo>
                        <a:pt x="146" y="356"/>
                        <a:pt x="145" y="359"/>
                        <a:pt x="142" y="361"/>
                      </a:cubicBezTo>
                      <a:cubicBezTo>
                        <a:pt x="138" y="363"/>
                        <a:pt x="126" y="365"/>
                        <a:pt x="126" y="365"/>
                      </a:cubicBezTo>
                      <a:cubicBezTo>
                        <a:pt x="105" y="354"/>
                        <a:pt x="116" y="355"/>
                        <a:pt x="94" y="361"/>
                      </a:cubicBezTo>
                      <a:cubicBezTo>
                        <a:pt x="89" y="362"/>
                        <a:pt x="78" y="365"/>
                        <a:pt x="78" y="365"/>
                      </a:cubicBezTo>
                      <a:cubicBezTo>
                        <a:pt x="62" y="383"/>
                        <a:pt x="46" y="346"/>
                        <a:pt x="35" y="337"/>
                      </a:cubicBezTo>
                      <a:cubicBezTo>
                        <a:pt x="32" y="330"/>
                        <a:pt x="24" y="320"/>
                        <a:pt x="22" y="312"/>
                      </a:cubicBezTo>
                      <a:cubicBezTo>
                        <a:pt x="20" y="308"/>
                        <a:pt x="22" y="303"/>
                        <a:pt x="19" y="300"/>
                      </a:cubicBezTo>
                      <a:cubicBezTo>
                        <a:pt x="17" y="297"/>
                        <a:pt x="13" y="297"/>
                        <a:pt x="11" y="295"/>
                      </a:cubicBezTo>
                      <a:cubicBezTo>
                        <a:pt x="3" y="277"/>
                        <a:pt x="15" y="306"/>
                        <a:pt x="5" y="276"/>
                      </a:cubicBezTo>
                      <a:cubicBezTo>
                        <a:pt x="4" y="272"/>
                        <a:pt x="0" y="264"/>
                        <a:pt x="0" y="264"/>
                      </a:cubicBezTo>
                      <a:cubicBezTo>
                        <a:pt x="3" y="253"/>
                        <a:pt x="2" y="248"/>
                        <a:pt x="13" y="243"/>
                      </a:cubicBezTo>
                      <a:cubicBezTo>
                        <a:pt x="20" y="221"/>
                        <a:pt x="17" y="231"/>
                        <a:pt x="24" y="213"/>
                      </a:cubicBezTo>
                      <a:cubicBezTo>
                        <a:pt x="26" y="209"/>
                        <a:pt x="30" y="200"/>
                        <a:pt x="30" y="200"/>
                      </a:cubicBezTo>
                      <a:cubicBezTo>
                        <a:pt x="26" y="192"/>
                        <a:pt x="24" y="191"/>
                        <a:pt x="32" y="181"/>
                      </a:cubicBezTo>
                      <a:cubicBezTo>
                        <a:pt x="36" y="177"/>
                        <a:pt x="43" y="169"/>
                        <a:pt x="43" y="169"/>
                      </a:cubicBezTo>
                      <a:cubicBezTo>
                        <a:pt x="37" y="155"/>
                        <a:pt x="36" y="153"/>
                        <a:pt x="51" y="143"/>
                      </a:cubicBezTo>
                      <a:cubicBezTo>
                        <a:pt x="56" y="140"/>
                        <a:pt x="67" y="135"/>
                        <a:pt x="67" y="135"/>
                      </a:cubicBezTo>
                      <a:cubicBezTo>
                        <a:pt x="73" y="129"/>
                        <a:pt x="75" y="122"/>
                        <a:pt x="81" y="116"/>
                      </a:cubicBezTo>
                      <a:cubicBezTo>
                        <a:pt x="89" y="107"/>
                        <a:pt x="102" y="105"/>
                        <a:pt x="113" y="99"/>
                      </a:cubicBezTo>
                      <a:cubicBezTo>
                        <a:pt x="125" y="85"/>
                        <a:pt x="149" y="76"/>
                        <a:pt x="167" y="67"/>
                      </a:cubicBezTo>
                      <a:cubicBezTo>
                        <a:pt x="174" y="59"/>
                        <a:pt x="175" y="50"/>
                        <a:pt x="188" y="46"/>
                      </a:cubicBezTo>
                      <a:cubicBezTo>
                        <a:pt x="198" y="39"/>
                        <a:pt x="208" y="36"/>
                        <a:pt x="220" y="30"/>
                      </a:cubicBezTo>
                      <a:cubicBezTo>
                        <a:pt x="223" y="28"/>
                        <a:pt x="228" y="25"/>
                        <a:pt x="228" y="25"/>
                      </a:cubicBezTo>
                      <a:cubicBezTo>
                        <a:pt x="237" y="16"/>
                        <a:pt x="245" y="10"/>
                        <a:pt x="258" y="6"/>
                      </a:cubicBezTo>
                      <a:cubicBezTo>
                        <a:pt x="269" y="31"/>
                        <a:pt x="301" y="6"/>
                        <a:pt x="320" y="4"/>
                      </a:cubicBezTo>
                      <a:cubicBezTo>
                        <a:pt x="334" y="3"/>
                        <a:pt x="349" y="3"/>
                        <a:pt x="363" y="2"/>
                      </a:cubicBezTo>
                      <a:cubicBezTo>
                        <a:pt x="369" y="3"/>
                        <a:pt x="376" y="5"/>
                        <a:pt x="382" y="4"/>
                      </a:cubicBezTo>
                      <a:cubicBezTo>
                        <a:pt x="387" y="4"/>
                        <a:pt x="398" y="0"/>
                        <a:pt x="398" y="0"/>
                      </a:cubicBezTo>
                      <a:cubicBezTo>
                        <a:pt x="415" y="8"/>
                        <a:pt x="406" y="16"/>
                        <a:pt x="400" y="30"/>
                      </a:cubicBezTo>
                      <a:cubicBezTo>
                        <a:pt x="398" y="34"/>
                        <a:pt x="384" y="34"/>
                        <a:pt x="384" y="34"/>
                      </a:cubicBezTo>
                      <a:cubicBezTo>
                        <a:pt x="379" y="47"/>
                        <a:pt x="398" y="51"/>
                        <a:pt x="411" y="55"/>
                      </a:cubicBezTo>
                      <a:cubicBezTo>
                        <a:pt x="419" y="72"/>
                        <a:pt x="421" y="79"/>
                        <a:pt x="443" y="84"/>
                      </a:cubicBezTo>
                      <a:cubicBezTo>
                        <a:pt x="461" y="71"/>
                        <a:pt x="435" y="65"/>
                        <a:pt x="468" y="57"/>
                      </a:cubicBezTo>
                      <a:cubicBezTo>
                        <a:pt x="482" y="61"/>
                        <a:pt x="485" y="70"/>
                        <a:pt x="497" y="74"/>
                      </a:cubicBezTo>
                      <a:cubicBezTo>
                        <a:pt x="505" y="76"/>
                        <a:pt x="513" y="78"/>
                        <a:pt x="521" y="80"/>
                      </a:cubicBezTo>
                      <a:cubicBezTo>
                        <a:pt x="524" y="81"/>
                        <a:pt x="529" y="82"/>
                        <a:pt x="529" y="82"/>
                      </a:cubicBezTo>
                      <a:cubicBezTo>
                        <a:pt x="547" y="78"/>
                        <a:pt x="547" y="76"/>
                        <a:pt x="562" y="84"/>
                      </a:cubicBezTo>
                      <a:cubicBezTo>
                        <a:pt x="566" y="95"/>
                        <a:pt x="565" y="86"/>
                        <a:pt x="559" y="97"/>
                      </a:cubicBezTo>
                      <a:cubicBezTo>
                        <a:pt x="557" y="101"/>
                        <a:pt x="554" y="110"/>
                        <a:pt x="554" y="110"/>
                      </a:cubicBezTo>
                      <a:cubicBezTo>
                        <a:pt x="556" y="132"/>
                        <a:pt x="556" y="168"/>
                        <a:pt x="572" y="188"/>
                      </a:cubicBezTo>
                      <a:cubicBezTo>
                        <a:pt x="568" y="198"/>
                        <a:pt x="564" y="208"/>
                        <a:pt x="562" y="219"/>
                      </a:cubicBezTo>
                      <a:cubicBezTo>
                        <a:pt x="564" y="227"/>
                        <a:pt x="569" y="233"/>
                        <a:pt x="572" y="240"/>
                      </a:cubicBezTo>
                      <a:cubicBezTo>
                        <a:pt x="573" y="247"/>
                        <a:pt x="572" y="254"/>
                        <a:pt x="575" y="259"/>
                      </a:cubicBezTo>
                      <a:cubicBezTo>
                        <a:pt x="577" y="263"/>
                        <a:pt x="595" y="272"/>
                        <a:pt x="599" y="283"/>
                      </a:cubicBezTo>
                      <a:cubicBezTo>
                        <a:pt x="594" y="295"/>
                        <a:pt x="603" y="306"/>
                        <a:pt x="618" y="310"/>
                      </a:cubicBezTo>
                      <a:cubicBezTo>
                        <a:pt x="630" y="307"/>
                        <a:pt x="638" y="308"/>
                        <a:pt x="645" y="300"/>
                      </a:cubicBezTo>
                      <a:cubicBezTo>
                        <a:pt x="660" y="302"/>
                        <a:pt x="663" y="303"/>
                        <a:pt x="672" y="293"/>
                      </a:cubicBezTo>
                      <a:cubicBezTo>
                        <a:pt x="675" y="294"/>
                        <a:pt x="679" y="293"/>
                        <a:pt x="680" y="295"/>
                      </a:cubicBezTo>
                      <a:cubicBezTo>
                        <a:pt x="682" y="301"/>
                        <a:pt x="674" y="321"/>
                        <a:pt x="672" y="327"/>
                      </a:cubicBezTo>
                      <a:cubicBezTo>
                        <a:pt x="668" y="340"/>
                        <a:pt x="671" y="326"/>
                        <a:pt x="664" y="340"/>
                      </a:cubicBezTo>
                      <a:cubicBezTo>
                        <a:pt x="652" y="360"/>
                        <a:pt x="646" y="381"/>
                        <a:pt x="621" y="394"/>
                      </a:cubicBezTo>
                      <a:cubicBezTo>
                        <a:pt x="614" y="402"/>
                        <a:pt x="609" y="402"/>
                        <a:pt x="599" y="407"/>
                      </a:cubicBezTo>
                      <a:cubicBezTo>
                        <a:pt x="590" y="418"/>
                        <a:pt x="579" y="429"/>
                        <a:pt x="567" y="439"/>
                      </a:cubicBezTo>
                      <a:cubicBezTo>
                        <a:pt x="560" y="454"/>
                        <a:pt x="555" y="470"/>
                        <a:pt x="548" y="485"/>
                      </a:cubicBezTo>
                      <a:cubicBezTo>
                        <a:pt x="549" y="489"/>
                        <a:pt x="550" y="492"/>
                        <a:pt x="551" y="496"/>
                      </a:cubicBezTo>
                      <a:cubicBezTo>
                        <a:pt x="552" y="500"/>
                        <a:pt x="556" y="508"/>
                        <a:pt x="556" y="508"/>
                      </a:cubicBezTo>
                      <a:cubicBezTo>
                        <a:pt x="559" y="524"/>
                        <a:pt x="562" y="546"/>
                        <a:pt x="576" y="557"/>
                      </a:cubicBezTo>
                      <a:lnTo>
                        <a:pt x="435" y="556"/>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83" name="Freeform 52"/>
                <p:cNvSpPr>
                  <a:spLocks/>
                </p:cNvSpPr>
                <p:nvPr userDrawn="1"/>
              </p:nvSpPr>
              <p:spPr bwMode="ltGray">
                <a:xfrm>
                  <a:off x="727" y="495"/>
                  <a:ext cx="382" cy="540"/>
                </a:xfrm>
                <a:custGeom>
                  <a:avLst/>
                  <a:gdLst>
                    <a:gd name="T0" fmla="*/ 92770 w 257"/>
                    <a:gd name="T1" fmla="*/ 263634 h 347"/>
                    <a:gd name="T2" fmla="*/ 88889 w 257"/>
                    <a:gd name="T3" fmla="*/ 228571 h 347"/>
                    <a:gd name="T4" fmla="*/ 82985 w 257"/>
                    <a:gd name="T5" fmla="*/ 218842 h 347"/>
                    <a:gd name="T6" fmla="*/ 82344 w 257"/>
                    <a:gd name="T7" fmla="*/ 204870 h 347"/>
                    <a:gd name="T8" fmla="*/ 79892 w 257"/>
                    <a:gd name="T9" fmla="*/ 193026 h 347"/>
                    <a:gd name="T10" fmla="*/ 79892 w 257"/>
                    <a:gd name="T11" fmla="*/ 173891 h 347"/>
                    <a:gd name="T12" fmla="*/ 79197 w 257"/>
                    <a:gd name="T13" fmla="*/ 162534 h 347"/>
                    <a:gd name="T14" fmla="*/ 87065 w 257"/>
                    <a:gd name="T15" fmla="*/ 153508 h 347"/>
                    <a:gd name="T16" fmla="*/ 98170 w 257"/>
                    <a:gd name="T17" fmla="*/ 150100 h 347"/>
                    <a:gd name="T18" fmla="*/ 98170 w 257"/>
                    <a:gd name="T19" fmla="*/ 103672 h 347"/>
                    <a:gd name="T20" fmla="*/ 20591 w 257"/>
                    <a:gd name="T21" fmla="*/ 72923 h 347"/>
                    <a:gd name="T22" fmla="*/ 12355 w 257"/>
                    <a:gd name="T23" fmla="*/ 74595 h 347"/>
                    <a:gd name="T24" fmla="*/ 6270 w 257"/>
                    <a:gd name="T25" fmla="*/ 77564 h 347"/>
                    <a:gd name="T26" fmla="*/ 0 w 257"/>
                    <a:gd name="T27" fmla="*/ 113482 h 347"/>
                    <a:gd name="T28" fmla="*/ 35407 w 257"/>
                    <a:gd name="T29" fmla="*/ 262845 h 347"/>
                    <a:gd name="T30" fmla="*/ 92770 w 257"/>
                    <a:gd name="T31" fmla="*/ 263634 h 34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57" h="347">
                      <a:moveTo>
                        <a:pt x="243" y="347"/>
                      </a:moveTo>
                      <a:lnTo>
                        <a:pt x="233" y="301"/>
                      </a:lnTo>
                      <a:lnTo>
                        <a:pt x="217" y="288"/>
                      </a:lnTo>
                      <a:lnTo>
                        <a:pt x="215" y="269"/>
                      </a:lnTo>
                      <a:lnTo>
                        <a:pt x="209" y="254"/>
                      </a:lnTo>
                      <a:lnTo>
                        <a:pt x="209" y="229"/>
                      </a:lnTo>
                      <a:lnTo>
                        <a:pt x="207" y="214"/>
                      </a:lnTo>
                      <a:lnTo>
                        <a:pt x="228" y="202"/>
                      </a:lnTo>
                      <a:lnTo>
                        <a:pt x="257" y="197"/>
                      </a:lnTo>
                      <a:lnTo>
                        <a:pt x="257" y="136"/>
                      </a:lnTo>
                      <a:cubicBezTo>
                        <a:pt x="209" y="119"/>
                        <a:pt x="13" y="0"/>
                        <a:pt x="54" y="96"/>
                      </a:cubicBezTo>
                      <a:cubicBezTo>
                        <a:pt x="36" y="106"/>
                        <a:pt x="57" y="97"/>
                        <a:pt x="32" y="98"/>
                      </a:cubicBezTo>
                      <a:cubicBezTo>
                        <a:pt x="27" y="99"/>
                        <a:pt x="16" y="102"/>
                        <a:pt x="16" y="102"/>
                      </a:cubicBezTo>
                      <a:lnTo>
                        <a:pt x="0" y="149"/>
                      </a:lnTo>
                      <a:lnTo>
                        <a:pt x="93" y="346"/>
                      </a:lnTo>
                      <a:lnTo>
                        <a:pt x="243" y="347"/>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84" name="Freeform 53"/>
                <p:cNvSpPr>
                  <a:spLocks/>
                </p:cNvSpPr>
                <p:nvPr userDrawn="1"/>
              </p:nvSpPr>
              <p:spPr bwMode="ltGray">
                <a:xfrm>
                  <a:off x="1400" y="896"/>
                  <a:ext cx="16" cy="29"/>
                </a:xfrm>
                <a:custGeom>
                  <a:avLst/>
                  <a:gdLst>
                    <a:gd name="T0" fmla="*/ 3 w 19"/>
                    <a:gd name="T1" fmla="*/ 2 h 37"/>
                    <a:gd name="T2" fmla="*/ 3 w 19"/>
                    <a:gd name="T3" fmla="*/ 2 h 37"/>
                    <a:gd name="T4" fmla="*/ 3 w 19"/>
                    <a:gd name="T5" fmla="*/ 2 h 37"/>
                    <a:gd name="T6" fmla="*/ 0 60000 65536"/>
                    <a:gd name="T7" fmla="*/ 0 60000 65536"/>
                    <a:gd name="T8" fmla="*/ 0 60000 65536"/>
                  </a:gdLst>
                  <a:ahLst/>
                  <a:cxnLst>
                    <a:cxn ang="T6">
                      <a:pos x="T0" y="T1"/>
                    </a:cxn>
                    <a:cxn ang="T7">
                      <a:pos x="T2" y="T3"/>
                    </a:cxn>
                    <a:cxn ang="T8">
                      <a:pos x="T4" y="T5"/>
                    </a:cxn>
                  </a:cxnLst>
                  <a:rect l="0" t="0" r="r" b="b"/>
                  <a:pathLst>
                    <a:path w="19" h="37">
                      <a:moveTo>
                        <a:pt x="7" y="25"/>
                      </a:moveTo>
                      <a:cubicBezTo>
                        <a:pt x="0" y="4"/>
                        <a:pt x="12" y="0"/>
                        <a:pt x="19" y="21"/>
                      </a:cubicBezTo>
                      <a:cubicBezTo>
                        <a:pt x="14" y="37"/>
                        <a:pt x="18" y="36"/>
                        <a:pt x="7" y="25"/>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85" name="Freeform 54"/>
                <p:cNvSpPr>
                  <a:spLocks/>
                </p:cNvSpPr>
                <p:nvPr userDrawn="1"/>
              </p:nvSpPr>
              <p:spPr bwMode="ltGray">
                <a:xfrm>
                  <a:off x="1379" y="617"/>
                  <a:ext cx="21" cy="17"/>
                </a:xfrm>
                <a:custGeom>
                  <a:avLst/>
                  <a:gdLst>
                    <a:gd name="T0" fmla="*/ 11 w 22"/>
                    <a:gd name="T1" fmla="*/ 3 h 20"/>
                    <a:gd name="T2" fmla="*/ 11 w 22"/>
                    <a:gd name="T3" fmla="*/ 0 h 20"/>
                    <a:gd name="T4" fmla="*/ 11 w 22"/>
                    <a:gd name="T5" fmla="*/ 3 h 20"/>
                    <a:gd name="T6" fmla="*/ 8 w 22"/>
                    <a:gd name="T7" fmla="*/ 3 h 20"/>
                    <a:gd name="T8" fmla="*/ 11 w 22"/>
                    <a:gd name="T9" fmla="*/ 3 h 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 h="20">
                      <a:moveTo>
                        <a:pt x="12" y="12"/>
                      </a:moveTo>
                      <a:cubicBezTo>
                        <a:pt x="13" y="8"/>
                        <a:pt x="12" y="0"/>
                        <a:pt x="16" y="0"/>
                      </a:cubicBezTo>
                      <a:cubicBezTo>
                        <a:pt x="20" y="0"/>
                        <a:pt x="22" y="8"/>
                        <a:pt x="20" y="12"/>
                      </a:cubicBezTo>
                      <a:cubicBezTo>
                        <a:pt x="18" y="16"/>
                        <a:pt x="12" y="17"/>
                        <a:pt x="8" y="20"/>
                      </a:cubicBezTo>
                      <a:cubicBezTo>
                        <a:pt x="3" y="5"/>
                        <a:pt x="0" y="6"/>
                        <a:pt x="12" y="1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86" name="Freeform 55"/>
                <p:cNvSpPr>
                  <a:spLocks/>
                </p:cNvSpPr>
                <p:nvPr userDrawn="1"/>
              </p:nvSpPr>
              <p:spPr bwMode="ltGray">
                <a:xfrm>
                  <a:off x="453" y="275"/>
                  <a:ext cx="58" cy="24"/>
                </a:xfrm>
                <a:custGeom>
                  <a:avLst/>
                  <a:gdLst>
                    <a:gd name="T0" fmla="*/ 24 w 57"/>
                    <a:gd name="T1" fmla="*/ 2 h 30"/>
                    <a:gd name="T2" fmla="*/ 47 w 57"/>
                    <a:gd name="T3" fmla="*/ 2 h 30"/>
                    <a:gd name="T4" fmla="*/ 51 w 57"/>
                    <a:gd name="T5" fmla="*/ 2 h 30"/>
                    <a:gd name="T6" fmla="*/ 24 w 57"/>
                    <a:gd name="T7" fmla="*/ 2 h 3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7" h="30">
                      <a:moveTo>
                        <a:pt x="24" y="18"/>
                      </a:moveTo>
                      <a:cubicBezTo>
                        <a:pt x="0" y="10"/>
                        <a:pt x="9" y="0"/>
                        <a:pt x="32" y="6"/>
                      </a:cubicBezTo>
                      <a:cubicBezTo>
                        <a:pt x="46" y="15"/>
                        <a:pt x="57" y="23"/>
                        <a:pt x="36" y="30"/>
                      </a:cubicBezTo>
                      <a:cubicBezTo>
                        <a:pt x="21" y="25"/>
                        <a:pt x="24" y="30"/>
                        <a:pt x="24" y="1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87" name="Freeform 56"/>
                <p:cNvSpPr>
                  <a:spLocks/>
                </p:cNvSpPr>
                <p:nvPr userDrawn="1"/>
              </p:nvSpPr>
              <p:spPr bwMode="ltGray">
                <a:xfrm>
                  <a:off x="1161" y="50"/>
                  <a:ext cx="691" cy="569"/>
                </a:xfrm>
                <a:custGeom>
                  <a:avLst/>
                  <a:gdLst>
                    <a:gd name="T0" fmla="*/ 458 w 693"/>
                    <a:gd name="T1" fmla="*/ 23 h 696"/>
                    <a:gd name="T2" fmla="*/ 378 w 693"/>
                    <a:gd name="T3" fmla="*/ 22 h 696"/>
                    <a:gd name="T4" fmla="*/ 310 w 693"/>
                    <a:gd name="T5" fmla="*/ 20 h 696"/>
                    <a:gd name="T6" fmla="*/ 250 w 693"/>
                    <a:gd name="T7" fmla="*/ 20 h 696"/>
                    <a:gd name="T8" fmla="*/ 222 w 693"/>
                    <a:gd name="T9" fmla="*/ 20 h 696"/>
                    <a:gd name="T10" fmla="*/ 246 w 693"/>
                    <a:gd name="T11" fmla="*/ 20 h 696"/>
                    <a:gd name="T12" fmla="*/ 278 w 693"/>
                    <a:gd name="T13" fmla="*/ 23 h 696"/>
                    <a:gd name="T14" fmla="*/ 306 w 693"/>
                    <a:gd name="T15" fmla="*/ 24 h 696"/>
                    <a:gd name="T16" fmla="*/ 318 w 693"/>
                    <a:gd name="T17" fmla="*/ 25 h 696"/>
                    <a:gd name="T18" fmla="*/ 298 w 693"/>
                    <a:gd name="T19" fmla="*/ 27 h 696"/>
                    <a:gd name="T20" fmla="*/ 246 w 693"/>
                    <a:gd name="T21" fmla="*/ 31 h 696"/>
                    <a:gd name="T22" fmla="*/ 210 w 693"/>
                    <a:gd name="T23" fmla="*/ 31 h 696"/>
                    <a:gd name="T24" fmla="*/ 97 w 693"/>
                    <a:gd name="T25" fmla="*/ 34 h 696"/>
                    <a:gd name="T26" fmla="*/ 77 w 693"/>
                    <a:gd name="T27" fmla="*/ 31 h 696"/>
                    <a:gd name="T28" fmla="*/ 45 w 693"/>
                    <a:gd name="T29" fmla="*/ 25 h 696"/>
                    <a:gd name="T30" fmla="*/ 33 w 693"/>
                    <a:gd name="T31" fmla="*/ 22 h 696"/>
                    <a:gd name="T32" fmla="*/ 53 w 693"/>
                    <a:gd name="T33" fmla="*/ 16 h 696"/>
                    <a:gd name="T34" fmla="*/ 17 w 693"/>
                    <a:gd name="T35" fmla="*/ 20 h 696"/>
                    <a:gd name="T36" fmla="*/ 81 w 693"/>
                    <a:gd name="T37" fmla="*/ 13 h 696"/>
                    <a:gd name="T38" fmla="*/ 113 w 693"/>
                    <a:gd name="T39" fmla="*/ 11 h 696"/>
                    <a:gd name="T40" fmla="*/ 37 w 693"/>
                    <a:gd name="T41" fmla="*/ 11 h 696"/>
                    <a:gd name="T42" fmla="*/ 1 w 693"/>
                    <a:gd name="T43" fmla="*/ 9 h 696"/>
                    <a:gd name="T44" fmla="*/ 25 w 693"/>
                    <a:gd name="T45" fmla="*/ 7 h 696"/>
                    <a:gd name="T46" fmla="*/ 97 w 693"/>
                    <a:gd name="T47" fmla="*/ 6 h 696"/>
                    <a:gd name="T48" fmla="*/ 206 w 693"/>
                    <a:gd name="T49" fmla="*/ 6 h 696"/>
                    <a:gd name="T50" fmla="*/ 214 w 693"/>
                    <a:gd name="T51" fmla="*/ 3 h 696"/>
                    <a:gd name="T52" fmla="*/ 246 w 693"/>
                    <a:gd name="T53" fmla="*/ 0 h 696"/>
                    <a:gd name="T54" fmla="*/ 342 w 693"/>
                    <a:gd name="T55" fmla="*/ 2 h 696"/>
                    <a:gd name="T56" fmla="*/ 314 w 693"/>
                    <a:gd name="T57" fmla="*/ 4 h 696"/>
                    <a:gd name="T58" fmla="*/ 286 w 693"/>
                    <a:gd name="T59" fmla="*/ 9 h 696"/>
                    <a:gd name="T60" fmla="*/ 346 w 693"/>
                    <a:gd name="T61" fmla="*/ 9 h 696"/>
                    <a:gd name="T62" fmla="*/ 358 w 693"/>
                    <a:gd name="T63" fmla="*/ 7 h 696"/>
                    <a:gd name="T64" fmla="*/ 402 w 693"/>
                    <a:gd name="T65" fmla="*/ 5 h 696"/>
                    <a:gd name="T66" fmla="*/ 482 w 693"/>
                    <a:gd name="T67" fmla="*/ 4 h 696"/>
                    <a:gd name="T68" fmla="*/ 509 w 693"/>
                    <a:gd name="T69" fmla="*/ 2 h 696"/>
                    <a:gd name="T70" fmla="*/ 515 w 693"/>
                    <a:gd name="T71" fmla="*/ 23 h 6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93" h="696">
                      <a:moveTo>
                        <a:pt x="541" y="460"/>
                      </a:moveTo>
                      <a:lnTo>
                        <a:pt x="473" y="464"/>
                      </a:lnTo>
                      <a:lnTo>
                        <a:pt x="441" y="452"/>
                      </a:lnTo>
                      <a:lnTo>
                        <a:pt x="393" y="452"/>
                      </a:lnTo>
                      <a:cubicBezTo>
                        <a:pt x="365" y="448"/>
                        <a:pt x="360" y="444"/>
                        <a:pt x="337" y="436"/>
                      </a:cubicBezTo>
                      <a:cubicBezTo>
                        <a:pt x="336" y="432"/>
                        <a:pt x="330" y="413"/>
                        <a:pt x="325" y="412"/>
                      </a:cubicBezTo>
                      <a:cubicBezTo>
                        <a:pt x="317" y="411"/>
                        <a:pt x="301" y="420"/>
                        <a:pt x="301" y="420"/>
                      </a:cubicBezTo>
                      <a:cubicBezTo>
                        <a:pt x="289" y="412"/>
                        <a:pt x="277" y="408"/>
                        <a:pt x="265" y="400"/>
                      </a:cubicBezTo>
                      <a:cubicBezTo>
                        <a:pt x="252" y="380"/>
                        <a:pt x="256" y="356"/>
                        <a:pt x="233" y="348"/>
                      </a:cubicBezTo>
                      <a:cubicBezTo>
                        <a:pt x="217" y="372"/>
                        <a:pt x="221" y="392"/>
                        <a:pt x="237" y="416"/>
                      </a:cubicBezTo>
                      <a:cubicBezTo>
                        <a:pt x="234" y="428"/>
                        <a:pt x="228" y="445"/>
                        <a:pt x="237" y="444"/>
                      </a:cubicBezTo>
                      <a:cubicBezTo>
                        <a:pt x="247" y="443"/>
                        <a:pt x="261" y="428"/>
                        <a:pt x="261" y="428"/>
                      </a:cubicBezTo>
                      <a:cubicBezTo>
                        <a:pt x="258" y="450"/>
                        <a:pt x="243" y="475"/>
                        <a:pt x="269" y="484"/>
                      </a:cubicBezTo>
                      <a:cubicBezTo>
                        <a:pt x="277" y="479"/>
                        <a:pt x="288" y="476"/>
                        <a:pt x="293" y="468"/>
                      </a:cubicBezTo>
                      <a:cubicBezTo>
                        <a:pt x="302" y="454"/>
                        <a:pt x="303" y="446"/>
                        <a:pt x="317" y="436"/>
                      </a:cubicBezTo>
                      <a:cubicBezTo>
                        <a:pt x="315" y="448"/>
                        <a:pt x="306" y="467"/>
                        <a:pt x="321" y="476"/>
                      </a:cubicBezTo>
                      <a:cubicBezTo>
                        <a:pt x="328" y="480"/>
                        <a:pt x="345" y="484"/>
                        <a:pt x="345" y="484"/>
                      </a:cubicBezTo>
                      <a:cubicBezTo>
                        <a:pt x="382" y="472"/>
                        <a:pt x="347" y="527"/>
                        <a:pt x="333" y="536"/>
                      </a:cubicBezTo>
                      <a:cubicBezTo>
                        <a:pt x="330" y="540"/>
                        <a:pt x="329" y="545"/>
                        <a:pt x="325" y="548"/>
                      </a:cubicBezTo>
                      <a:cubicBezTo>
                        <a:pt x="322" y="551"/>
                        <a:pt x="316" y="549"/>
                        <a:pt x="313" y="552"/>
                      </a:cubicBezTo>
                      <a:cubicBezTo>
                        <a:pt x="300" y="565"/>
                        <a:pt x="320" y="575"/>
                        <a:pt x="293" y="584"/>
                      </a:cubicBezTo>
                      <a:cubicBezTo>
                        <a:pt x="286" y="595"/>
                        <a:pt x="272" y="610"/>
                        <a:pt x="261" y="616"/>
                      </a:cubicBezTo>
                      <a:cubicBezTo>
                        <a:pt x="254" y="620"/>
                        <a:pt x="245" y="621"/>
                        <a:pt x="237" y="624"/>
                      </a:cubicBezTo>
                      <a:cubicBezTo>
                        <a:pt x="233" y="625"/>
                        <a:pt x="225" y="628"/>
                        <a:pt x="225" y="628"/>
                      </a:cubicBezTo>
                      <a:cubicBezTo>
                        <a:pt x="215" y="659"/>
                        <a:pt x="212" y="652"/>
                        <a:pt x="173" y="656"/>
                      </a:cubicBezTo>
                      <a:cubicBezTo>
                        <a:pt x="140" y="667"/>
                        <a:pt x="132" y="687"/>
                        <a:pt x="97" y="696"/>
                      </a:cubicBezTo>
                      <a:cubicBezTo>
                        <a:pt x="77" y="691"/>
                        <a:pt x="75" y="687"/>
                        <a:pt x="81" y="668"/>
                      </a:cubicBezTo>
                      <a:cubicBezTo>
                        <a:pt x="77" y="646"/>
                        <a:pt x="72" y="639"/>
                        <a:pt x="77" y="616"/>
                      </a:cubicBezTo>
                      <a:cubicBezTo>
                        <a:pt x="73" y="598"/>
                        <a:pt x="71" y="587"/>
                        <a:pt x="61" y="572"/>
                      </a:cubicBezTo>
                      <a:cubicBezTo>
                        <a:pt x="58" y="551"/>
                        <a:pt x="51" y="543"/>
                        <a:pt x="45" y="524"/>
                      </a:cubicBezTo>
                      <a:cubicBezTo>
                        <a:pt x="52" y="502"/>
                        <a:pt x="58" y="496"/>
                        <a:pt x="49" y="472"/>
                      </a:cubicBezTo>
                      <a:cubicBezTo>
                        <a:pt x="46" y="463"/>
                        <a:pt x="33" y="448"/>
                        <a:pt x="33" y="448"/>
                      </a:cubicBezTo>
                      <a:cubicBezTo>
                        <a:pt x="42" y="422"/>
                        <a:pt x="42" y="408"/>
                        <a:pt x="33" y="380"/>
                      </a:cubicBezTo>
                      <a:cubicBezTo>
                        <a:pt x="49" y="369"/>
                        <a:pt x="48" y="362"/>
                        <a:pt x="53" y="344"/>
                      </a:cubicBezTo>
                      <a:cubicBezTo>
                        <a:pt x="47" y="327"/>
                        <a:pt x="49" y="308"/>
                        <a:pt x="33" y="332"/>
                      </a:cubicBezTo>
                      <a:cubicBezTo>
                        <a:pt x="40" y="353"/>
                        <a:pt x="29" y="374"/>
                        <a:pt x="17" y="392"/>
                      </a:cubicBezTo>
                      <a:cubicBezTo>
                        <a:pt x="6" y="360"/>
                        <a:pt x="10" y="340"/>
                        <a:pt x="13" y="304"/>
                      </a:cubicBezTo>
                      <a:cubicBezTo>
                        <a:pt x="44" y="314"/>
                        <a:pt x="54" y="289"/>
                        <a:pt x="81" y="280"/>
                      </a:cubicBezTo>
                      <a:cubicBezTo>
                        <a:pt x="94" y="261"/>
                        <a:pt x="85" y="242"/>
                        <a:pt x="105" y="228"/>
                      </a:cubicBezTo>
                      <a:cubicBezTo>
                        <a:pt x="108" y="220"/>
                        <a:pt x="110" y="212"/>
                        <a:pt x="113" y="204"/>
                      </a:cubicBezTo>
                      <a:cubicBezTo>
                        <a:pt x="116" y="196"/>
                        <a:pt x="89" y="196"/>
                        <a:pt x="89" y="196"/>
                      </a:cubicBezTo>
                      <a:cubicBezTo>
                        <a:pt x="81" y="221"/>
                        <a:pt x="58" y="211"/>
                        <a:pt x="37" y="204"/>
                      </a:cubicBezTo>
                      <a:cubicBezTo>
                        <a:pt x="33" y="207"/>
                        <a:pt x="30" y="213"/>
                        <a:pt x="25" y="212"/>
                      </a:cubicBezTo>
                      <a:cubicBezTo>
                        <a:pt x="16" y="210"/>
                        <a:pt x="1" y="196"/>
                        <a:pt x="1" y="196"/>
                      </a:cubicBezTo>
                      <a:cubicBezTo>
                        <a:pt x="4" y="186"/>
                        <a:pt x="4" y="174"/>
                        <a:pt x="9" y="164"/>
                      </a:cubicBezTo>
                      <a:cubicBezTo>
                        <a:pt x="13" y="155"/>
                        <a:pt x="25" y="140"/>
                        <a:pt x="25" y="140"/>
                      </a:cubicBezTo>
                      <a:cubicBezTo>
                        <a:pt x="0" y="132"/>
                        <a:pt x="25" y="128"/>
                        <a:pt x="37" y="124"/>
                      </a:cubicBezTo>
                      <a:cubicBezTo>
                        <a:pt x="58" y="131"/>
                        <a:pt x="75" y="116"/>
                        <a:pt x="97" y="112"/>
                      </a:cubicBezTo>
                      <a:cubicBezTo>
                        <a:pt x="135" y="87"/>
                        <a:pt x="159" y="122"/>
                        <a:pt x="197" y="132"/>
                      </a:cubicBezTo>
                      <a:cubicBezTo>
                        <a:pt x="205" y="129"/>
                        <a:pt x="213" y="127"/>
                        <a:pt x="221" y="124"/>
                      </a:cubicBezTo>
                      <a:cubicBezTo>
                        <a:pt x="225" y="123"/>
                        <a:pt x="226" y="147"/>
                        <a:pt x="233" y="120"/>
                      </a:cubicBezTo>
                      <a:lnTo>
                        <a:pt x="229" y="64"/>
                      </a:lnTo>
                      <a:lnTo>
                        <a:pt x="209" y="40"/>
                      </a:lnTo>
                      <a:cubicBezTo>
                        <a:pt x="243" y="21"/>
                        <a:pt x="240" y="21"/>
                        <a:pt x="261" y="0"/>
                      </a:cubicBezTo>
                      <a:cubicBezTo>
                        <a:pt x="297" y="16"/>
                        <a:pt x="333" y="32"/>
                        <a:pt x="369" y="48"/>
                      </a:cubicBezTo>
                      <a:cubicBezTo>
                        <a:pt x="373" y="50"/>
                        <a:pt x="361" y="44"/>
                        <a:pt x="357" y="44"/>
                      </a:cubicBezTo>
                      <a:cubicBezTo>
                        <a:pt x="349" y="45"/>
                        <a:pt x="333" y="52"/>
                        <a:pt x="333" y="52"/>
                      </a:cubicBezTo>
                      <a:cubicBezTo>
                        <a:pt x="322" y="68"/>
                        <a:pt x="318" y="71"/>
                        <a:pt x="329" y="88"/>
                      </a:cubicBezTo>
                      <a:cubicBezTo>
                        <a:pt x="308" y="119"/>
                        <a:pt x="323" y="118"/>
                        <a:pt x="333" y="148"/>
                      </a:cubicBezTo>
                      <a:cubicBezTo>
                        <a:pt x="320" y="157"/>
                        <a:pt x="314" y="167"/>
                        <a:pt x="301" y="176"/>
                      </a:cubicBezTo>
                      <a:cubicBezTo>
                        <a:pt x="306" y="213"/>
                        <a:pt x="303" y="213"/>
                        <a:pt x="337" y="220"/>
                      </a:cubicBezTo>
                      <a:cubicBezTo>
                        <a:pt x="358" y="216"/>
                        <a:pt x="368" y="214"/>
                        <a:pt x="361" y="192"/>
                      </a:cubicBezTo>
                      <a:cubicBezTo>
                        <a:pt x="362" y="177"/>
                        <a:pt x="362" y="162"/>
                        <a:pt x="365" y="148"/>
                      </a:cubicBezTo>
                      <a:cubicBezTo>
                        <a:pt x="366" y="143"/>
                        <a:pt x="369" y="133"/>
                        <a:pt x="373" y="136"/>
                      </a:cubicBezTo>
                      <a:cubicBezTo>
                        <a:pt x="379" y="140"/>
                        <a:pt x="376" y="149"/>
                        <a:pt x="377" y="156"/>
                      </a:cubicBezTo>
                      <a:cubicBezTo>
                        <a:pt x="404" y="147"/>
                        <a:pt x="409" y="116"/>
                        <a:pt x="417" y="92"/>
                      </a:cubicBezTo>
                      <a:cubicBezTo>
                        <a:pt x="422" y="76"/>
                        <a:pt x="453" y="74"/>
                        <a:pt x="465" y="72"/>
                      </a:cubicBezTo>
                      <a:cubicBezTo>
                        <a:pt x="472" y="92"/>
                        <a:pt x="477" y="93"/>
                        <a:pt x="497" y="88"/>
                      </a:cubicBezTo>
                      <a:cubicBezTo>
                        <a:pt x="512" y="78"/>
                        <a:pt x="515" y="74"/>
                        <a:pt x="509" y="56"/>
                      </a:cubicBezTo>
                      <a:cubicBezTo>
                        <a:pt x="523" y="46"/>
                        <a:pt x="517" y="46"/>
                        <a:pt x="529" y="52"/>
                      </a:cubicBezTo>
                      <a:lnTo>
                        <a:pt x="693" y="72"/>
                      </a:lnTo>
                      <a:lnTo>
                        <a:pt x="541" y="460"/>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88" name="Freeform 57"/>
                <p:cNvSpPr>
                  <a:spLocks/>
                </p:cNvSpPr>
                <p:nvPr userDrawn="1"/>
              </p:nvSpPr>
              <p:spPr bwMode="ltGray">
                <a:xfrm>
                  <a:off x="689" y="6"/>
                  <a:ext cx="1386" cy="232"/>
                </a:xfrm>
                <a:custGeom>
                  <a:avLst/>
                  <a:gdLst>
                    <a:gd name="T0" fmla="*/ 322484 w 931"/>
                    <a:gd name="T1" fmla="*/ 0 h 149"/>
                    <a:gd name="T2" fmla="*/ 56001 w 931"/>
                    <a:gd name="T3" fmla="*/ 22213 h 149"/>
                    <a:gd name="T4" fmla="*/ 35417 w 931"/>
                    <a:gd name="T5" fmla="*/ 31868 h 149"/>
                    <a:gd name="T6" fmla="*/ 24195 w 931"/>
                    <a:gd name="T7" fmla="*/ 31868 h 149"/>
                    <a:gd name="T8" fmla="*/ 8661 w 931"/>
                    <a:gd name="T9" fmla="*/ 59081 h 149"/>
                    <a:gd name="T10" fmla="*/ 0 w 931"/>
                    <a:gd name="T11" fmla="*/ 80255 h 149"/>
                    <a:gd name="T12" fmla="*/ 23090 w 931"/>
                    <a:gd name="T13" fmla="*/ 88232 h 149"/>
                    <a:gd name="T14" fmla="*/ 37828 w 931"/>
                    <a:gd name="T15" fmla="*/ 73261 h 149"/>
                    <a:gd name="T16" fmla="*/ 42315 w 931"/>
                    <a:gd name="T17" fmla="*/ 64535 h 149"/>
                    <a:gd name="T18" fmla="*/ 65428 w 931"/>
                    <a:gd name="T19" fmla="*/ 39804 h 149"/>
                    <a:gd name="T20" fmla="*/ 84064 w 931"/>
                    <a:gd name="T21" fmla="*/ 35339 h 149"/>
                    <a:gd name="T22" fmla="*/ 92816 w 931"/>
                    <a:gd name="T23" fmla="*/ 71702 h 149"/>
                    <a:gd name="T24" fmla="*/ 73559 w 931"/>
                    <a:gd name="T25" fmla="*/ 83853 h 149"/>
                    <a:gd name="T26" fmla="*/ 90257 w 931"/>
                    <a:gd name="T27" fmla="*/ 86714 h 149"/>
                    <a:gd name="T28" fmla="*/ 97739 w 931"/>
                    <a:gd name="T29" fmla="*/ 68857 h 149"/>
                    <a:gd name="T30" fmla="*/ 104063 w 931"/>
                    <a:gd name="T31" fmla="*/ 70402 h 149"/>
                    <a:gd name="T32" fmla="*/ 98920 w 931"/>
                    <a:gd name="T33" fmla="*/ 41447 h 149"/>
                    <a:gd name="T34" fmla="*/ 104063 w 931"/>
                    <a:gd name="T35" fmla="*/ 33925 h 149"/>
                    <a:gd name="T36" fmla="*/ 108175 w 931"/>
                    <a:gd name="T37" fmla="*/ 67406 h 149"/>
                    <a:gd name="T38" fmla="*/ 104063 w 931"/>
                    <a:gd name="T39" fmla="*/ 86714 h 149"/>
                    <a:gd name="T40" fmla="*/ 115962 w 931"/>
                    <a:gd name="T41" fmla="*/ 99534 h 149"/>
                    <a:gd name="T42" fmla="*/ 116856 w 931"/>
                    <a:gd name="T43" fmla="*/ 70402 h 149"/>
                    <a:gd name="T44" fmla="*/ 129502 w 931"/>
                    <a:gd name="T45" fmla="*/ 78774 h 149"/>
                    <a:gd name="T46" fmla="*/ 149396 w 931"/>
                    <a:gd name="T47" fmla="*/ 56200 h 149"/>
                    <a:gd name="T48" fmla="*/ 159996 w 931"/>
                    <a:gd name="T49" fmla="*/ 38199 h 149"/>
                    <a:gd name="T50" fmla="*/ 171877 w 931"/>
                    <a:gd name="T51" fmla="*/ 42666 h 149"/>
                    <a:gd name="T52" fmla="*/ 177916 w 931"/>
                    <a:gd name="T53" fmla="*/ 38199 h 149"/>
                    <a:gd name="T54" fmla="*/ 168598 w 931"/>
                    <a:gd name="T55" fmla="*/ 33925 h 149"/>
                    <a:gd name="T56" fmla="*/ 185481 w 931"/>
                    <a:gd name="T57" fmla="*/ 26619 h 149"/>
                    <a:gd name="T58" fmla="*/ 212709 w 931"/>
                    <a:gd name="T59" fmla="*/ 41447 h 149"/>
                    <a:gd name="T60" fmla="*/ 227233 w 931"/>
                    <a:gd name="T61" fmla="*/ 31868 h 149"/>
                    <a:gd name="T62" fmla="*/ 228223 w 931"/>
                    <a:gd name="T63" fmla="*/ 48398 h 149"/>
                    <a:gd name="T64" fmla="*/ 222108 w 931"/>
                    <a:gd name="T65" fmla="*/ 77261 h 149"/>
                    <a:gd name="T66" fmla="*/ 239084 w 931"/>
                    <a:gd name="T67" fmla="*/ 67406 h 149"/>
                    <a:gd name="T68" fmla="*/ 243996 w 931"/>
                    <a:gd name="T69" fmla="*/ 61628 h 149"/>
                    <a:gd name="T70" fmla="*/ 253491 w 931"/>
                    <a:gd name="T71" fmla="*/ 46638 h 149"/>
                    <a:gd name="T72" fmla="*/ 310491 w 931"/>
                    <a:gd name="T73" fmla="*/ 64535 h 14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931" h="149">
                      <a:moveTo>
                        <a:pt x="794" y="84"/>
                      </a:moveTo>
                      <a:cubicBezTo>
                        <a:pt x="813" y="72"/>
                        <a:pt x="931" y="14"/>
                        <a:pt x="825" y="0"/>
                      </a:cubicBezTo>
                      <a:lnTo>
                        <a:pt x="159" y="0"/>
                      </a:lnTo>
                      <a:cubicBezTo>
                        <a:pt x="149" y="12"/>
                        <a:pt x="162" y="18"/>
                        <a:pt x="143" y="29"/>
                      </a:cubicBezTo>
                      <a:cubicBezTo>
                        <a:pt x="130" y="44"/>
                        <a:pt x="133" y="39"/>
                        <a:pt x="116" y="48"/>
                      </a:cubicBezTo>
                      <a:cubicBezTo>
                        <a:pt x="108" y="46"/>
                        <a:pt x="100" y="44"/>
                        <a:pt x="91" y="42"/>
                      </a:cubicBezTo>
                      <a:cubicBezTo>
                        <a:pt x="89" y="41"/>
                        <a:pt x="83" y="40"/>
                        <a:pt x="83" y="40"/>
                      </a:cubicBezTo>
                      <a:cubicBezTo>
                        <a:pt x="76" y="40"/>
                        <a:pt x="68" y="39"/>
                        <a:pt x="62" y="42"/>
                      </a:cubicBezTo>
                      <a:cubicBezTo>
                        <a:pt x="54" y="45"/>
                        <a:pt x="46" y="61"/>
                        <a:pt x="38" y="67"/>
                      </a:cubicBezTo>
                      <a:cubicBezTo>
                        <a:pt x="32" y="71"/>
                        <a:pt x="27" y="74"/>
                        <a:pt x="22" y="77"/>
                      </a:cubicBezTo>
                      <a:cubicBezTo>
                        <a:pt x="16" y="81"/>
                        <a:pt x="5" y="86"/>
                        <a:pt x="5" y="86"/>
                      </a:cubicBezTo>
                      <a:cubicBezTo>
                        <a:pt x="9" y="95"/>
                        <a:pt x="7" y="97"/>
                        <a:pt x="0" y="105"/>
                      </a:cubicBezTo>
                      <a:cubicBezTo>
                        <a:pt x="17" y="107"/>
                        <a:pt x="22" y="107"/>
                        <a:pt x="16" y="120"/>
                      </a:cubicBezTo>
                      <a:cubicBezTo>
                        <a:pt x="27" y="122"/>
                        <a:pt x="48" y="116"/>
                        <a:pt x="59" y="115"/>
                      </a:cubicBezTo>
                      <a:cubicBezTo>
                        <a:pt x="71" y="112"/>
                        <a:pt x="73" y="117"/>
                        <a:pt x="83" y="111"/>
                      </a:cubicBezTo>
                      <a:cubicBezTo>
                        <a:pt x="89" y="96"/>
                        <a:pt x="83" y="100"/>
                        <a:pt x="97" y="96"/>
                      </a:cubicBezTo>
                      <a:cubicBezTo>
                        <a:pt x="100" y="94"/>
                        <a:pt x="103" y="93"/>
                        <a:pt x="105" y="90"/>
                      </a:cubicBezTo>
                      <a:cubicBezTo>
                        <a:pt x="106" y="88"/>
                        <a:pt x="106" y="85"/>
                        <a:pt x="108" y="84"/>
                      </a:cubicBezTo>
                      <a:cubicBezTo>
                        <a:pt x="112" y="80"/>
                        <a:pt x="140" y="69"/>
                        <a:pt x="148" y="67"/>
                      </a:cubicBezTo>
                      <a:cubicBezTo>
                        <a:pt x="160" y="52"/>
                        <a:pt x="153" y="56"/>
                        <a:pt x="167" y="52"/>
                      </a:cubicBezTo>
                      <a:cubicBezTo>
                        <a:pt x="178" y="55"/>
                        <a:pt x="179" y="62"/>
                        <a:pt x="191" y="58"/>
                      </a:cubicBezTo>
                      <a:cubicBezTo>
                        <a:pt x="199" y="52"/>
                        <a:pt x="206" y="51"/>
                        <a:pt x="215" y="46"/>
                      </a:cubicBezTo>
                      <a:cubicBezTo>
                        <a:pt x="226" y="58"/>
                        <a:pt x="217" y="46"/>
                        <a:pt x="223" y="69"/>
                      </a:cubicBezTo>
                      <a:cubicBezTo>
                        <a:pt x="226" y="79"/>
                        <a:pt x="233" y="85"/>
                        <a:pt x="237" y="94"/>
                      </a:cubicBezTo>
                      <a:cubicBezTo>
                        <a:pt x="227" y="100"/>
                        <a:pt x="229" y="104"/>
                        <a:pt x="218" y="107"/>
                      </a:cubicBezTo>
                      <a:cubicBezTo>
                        <a:pt x="207" y="120"/>
                        <a:pt x="203" y="113"/>
                        <a:pt x="188" y="109"/>
                      </a:cubicBezTo>
                      <a:cubicBezTo>
                        <a:pt x="191" y="117"/>
                        <a:pt x="200" y="127"/>
                        <a:pt x="210" y="132"/>
                      </a:cubicBezTo>
                      <a:cubicBezTo>
                        <a:pt x="218" y="114"/>
                        <a:pt x="211" y="122"/>
                        <a:pt x="231" y="113"/>
                      </a:cubicBezTo>
                      <a:cubicBezTo>
                        <a:pt x="237" y="111"/>
                        <a:pt x="248" y="105"/>
                        <a:pt x="248" y="105"/>
                      </a:cubicBezTo>
                      <a:cubicBezTo>
                        <a:pt x="248" y="100"/>
                        <a:pt x="246" y="94"/>
                        <a:pt x="250" y="90"/>
                      </a:cubicBezTo>
                      <a:cubicBezTo>
                        <a:pt x="253" y="88"/>
                        <a:pt x="254" y="96"/>
                        <a:pt x="258" y="96"/>
                      </a:cubicBezTo>
                      <a:cubicBezTo>
                        <a:pt x="262" y="97"/>
                        <a:pt x="264" y="94"/>
                        <a:pt x="266" y="92"/>
                      </a:cubicBezTo>
                      <a:cubicBezTo>
                        <a:pt x="262" y="82"/>
                        <a:pt x="252" y="77"/>
                        <a:pt x="248" y="67"/>
                      </a:cubicBezTo>
                      <a:cubicBezTo>
                        <a:pt x="250" y="63"/>
                        <a:pt x="255" y="58"/>
                        <a:pt x="253" y="54"/>
                      </a:cubicBezTo>
                      <a:cubicBezTo>
                        <a:pt x="251" y="50"/>
                        <a:pt x="248" y="42"/>
                        <a:pt x="248" y="42"/>
                      </a:cubicBezTo>
                      <a:cubicBezTo>
                        <a:pt x="256" y="32"/>
                        <a:pt x="259" y="35"/>
                        <a:pt x="266" y="44"/>
                      </a:cubicBezTo>
                      <a:cubicBezTo>
                        <a:pt x="270" y="56"/>
                        <a:pt x="276" y="61"/>
                        <a:pt x="285" y="71"/>
                      </a:cubicBezTo>
                      <a:cubicBezTo>
                        <a:pt x="281" y="81"/>
                        <a:pt x="289" y="82"/>
                        <a:pt x="277" y="88"/>
                      </a:cubicBezTo>
                      <a:cubicBezTo>
                        <a:pt x="262" y="106"/>
                        <a:pt x="278" y="83"/>
                        <a:pt x="274" y="101"/>
                      </a:cubicBezTo>
                      <a:cubicBezTo>
                        <a:pt x="274" y="105"/>
                        <a:pt x="268" y="109"/>
                        <a:pt x="266" y="113"/>
                      </a:cubicBezTo>
                      <a:cubicBezTo>
                        <a:pt x="270" y="122"/>
                        <a:pt x="268" y="125"/>
                        <a:pt x="261" y="132"/>
                      </a:cubicBezTo>
                      <a:cubicBezTo>
                        <a:pt x="268" y="149"/>
                        <a:pt x="282" y="134"/>
                        <a:pt x="296" y="130"/>
                      </a:cubicBezTo>
                      <a:cubicBezTo>
                        <a:pt x="299" y="122"/>
                        <a:pt x="295" y="119"/>
                        <a:pt x="299" y="111"/>
                      </a:cubicBezTo>
                      <a:cubicBezTo>
                        <a:pt x="296" y="105"/>
                        <a:pt x="288" y="97"/>
                        <a:pt x="299" y="92"/>
                      </a:cubicBezTo>
                      <a:cubicBezTo>
                        <a:pt x="303" y="90"/>
                        <a:pt x="315" y="88"/>
                        <a:pt x="315" y="88"/>
                      </a:cubicBezTo>
                      <a:cubicBezTo>
                        <a:pt x="326" y="91"/>
                        <a:pt x="325" y="95"/>
                        <a:pt x="331" y="103"/>
                      </a:cubicBezTo>
                      <a:cubicBezTo>
                        <a:pt x="339" y="84"/>
                        <a:pt x="331" y="90"/>
                        <a:pt x="361" y="92"/>
                      </a:cubicBezTo>
                      <a:cubicBezTo>
                        <a:pt x="355" y="76"/>
                        <a:pt x="365" y="76"/>
                        <a:pt x="382" y="73"/>
                      </a:cubicBezTo>
                      <a:cubicBezTo>
                        <a:pt x="383" y="71"/>
                        <a:pt x="387" y="57"/>
                        <a:pt x="393" y="54"/>
                      </a:cubicBezTo>
                      <a:cubicBezTo>
                        <a:pt x="398" y="52"/>
                        <a:pt x="409" y="50"/>
                        <a:pt x="409" y="50"/>
                      </a:cubicBezTo>
                      <a:cubicBezTo>
                        <a:pt x="430" y="54"/>
                        <a:pt x="413" y="58"/>
                        <a:pt x="431" y="63"/>
                      </a:cubicBezTo>
                      <a:cubicBezTo>
                        <a:pt x="433" y="61"/>
                        <a:pt x="435" y="57"/>
                        <a:pt x="439" y="56"/>
                      </a:cubicBezTo>
                      <a:cubicBezTo>
                        <a:pt x="445" y="55"/>
                        <a:pt x="452" y="61"/>
                        <a:pt x="457" y="58"/>
                      </a:cubicBezTo>
                      <a:cubicBezTo>
                        <a:pt x="461" y="57"/>
                        <a:pt x="457" y="52"/>
                        <a:pt x="455" y="50"/>
                      </a:cubicBezTo>
                      <a:cubicBezTo>
                        <a:pt x="451" y="47"/>
                        <a:pt x="444" y="47"/>
                        <a:pt x="439" y="46"/>
                      </a:cubicBezTo>
                      <a:cubicBezTo>
                        <a:pt x="436" y="45"/>
                        <a:pt x="431" y="44"/>
                        <a:pt x="431" y="44"/>
                      </a:cubicBezTo>
                      <a:cubicBezTo>
                        <a:pt x="440" y="38"/>
                        <a:pt x="443" y="36"/>
                        <a:pt x="455" y="40"/>
                      </a:cubicBezTo>
                      <a:cubicBezTo>
                        <a:pt x="461" y="38"/>
                        <a:pt x="467" y="35"/>
                        <a:pt x="474" y="35"/>
                      </a:cubicBezTo>
                      <a:cubicBezTo>
                        <a:pt x="483" y="36"/>
                        <a:pt x="511" y="43"/>
                        <a:pt x="519" y="46"/>
                      </a:cubicBezTo>
                      <a:cubicBezTo>
                        <a:pt x="527" y="49"/>
                        <a:pt x="544" y="54"/>
                        <a:pt x="544" y="54"/>
                      </a:cubicBezTo>
                      <a:cubicBezTo>
                        <a:pt x="548" y="54"/>
                        <a:pt x="560" y="52"/>
                        <a:pt x="565" y="50"/>
                      </a:cubicBezTo>
                      <a:cubicBezTo>
                        <a:pt x="570" y="47"/>
                        <a:pt x="581" y="42"/>
                        <a:pt x="581" y="42"/>
                      </a:cubicBezTo>
                      <a:cubicBezTo>
                        <a:pt x="585" y="42"/>
                        <a:pt x="598" y="44"/>
                        <a:pt x="600" y="48"/>
                      </a:cubicBezTo>
                      <a:cubicBezTo>
                        <a:pt x="603" y="55"/>
                        <a:pt x="589" y="61"/>
                        <a:pt x="584" y="63"/>
                      </a:cubicBezTo>
                      <a:cubicBezTo>
                        <a:pt x="576" y="69"/>
                        <a:pt x="568" y="69"/>
                        <a:pt x="565" y="77"/>
                      </a:cubicBezTo>
                      <a:cubicBezTo>
                        <a:pt x="568" y="86"/>
                        <a:pt x="564" y="92"/>
                        <a:pt x="568" y="101"/>
                      </a:cubicBezTo>
                      <a:cubicBezTo>
                        <a:pt x="574" y="93"/>
                        <a:pt x="577" y="91"/>
                        <a:pt x="589" y="94"/>
                      </a:cubicBezTo>
                      <a:cubicBezTo>
                        <a:pt x="595" y="108"/>
                        <a:pt x="602" y="93"/>
                        <a:pt x="611" y="88"/>
                      </a:cubicBezTo>
                      <a:cubicBezTo>
                        <a:pt x="613" y="86"/>
                        <a:pt x="613" y="83"/>
                        <a:pt x="616" y="82"/>
                      </a:cubicBezTo>
                      <a:cubicBezTo>
                        <a:pt x="618" y="80"/>
                        <a:pt x="622" y="81"/>
                        <a:pt x="624" y="80"/>
                      </a:cubicBezTo>
                      <a:cubicBezTo>
                        <a:pt x="626" y="78"/>
                        <a:pt x="626" y="75"/>
                        <a:pt x="627" y="73"/>
                      </a:cubicBezTo>
                      <a:cubicBezTo>
                        <a:pt x="632" y="65"/>
                        <a:pt x="638" y="63"/>
                        <a:pt x="648" y="61"/>
                      </a:cubicBezTo>
                      <a:cubicBezTo>
                        <a:pt x="664" y="62"/>
                        <a:pt x="684" y="69"/>
                        <a:pt x="700" y="69"/>
                      </a:cubicBezTo>
                      <a:lnTo>
                        <a:pt x="794" y="84"/>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89" name="Freeform 58"/>
                <p:cNvSpPr>
                  <a:spLocks/>
                </p:cNvSpPr>
                <p:nvPr userDrawn="1"/>
              </p:nvSpPr>
              <p:spPr bwMode="ltGray">
                <a:xfrm>
                  <a:off x="971" y="91"/>
                  <a:ext cx="30" cy="25"/>
                </a:xfrm>
                <a:custGeom>
                  <a:avLst/>
                  <a:gdLst>
                    <a:gd name="T0" fmla="*/ 3 w 31"/>
                    <a:gd name="T1" fmla="*/ 3 h 30"/>
                    <a:gd name="T2" fmla="*/ 16 w 31"/>
                    <a:gd name="T3" fmla="*/ 0 h 30"/>
                    <a:gd name="T4" fmla="*/ 15 w 31"/>
                    <a:gd name="T5" fmla="*/ 3 h 30"/>
                    <a:gd name="T6" fmla="*/ 3 w 31"/>
                    <a:gd name="T7" fmla="*/ 3 h 3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1" h="30">
                      <a:moveTo>
                        <a:pt x="3" y="28"/>
                      </a:moveTo>
                      <a:cubicBezTo>
                        <a:pt x="8" y="8"/>
                        <a:pt x="12" y="6"/>
                        <a:pt x="31" y="0"/>
                      </a:cubicBezTo>
                      <a:cubicBezTo>
                        <a:pt x="29" y="5"/>
                        <a:pt x="25" y="22"/>
                        <a:pt x="19" y="24"/>
                      </a:cubicBezTo>
                      <a:cubicBezTo>
                        <a:pt x="0" y="30"/>
                        <a:pt x="3" y="9"/>
                        <a:pt x="3" y="2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90" name="Freeform 59"/>
                <p:cNvSpPr>
                  <a:spLocks/>
                </p:cNvSpPr>
                <p:nvPr userDrawn="1"/>
              </p:nvSpPr>
              <p:spPr bwMode="ltGray">
                <a:xfrm>
                  <a:off x="935" y="125"/>
                  <a:ext cx="45" cy="27"/>
                </a:xfrm>
                <a:custGeom>
                  <a:avLst/>
                  <a:gdLst>
                    <a:gd name="T0" fmla="*/ 6 w 44"/>
                    <a:gd name="T1" fmla="*/ 3 h 32"/>
                    <a:gd name="T2" fmla="*/ 37 w 44"/>
                    <a:gd name="T3" fmla="*/ 0 h 32"/>
                    <a:gd name="T4" fmla="*/ 53 w 44"/>
                    <a:gd name="T5" fmla="*/ 3 h 32"/>
                    <a:gd name="T6" fmla="*/ 6 w 44"/>
                    <a:gd name="T7" fmla="*/ 3 h 3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4" h="32">
                      <a:moveTo>
                        <a:pt x="6" y="32"/>
                      </a:moveTo>
                      <a:cubicBezTo>
                        <a:pt x="0" y="14"/>
                        <a:pt x="7" y="10"/>
                        <a:pt x="22" y="0"/>
                      </a:cubicBezTo>
                      <a:cubicBezTo>
                        <a:pt x="27" y="1"/>
                        <a:pt x="35" y="0"/>
                        <a:pt x="38" y="4"/>
                      </a:cubicBezTo>
                      <a:cubicBezTo>
                        <a:pt x="44" y="13"/>
                        <a:pt x="16" y="32"/>
                        <a:pt x="6" y="3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91" name="Freeform 60"/>
                <p:cNvSpPr>
                  <a:spLocks/>
                </p:cNvSpPr>
                <p:nvPr userDrawn="1"/>
              </p:nvSpPr>
              <p:spPr bwMode="ltGray">
                <a:xfrm>
                  <a:off x="1081" y="226"/>
                  <a:ext cx="75" cy="14"/>
                </a:xfrm>
                <a:custGeom>
                  <a:avLst/>
                  <a:gdLst>
                    <a:gd name="T0" fmla="*/ 37 w 76"/>
                    <a:gd name="T1" fmla="*/ 2 h 18"/>
                    <a:gd name="T2" fmla="*/ 25 w 76"/>
                    <a:gd name="T3" fmla="*/ 2 h 18"/>
                    <a:gd name="T4" fmla="*/ 37 w 76"/>
                    <a:gd name="T5" fmla="*/ 2 h 18"/>
                    <a:gd name="T6" fmla="*/ 0 60000 65536"/>
                    <a:gd name="T7" fmla="*/ 0 60000 65536"/>
                    <a:gd name="T8" fmla="*/ 0 60000 65536"/>
                  </a:gdLst>
                  <a:ahLst/>
                  <a:cxnLst>
                    <a:cxn ang="T6">
                      <a:pos x="T0" y="T1"/>
                    </a:cxn>
                    <a:cxn ang="T7">
                      <a:pos x="T2" y="T3"/>
                    </a:cxn>
                    <a:cxn ang="T8">
                      <a:pos x="T4" y="T5"/>
                    </a:cxn>
                  </a:cxnLst>
                  <a:rect l="0" t="0" r="r" b="b"/>
                  <a:pathLst>
                    <a:path w="76" h="18">
                      <a:moveTo>
                        <a:pt x="37" y="18"/>
                      </a:moveTo>
                      <a:cubicBezTo>
                        <a:pt x="25" y="14"/>
                        <a:pt x="0" y="10"/>
                        <a:pt x="25" y="2"/>
                      </a:cubicBezTo>
                      <a:cubicBezTo>
                        <a:pt x="76" y="9"/>
                        <a:pt x="46" y="0"/>
                        <a:pt x="37" y="1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92" name="Freeform 61"/>
                <p:cNvSpPr>
                  <a:spLocks/>
                </p:cNvSpPr>
                <p:nvPr userDrawn="1"/>
              </p:nvSpPr>
              <p:spPr bwMode="ltGray">
                <a:xfrm>
                  <a:off x="1210" y="223"/>
                  <a:ext cx="42" cy="37"/>
                </a:xfrm>
                <a:custGeom>
                  <a:avLst/>
                  <a:gdLst>
                    <a:gd name="T0" fmla="*/ 0 w 42"/>
                    <a:gd name="T1" fmla="*/ 3 h 44"/>
                    <a:gd name="T2" fmla="*/ 12 w 42"/>
                    <a:gd name="T3" fmla="*/ 3 h 44"/>
                    <a:gd name="T4" fmla="*/ 0 w 42"/>
                    <a:gd name="T5" fmla="*/ 3 h 44"/>
                    <a:gd name="T6" fmla="*/ 0 60000 65536"/>
                    <a:gd name="T7" fmla="*/ 0 60000 65536"/>
                    <a:gd name="T8" fmla="*/ 0 60000 65536"/>
                  </a:gdLst>
                  <a:ahLst/>
                  <a:cxnLst>
                    <a:cxn ang="T6">
                      <a:pos x="T0" y="T1"/>
                    </a:cxn>
                    <a:cxn ang="T7">
                      <a:pos x="T2" y="T3"/>
                    </a:cxn>
                    <a:cxn ang="T8">
                      <a:pos x="T4" y="T5"/>
                    </a:cxn>
                  </a:cxnLst>
                  <a:rect l="0" t="0" r="r" b="b"/>
                  <a:pathLst>
                    <a:path w="42" h="44">
                      <a:moveTo>
                        <a:pt x="0" y="21"/>
                      </a:moveTo>
                      <a:cubicBezTo>
                        <a:pt x="4" y="17"/>
                        <a:pt x="7" y="11"/>
                        <a:pt x="12" y="9"/>
                      </a:cubicBezTo>
                      <a:cubicBezTo>
                        <a:pt x="42" y="0"/>
                        <a:pt x="23" y="44"/>
                        <a:pt x="0" y="21"/>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93" name="Freeform 62"/>
                <p:cNvSpPr>
                  <a:spLocks/>
                </p:cNvSpPr>
                <p:nvPr userDrawn="1"/>
              </p:nvSpPr>
              <p:spPr bwMode="ltGray">
                <a:xfrm>
                  <a:off x="865" y="123"/>
                  <a:ext cx="33" cy="24"/>
                </a:xfrm>
                <a:custGeom>
                  <a:avLst/>
                  <a:gdLst>
                    <a:gd name="T0" fmla="*/ 7 w 31"/>
                    <a:gd name="T1" fmla="*/ 2 h 30"/>
                    <a:gd name="T2" fmla="*/ 78 w 31"/>
                    <a:gd name="T3" fmla="*/ 2 h 30"/>
                    <a:gd name="T4" fmla="*/ 7 w 31"/>
                    <a:gd name="T5" fmla="*/ 2 h 30"/>
                    <a:gd name="T6" fmla="*/ 0 60000 65536"/>
                    <a:gd name="T7" fmla="*/ 0 60000 65536"/>
                    <a:gd name="T8" fmla="*/ 0 60000 65536"/>
                  </a:gdLst>
                  <a:ahLst/>
                  <a:cxnLst>
                    <a:cxn ang="T6">
                      <a:pos x="T0" y="T1"/>
                    </a:cxn>
                    <a:cxn ang="T7">
                      <a:pos x="T2" y="T3"/>
                    </a:cxn>
                    <a:cxn ang="T8">
                      <a:pos x="T4" y="T5"/>
                    </a:cxn>
                  </a:cxnLst>
                  <a:rect l="0" t="0" r="r" b="b"/>
                  <a:pathLst>
                    <a:path w="31" h="30">
                      <a:moveTo>
                        <a:pt x="7" y="22"/>
                      </a:moveTo>
                      <a:cubicBezTo>
                        <a:pt x="0" y="0"/>
                        <a:pt x="15" y="6"/>
                        <a:pt x="31" y="10"/>
                      </a:cubicBezTo>
                      <a:cubicBezTo>
                        <a:pt x="14" y="16"/>
                        <a:pt x="15" y="30"/>
                        <a:pt x="7" y="2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grpSp>
          <p:grpSp>
            <p:nvGrpSpPr>
              <p:cNvPr id="10" name="Group 63"/>
              <p:cNvGrpSpPr>
                <a:grpSpLocks/>
              </p:cNvGrpSpPr>
              <p:nvPr userDrawn="1"/>
            </p:nvGrpSpPr>
            <p:grpSpPr bwMode="auto">
              <a:xfrm>
                <a:off x="7" y="-154"/>
                <a:ext cx="5739" cy="418"/>
                <a:chOff x="1056" y="111"/>
                <a:chExt cx="2448" cy="418"/>
              </a:xfrm>
            </p:grpSpPr>
            <p:sp>
              <p:nvSpPr>
                <p:cNvPr id="27" name="Line 64"/>
                <p:cNvSpPr>
                  <a:spLocks noChangeShapeType="1"/>
                </p:cNvSpPr>
                <p:nvPr/>
              </p:nvSpPr>
              <p:spPr bwMode="white">
                <a:xfrm>
                  <a:off x="1056" y="332"/>
                  <a:ext cx="2448" cy="0"/>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28" name="Line 65"/>
                <p:cNvSpPr>
                  <a:spLocks noChangeShapeType="1"/>
                </p:cNvSpPr>
                <p:nvPr/>
              </p:nvSpPr>
              <p:spPr bwMode="white">
                <a:xfrm>
                  <a:off x="1254" y="111"/>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29" name="Line 66"/>
                <p:cNvSpPr>
                  <a:spLocks noChangeShapeType="1"/>
                </p:cNvSpPr>
                <p:nvPr/>
              </p:nvSpPr>
              <p:spPr bwMode="white">
                <a:xfrm>
                  <a:off x="1482" y="111"/>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30" name="Line 67"/>
                <p:cNvSpPr>
                  <a:spLocks noChangeShapeType="1"/>
                </p:cNvSpPr>
                <p:nvPr/>
              </p:nvSpPr>
              <p:spPr bwMode="white">
                <a:xfrm>
                  <a:off x="1710" y="111"/>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31" name="Line 68"/>
                <p:cNvSpPr>
                  <a:spLocks noChangeShapeType="1"/>
                </p:cNvSpPr>
                <p:nvPr/>
              </p:nvSpPr>
              <p:spPr bwMode="white">
                <a:xfrm>
                  <a:off x="1938" y="111"/>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32" name="Line 69"/>
                <p:cNvSpPr>
                  <a:spLocks noChangeShapeType="1"/>
                </p:cNvSpPr>
                <p:nvPr/>
              </p:nvSpPr>
              <p:spPr bwMode="white">
                <a:xfrm>
                  <a:off x="2166" y="111"/>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33" name="Line 70"/>
                <p:cNvSpPr>
                  <a:spLocks noChangeShapeType="1"/>
                </p:cNvSpPr>
                <p:nvPr/>
              </p:nvSpPr>
              <p:spPr bwMode="white">
                <a:xfrm>
                  <a:off x="2394" y="111"/>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34" name="Line 71"/>
                <p:cNvSpPr>
                  <a:spLocks noChangeShapeType="1"/>
                </p:cNvSpPr>
                <p:nvPr/>
              </p:nvSpPr>
              <p:spPr bwMode="white">
                <a:xfrm>
                  <a:off x="2622" y="111"/>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35" name="Line 72"/>
                <p:cNvSpPr>
                  <a:spLocks noChangeShapeType="1"/>
                </p:cNvSpPr>
                <p:nvPr/>
              </p:nvSpPr>
              <p:spPr bwMode="white">
                <a:xfrm>
                  <a:off x="2850" y="111"/>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36" name="Line 73"/>
                <p:cNvSpPr>
                  <a:spLocks noChangeShapeType="1"/>
                </p:cNvSpPr>
                <p:nvPr/>
              </p:nvSpPr>
              <p:spPr bwMode="white">
                <a:xfrm>
                  <a:off x="3078" y="111"/>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37" name="Line 74"/>
                <p:cNvSpPr>
                  <a:spLocks noChangeShapeType="1"/>
                </p:cNvSpPr>
                <p:nvPr/>
              </p:nvSpPr>
              <p:spPr bwMode="white">
                <a:xfrm>
                  <a:off x="3306" y="111"/>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grpSp>
          <p:grpSp>
            <p:nvGrpSpPr>
              <p:cNvPr id="11" name="Group 75"/>
              <p:cNvGrpSpPr>
                <a:grpSpLocks/>
              </p:cNvGrpSpPr>
              <p:nvPr userDrawn="1"/>
            </p:nvGrpSpPr>
            <p:grpSpPr bwMode="auto">
              <a:xfrm>
                <a:off x="-1261" y="-1"/>
                <a:ext cx="2098" cy="1030"/>
                <a:chOff x="1208" y="109"/>
                <a:chExt cx="2098" cy="423"/>
              </a:xfrm>
            </p:grpSpPr>
            <p:sp>
              <p:nvSpPr>
                <p:cNvPr id="12" name="Line 76"/>
                <p:cNvSpPr>
                  <a:spLocks noChangeShapeType="1"/>
                </p:cNvSpPr>
                <p:nvPr/>
              </p:nvSpPr>
              <p:spPr bwMode="ltGray">
                <a:xfrm>
                  <a:off x="2850" y="110"/>
                  <a:ext cx="0" cy="142"/>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3" name="Line 77"/>
                <p:cNvSpPr>
                  <a:spLocks noChangeShapeType="1"/>
                </p:cNvSpPr>
                <p:nvPr/>
              </p:nvSpPr>
              <p:spPr bwMode="ltGray">
                <a:xfrm>
                  <a:off x="2972" y="332"/>
                  <a:ext cx="70" cy="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4" name="Line 78"/>
                <p:cNvSpPr>
                  <a:spLocks noChangeShapeType="1"/>
                </p:cNvSpPr>
                <p:nvPr/>
              </p:nvSpPr>
              <p:spPr bwMode="ltGray">
                <a:xfrm>
                  <a:off x="3078" y="350"/>
                  <a:ext cx="0" cy="28"/>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5" name="Line 79"/>
                <p:cNvSpPr>
                  <a:spLocks noChangeShapeType="1"/>
                </p:cNvSpPr>
                <p:nvPr/>
              </p:nvSpPr>
              <p:spPr bwMode="ltGray">
                <a:xfrm>
                  <a:off x="3306" y="450"/>
                  <a:ext cx="0" cy="79"/>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6" name="Line 80"/>
                <p:cNvSpPr>
                  <a:spLocks noChangeShapeType="1"/>
                </p:cNvSpPr>
                <p:nvPr/>
              </p:nvSpPr>
              <p:spPr bwMode="ltGray">
                <a:xfrm>
                  <a:off x="2166" y="114"/>
                  <a:ext cx="0" cy="62"/>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7" name="Line 81"/>
                <p:cNvSpPr>
                  <a:spLocks noChangeShapeType="1"/>
                </p:cNvSpPr>
                <p:nvPr/>
              </p:nvSpPr>
              <p:spPr bwMode="ltGray">
                <a:xfrm>
                  <a:off x="1938" y="111"/>
                  <a:ext cx="0" cy="337"/>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8" name="Line 82"/>
                <p:cNvSpPr>
                  <a:spLocks noChangeShapeType="1"/>
                </p:cNvSpPr>
                <p:nvPr/>
              </p:nvSpPr>
              <p:spPr bwMode="ltGray">
                <a:xfrm flipH="1">
                  <a:off x="1912" y="332"/>
                  <a:ext cx="68" cy="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9" name="Line 83"/>
                <p:cNvSpPr>
                  <a:spLocks noChangeShapeType="1"/>
                </p:cNvSpPr>
                <p:nvPr/>
              </p:nvSpPr>
              <p:spPr bwMode="ltGray">
                <a:xfrm>
                  <a:off x="1778" y="332"/>
                  <a:ext cx="60" cy="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20" name="Line 84"/>
                <p:cNvSpPr>
                  <a:spLocks noChangeShapeType="1"/>
                </p:cNvSpPr>
                <p:nvPr/>
              </p:nvSpPr>
              <p:spPr bwMode="ltGray">
                <a:xfrm flipH="1">
                  <a:off x="1578" y="332"/>
                  <a:ext cx="82" cy="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21" name="Line 85"/>
                <p:cNvSpPr>
                  <a:spLocks noChangeShapeType="1"/>
                </p:cNvSpPr>
                <p:nvPr/>
              </p:nvSpPr>
              <p:spPr bwMode="ltGray">
                <a:xfrm>
                  <a:off x="1208" y="332"/>
                  <a:ext cx="348" cy="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22" name="Line 86"/>
                <p:cNvSpPr>
                  <a:spLocks noChangeShapeType="1"/>
                </p:cNvSpPr>
                <p:nvPr/>
              </p:nvSpPr>
              <p:spPr bwMode="ltGray">
                <a:xfrm>
                  <a:off x="1480" y="234"/>
                  <a:ext cx="0" cy="298"/>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23" name="Line 87"/>
                <p:cNvSpPr>
                  <a:spLocks noChangeShapeType="1"/>
                </p:cNvSpPr>
                <p:nvPr/>
              </p:nvSpPr>
              <p:spPr bwMode="ltGray">
                <a:xfrm>
                  <a:off x="1254" y="252"/>
                  <a:ext cx="0" cy="156"/>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24" name="Line 88"/>
                <p:cNvSpPr>
                  <a:spLocks noChangeShapeType="1"/>
                </p:cNvSpPr>
                <p:nvPr/>
              </p:nvSpPr>
              <p:spPr bwMode="ltGray">
                <a:xfrm flipH="1" flipV="1">
                  <a:off x="1482" y="109"/>
                  <a:ext cx="0" cy="27"/>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25" name="Line 89"/>
                <p:cNvSpPr>
                  <a:spLocks noChangeShapeType="1"/>
                </p:cNvSpPr>
                <p:nvPr/>
              </p:nvSpPr>
              <p:spPr bwMode="ltGray">
                <a:xfrm>
                  <a:off x="1710" y="180"/>
                  <a:ext cx="0" cy="96"/>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26" name="Line 90"/>
                <p:cNvSpPr>
                  <a:spLocks noChangeShapeType="1"/>
                </p:cNvSpPr>
                <p:nvPr/>
              </p:nvSpPr>
              <p:spPr bwMode="ltGray">
                <a:xfrm flipV="1">
                  <a:off x="1710" y="111"/>
                  <a:ext cx="0" cy="22"/>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grpSp>
        </p:grpSp>
        <p:pic>
          <p:nvPicPr>
            <p:cNvPr id="7" name="Picture 91" descr="earth"/>
            <p:cNvPicPr>
              <a:picLocks noChangeAspect="1" noChangeArrowheads="1"/>
            </p:cNvPicPr>
            <p:nvPr userDrawn="1"/>
          </p:nvPicPr>
          <p:blipFill>
            <a:blip r:embed="rId2">
              <a:clrChange>
                <a:clrFrom>
                  <a:srgbClr val="000000"/>
                </a:clrFrom>
                <a:clrTo>
                  <a:srgbClr val="000000">
                    <a:alpha val="0"/>
                  </a:srgbClr>
                </a:clrTo>
              </a:clrChange>
              <a:extLst>
                <a:ext uri="{28A0092B-C50C-407E-A947-70E740481C1C}">
                  <a14:useLocalDpi xmlns:a14="http://schemas.microsoft.com/office/drawing/2010/main" val="0"/>
                </a:ext>
              </a:extLst>
            </a:blip>
            <a:srcRect/>
            <a:stretch>
              <a:fillRect/>
            </a:stretch>
          </p:blipFill>
          <p:spPr bwMode="gray">
            <a:xfrm>
              <a:off x="336" y="1566"/>
              <a:ext cx="690" cy="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212" name="Rectangle 92"/>
          <p:cNvSpPr>
            <a:spLocks noGrp="1" noChangeArrowheads="1"/>
          </p:cNvSpPr>
          <p:nvPr>
            <p:ph type="ctrTitle"/>
          </p:nvPr>
        </p:nvSpPr>
        <p:spPr>
          <a:xfrm>
            <a:off x="1828800" y="1828800"/>
            <a:ext cx="6934200" cy="2362200"/>
          </a:xfrm>
        </p:spPr>
        <p:txBody>
          <a:bodyPr/>
          <a:lstStyle>
            <a:lvl1pPr>
              <a:defRPr/>
            </a:lvl1pPr>
          </a:lstStyle>
          <a:p>
            <a:r>
              <a:rPr lang="en-US"/>
              <a:t>Click to edit Master title style</a:t>
            </a:r>
            <a:endParaRPr lang="en-US" dirty="0"/>
          </a:p>
        </p:txBody>
      </p:sp>
      <p:sp>
        <p:nvSpPr>
          <p:cNvPr id="5213" name="Rectangle 93"/>
          <p:cNvSpPr>
            <a:spLocks noGrp="1" noChangeArrowheads="1"/>
          </p:cNvSpPr>
          <p:nvPr>
            <p:ph type="subTitle" idx="1"/>
          </p:nvPr>
        </p:nvSpPr>
        <p:spPr>
          <a:xfrm>
            <a:off x="1828800" y="4572000"/>
            <a:ext cx="6934200" cy="1295400"/>
          </a:xfrm>
        </p:spPr>
        <p:txBody>
          <a:bodyPr/>
          <a:lstStyle>
            <a:lvl1pPr marL="0" indent="0">
              <a:buFontTx/>
              <a:buNone/>
              <a:defRPr/>
            </a:lvl1pPr>
          </a:lstStyle>
          <a:p>
            <a:r>
              <a:rPr lang="en-US"/>
              <a:t>Click to edit Master subtitle style</a:t>
            </a:r>
          </a:p>
        </p:txBody>
      </p:sp>
      <p:sp>
        <p:nvSpPr>
          <p:cNvPr id="94" name="Rectangle 94"/>
          <p:cNvSpPr>
            <a:spLocks noGrp="1" noChangeArrowheads="1"/>
          </p:cNvSpPr>
          <p:nvPr>
            <p:ph type="dt" sz="half" idx="10"/>
          </p:nvPr>
        </p:nvSpPr>
        <p:spPr>
          <a:xfrm>
            <a:off x="533400" y="6324600"/>
            <a:ext cx="1905000" cy="457200"/>
          </a:xfrm>
        </p:spPr>
        <p:txBody>
          <a:bodyPr/>
          <a:lstStyle>
            <a:lvl1pPr>
              <a:defRPr smtClean="0"/>
            </a:lvl1pPr>
          </a:lstStyle>
          <a:p>
            <a:fld id="{81DB8C79-38FE-4736-A430-7EF125B9AB7D}" type="datetime1">
              <a:rPr lang="en-CA" smtClean="0"/>
              <a:t>2025-04-06</a:t>
            </a:fld>
            <a:endParaRPr lang="en-CA"/>
          </a:p>
        </p:txBody>
      </p:sp>
      <p:sp>
        <p:nvSpPr>
          <p:cNvPr id="95" name="Rectangle 95"/>
          <p:cNvSpPr>
            <a:spLocks noGrp="1" noChangeArrowheads="1"/>
          </p:cNvSpPr>
          <p:nvPr>
            <p:ph type="ftr" sz="quarter" idx="11"/>
          </p:nvPr>
        </p:nvSpPr>
        <p:spPr>
          <a:xfrm>
            <a:off x="1905000" y="6324600"/>
            <a:ext cx="5791200" cy="457200"/>
          </a:xfrm>
        </p:spPr>
        <p:txBody>
          <a:bodyPr/>
          <a:lstStyle>
            <a:lvl1pPr>
              <a:defRPr smtClean="0"/>
            </a:lvl1pPr>
          </a:lstStyle>
          <a:p>
            <a:r>
              <a:rPr lang="en-US" dirty="0"/>
              <a:t>Machine Learning in Business, 4</a:t>
            </a:r>
            <a:r>
              <a:rPr lang="en-US" baseline="30000" dirty="0"/>
              <a:t>th</a:t>
            </a:r>
            <a:r>
              <a:rPr lang="en-US" dirty="0"/>
              <a:t> Ed. Copyright  © John C. Hull et al. 2025</a:t>
            </a:r>
            <a:endParaRPr lang="en-CA" dirty="0"/>
          </a:p>
        </p:txBody>
      </p:sp>
      <p:sp>
        <p:nvSpPr>
          <p:cNvPr id="96" name="Rectangle 96"/>
          <p:cNvSpPr>
            <a:spLocks noGrp="1" noChangeArrowheads="1"/>
          </p:cNvSpPr>
          <p:nvPr>
            <p:ph type="sldNum" sz="quarter" idx="12"/>
          </p:nvPr>
        </p:nvSpPr>
        <p:spPr>
          <a:xfrm>
            <a:off x="6858000" y="6324600"/>
            <a:ext cx="1905000" cy="457200"/>
          </a:xfrm>
        </p:spPr>
        <p:txBody>
          <a:bodyPr/>
          <a:lstStyle>
            <a:lvl1pPr>
              <a:defRPr/>
            </a:lvl1pPr>
          </a:lstStyle>
          <a:p>
            <a:fld id="{F979D778-5668-409F-BE61-8F31D5437AFC}" type="slidenum">
              <a:rPr lang="en-CA" smtClean="0"/>
              <a:t>‹#›</a:t>
            </a:fld>
            <a:endParaRPr lang="en-CA"/>
          </a:p>
        </p:txBody>
      </p:sp>
    </p:spTree>
    <p:extLst>
      <p:ext uri="{BB962C8B-B14F-4D97-AF65-F5344CB8AC3E}">
        <p14:creationId xmlns:p14="http://schemas.microsoft.com/office/powerpoint/2010/main" val="38992063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fld id="{4B644362-45A7-44C2-A4C4-733855D815AE}" type="datetime1">
              <a:rPr lang="en-CA" smtClean="0"/>
              <a:t>2025-04-06</a:t>
            </a:fld>
            <a:endParaRPr lang="en-CA"/>
          </a:p>
        </p:txBody>
      </p:sp>
      <p:sp>
        <p:nvSpPr>
          <p:cNvPr id="5" name="Rectangle 5"/>
          <p:cNvSpPr>
            <a:spLocks noGrp="1" noChangeArrowheads="1"/>
          </p:cNvSpPr>
          <p:nvPr>
            <p:ph type="ftr" sz="quarter" idx="11"/>
          </p:nvPr>
        </p:nvSpPr>
        <p:spPr>
          <a:ln/>
        </p:spPr>
        <p:txBody>
          <a:bodyPr/>
          <a:lstStyle>
            <a:lvl1pPr>
              <a:defRPr/>
            </a:lvl1pPr>
          </a:lstStyle>
          <a:p>
            <a:r>
              <a:rPr lang="en-US" dirty="0"/>
              <a:t>Machine Learning in Business, 4</a:t>
            </a:r>
            <a:r>
              <a:rPr lang="en-US" baseline="30000" dirty="0"/>
              <a:t>th</a:t>
            </a:r>
            <a:r>
              <a:rPr lang="en-US" dirty="0"/>
              <a:t> Ed. Copyright  © John C. Hull et al. 2025</a:t>
            </a:r>
            <a:endParaRPr lang="en-CA" dirty="0"/>
          </a:p>
        </p:txBody>
      </p:sp>
      <p:sp>
        <p:nvSpPr>
          <p:cNvPr id="6" name="Rectangle 6"/>
          <p:cNvSpPr>
            <a:spLocks noGrp="1" noChangeArrowheads="1"/>
          </p:cNvSpPr>
          <p:nvPr>
            <p:ph type="sldNum" sz="quarter" idx="12"/>
          </p:nvPr>
        </p:nvSpPr>
        <p:spPr>
          <a:ln/>
        </p:spPr>
        <p:txBody>
          <a:bodyPr/>
          <a:lstStyle>
            <a:lvl1pPr>
              <a:defRPr/>
            </a:lvl1pPr>
          </a:lstStyle>
          <a:p>
            <a:fld id="{F979D778-5668-409F-BE61-8F31D5437AFC}" type="slidenum">
              <a:rPr lang="en-CA" smtClean="0"/>
              <a:t>‹#›</a:t>
            </a:fld>
            <a:endParaRPr lang="en-CA"/>
          </a:p>
        </p:txBody>
      </p:sp>
    </p:spTree>
    <p:extLst>
      <p:ext uri="{BB962C8B-B14F-4D97-AF65-F5344CB8AC3E}">
        <p14:creationId xmlns:p14="http://schemas.microsoft.com/office/powerpoint/2010/main" val="35029554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05564" y="930277"/>
            <a:ext cx="2052637" cy="533241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46064" y="930277"/>
            <a:ext cx="6007100" cy="533241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fld id="{32E18A78-B5B5-408A-8FC7-FC3ED57491A6}" type="datetime1">
              <a:rPr lang="en-CA" smtClean="0"/>
              <a:t>2025-04-06</a:t>
            </a:fld>
            <a:endParaRPr lang="en-CA"/>
          </a:p>
        </p:txBody>
      </p:sp>
      <p:sp>
        <p:nvSpPr>
          <p:cNvPr id="5" name="Rectangle 5"/>
          <p:cNvSpPr>
            <a:spLocks noGrp="1" noChangeArrowheads="1"/>
          </p:cNvSpPr>
          <p:nvPr>
            <p:ph type="ftr" sz="quarter" idx="11"/>
          </p:nvPr>
        </p:nvSpPr>
        <p:spPr>
          <a:ln/>
        </p:spPr>
        <p:txBody>
          <a:bodyPr/>
          <a:lstStyle>
            <a:lvl1pPr>
              <a:defRPr/>
            </a:lvl1pPr>
          </a:lstStyle>
          <a:p>
            <a:r>
              <a:rPr lang="en-US" dirty="0"/>
              <a:t>Machine Learning in Business, 4</a:t>
            </a:r>
            <a:r>
              <a:rPr lang="en-US" baseline="30000" dirty="0"/>
              <a:t>th</a:t>
            </a:r>
            <a:r>
              <a:rPr lang="en-US" dirty="0"/>
              <a:t> Ed. Copyright  © John C. Hull et al. 2025</a:t>
            </a:r>
            <a:endParaRPr lang="en-CA" dirty="0"/>
          </a:p>
        </p:txBody>
      </p:sp>
      <p:sp>
        <p:nvSpPr>
          <p:cNvPr id="6" name="Rectangle 6"/>
          <p:cNvSpPr>
            <a:spLocks noGrp="1" noChangeArrowheads="1"/>
          </p:cNvSpPr>
          <p:nvPr>
            <p:ph type="sldNum" sz="quarter" idx="12"/>
          </p:nvPr>
        </p:nvSpPr>
        <p:spPr>
          <a:ln/>
        </p:spPr>
        <p:txBody>
          <a:bodyPr/>
          <a:lstStyle>
            <a:lvl1pPr>
              <a:defRPr/>
            </a:lvl1pPr>
          </a:lstStyle>
          <a:p>
            <a:fld id="{F979D778-5668-409F-BE61-8F31D5437AFC}" type="slidenum">
              <a:rPr lang="en-CA" smtClean="0"/>
              <a:t>‹#›</a:t>
            </a:fld>
            <a:endParaRPr lang="en-CA"/>
          </a:p>
        </p:txBody>
      </p:sp>
    </p:spTree>
    <p:extLst>
      <p:ext uri="{BB962C8B-B14F-4D97-AF65-F5344CB8AC3E}">
        <p14:creationId xmlns:p14="http://schemas.microsoft.com/office/powerpoint/2010/main" val="311075642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22238"/>
            <a:ext cx="7543800" cy="1295400"/>
          </a:xfrm>
        </p:spPr>
        <p:txBody>
          <a:bodyPr/>
          <a:lstStyle/>
          <a:p>
            <a:r>
              <a:rPr lang="en-US"/>
              <a:t>Click to edit Master title style</a:t>
            </a:r>
          </a:p>
        </p:txBody>
      </p:sp>
      <p:sp>
        <p:nvSpPr>
          <p:cNvPr id="3" name="Text Placeholder 2"/>
          <p:cNvSpPr>
            <a:spLocks noGrp="1"/>
          </p:cNvSpPr>
          <p:nvPr>
            <p:ph type="body" sz="half" idx="1"/>
          </p:nvPr>
        </p:nvSpPr>
        <p:spPr>
          <a:xfrm>
            <a:off x="457200" y="1719263"/>
            <a:ext cx="4038600" cy="44116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719263"/>
            <a:ext cx="4038600" cy="44116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fld id="{614C409B-8975-49CB-8FBF-83D62AA6D52B}" type="datetime1">
              <a:rPr lang="en-CA" smtClean="0"/>
              <a:t>2025-04-06</a:t>
            </a:fld>
            <a:endParaRPr lang="en-CA"/>
          </a:p>
        </p:txBody>
      </p:sp>
      <p:sp>
        <p:nvSpPr>
          <p:cNvPr id="6" name="Rectangle 5"/>
          <p:cNvSpPr>
            <a:spLocks noGrp="1" noChangeArrowheads="1"/>
          </p:cNvSpPr>
          <p:nvPr>
            <p:ph type="ftr" sz="quarter" idx="11"/>
          </p:nvPr>
        </p:nvSpPr>
        <p:spPr>
          <a:ln/>
        </p:spPr>
        <p:txBody>
          <a:bodyPr/>
          <a:lstStyle>
            <a:lvl1pPr>
              <a:defRPr/>
            </a:lvl1pPr>
          </a:lstStyle>
          <a:p>
            <a:r>
              <a:rPr lang="en-US" dirty="0"/>
              <a:t>Machine Learning in Business, 4</a:t>
            </a:r>
            <a:r>
              <a:rPr lang="en-US" baseline="30000" dirty="0"/>
              <a:t>th</a:t>
            </a:r>
            <a:r>
              <a:rPr lang="en-US" dirty="0"/>
              <a:t> Ed. Copyright  © John C. Hull et al. 2025</a:t>
            </a:r>
            <a:endParaRPr lang="en-CA" dirty="0"/>
          </a:p>
        </p:txBody>
      </p:sp>
      <p:sp>
        <p:nvSpPr>
          <p:cNvPr id="7" name="Rectangle 6"/>
          <p:cNvSpPr>
            <a:spLocks noGrp="1" noChangeArrowheads="1"/>
          </p:cNvSpPr>
          <p:nvPr>
            <p:ph type="sldNum" sz="quarter" idx="12"/>
          </p:nvPr>
        </p:nvSpPr>
        <p:spPr>
          <a:ln/>
        </p:spPr>
        <p:txBody>
          <a:bodyPr/>
          <a:lstStyle>
            <a:lvl1pPr>
              <a:defRPr/>
            </a:lvl1pPr>
          </a:lstStyle>
          <a:p>
            <a:fld id="{F979D778-5668-409F-BE61-8F31D5437AFC}" type="slidenum">
              <a:rPr lang="en-CA" smtClean="0"/>
              <a:t>‹#›</a:t>
            </a:fld>
            <a:endParaRPr lang="en-CA"/>
          </a:p>
        </p:txBody>
      </p:sp>
    </p:spTree>
    <p:extLst>
      <p:ext uri="{BB962C8B-B14F-4D97-AF65-F5344CB8AC3E}">
        <p14:creationId xmlns:p14="http://schemas.microsoft.com/office/powerpoint/2010/main" val="12551365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22238"/>
            <a:ext cx="7543800" cy="1295400"/>
          </a:xfrm>
        </p:spPr>
        <p:txBody>
          <a:bodyPr/>
          <a:lstStyle/>
          <a:p>
            <a:r>
              <a:rPr lang="en-US"/>
              <a:t>Click to edit Master title style</a:t>
            </a:r>
          </a:p>
        </p:txBody>
      </p:sp>
      <p:sp>
        <p:nvSpPr>
          <p:cNvPr id="3" name="Text Placeholder 2"/>
          <p:cNvSpPr>
            <a:spLocks noGrp="1"/>
          </p:cNvSpPr>
          <p:nvPr>
            <p:ph type="body" sz="half" idx="1"/>
          </p:nvPr>
        </p:nvSpPr>
        <p:spPr>
          <a:xfrm>
            <a:off x="457200" y="1719263"/>
            <a:ext cx="4038600" cy="44116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8200" y="1719265"/>
            <a:ext cx="4038600" cy="21288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648200" y="4000502"/>
            <a:ext cx="4038600" cy="21304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4"/>
          <p:cNvSpPr>
            <a:spLocks noGrp="1" noChangeArrowheads="1"/>
          </p:cNvSpPr>
          <p:nvPr>
            <p:ph type="dt" sz="half" idx="10"/>
          </p:nvPr>
        </p:nvSpPr>
        <p:spPr>
          <a:ln/>
        </p:spPr>
        <p:txBody>
          <a:bodyPr/>
          <a:lstStyle>
            <a:lvl1pPr>
              <a:defRPr/>
            </a:lvl1pPr>
          </a:lstStyle>
          <a:p>
            <a:fld id="{29BCBB52-C6B8-47D4-A89D-F299D738F609}" type="datetime1">
              <a:rPr lang="en-CA" smtClean="0"/>
              <a:t>2025-04-06</a:t>
            </a:fld>
            <a:endParaRPr lang="en-CA"/>
          </a:p>
        </p:txBody>
      </p:sp>
      <p:sp>
        <p:nvSpPr>
          <p:cNvPr id="7" name="Rectangle 5"/>
          <p:cNvSpPr>
            <a:spLocks noGrp="1" noChangeArrowheads="1"/>
          </p:cNvSpPr>
          <p:nvPr>
            <p:ph type="ftr" sz="quarter" idx="11"/>
          </p:nvPr>
        </p:nvSpPr>
        <p:spPr>
          <a:ln/>
        </p:spPr>
        <p:txBody>
          <a:bodyPr/>
          <a:lstStyle>
            <a:lvl1pPr>
              <a:defRPr/>
            </a:lvl1pPr>
          </a:lstStyle>
          <a:p>
            <a:r>
              <a:rPr lang="en-US" dirty="0"/>
              <a:t>Machine Learning in Business, 4</a:t>
            </a:r>
            <a:r>
              <a:rPr lang="en-US" baseline="30000" dirty="0"/>
              <a:t>th</a:t>
            </a:r>
            <a:r>
              <a:rPr lang="en-US" dirty="0"/>
              <a:t> Ed. Copyright  © John C. Hull et al. 2025</a:t>
            </a:r>
            <a:endParaRPr lang="en-CA" dirty="0"/>
          </a:p>
        </p:txBody>
      </p:sp>
      <p:sp>
        <p:nvSpPr>
          <p:cNvPr id="8" name="Rectangle 6"/>
          <p:cNvSpPr>
            <a:spLocks noGrp="1" noChangeArrowheads="1"/>
          </p:cNvSpPr>
          <p:nvPr>
            <p:ph type="sldNum" sz="quarter" idx="12"/>
          </p:nvPr>
        </p:nvSpPr>
        <p:spPr>
          <a:ln/>
        </p:spPr>
        <p:txBody>
          <a:bodyPr/>
          <a:lstStyle>
            <a:lvl1pPr>
              <a:defRPr/>
            </a:lvl1pPr>
          </a:lstStyle>
          <a:p>
            <a:fld id="{F979D778-5668-409F-BE61-8F31D5437AFC}" type="slidenum">
              <a:rPr lang="en-CA" smtClean="0"/>
              <a:t>‹#›</a:t>
            </a:fld>
            <a:endParaRPr lang="en-CA"/>
          </a:p>
        </p:txBody>
      </p:sp>
    </p:spTree>
    <p:extLst>
      <p:ext uri="{BB962C8B-B14F-4D97-AF65-F5344CB8AC3E}">
        <p14:creationId xmlns:p14="http://schemas.microsoft.com/office/powerpoint/2010/main" val="31811418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Cyan - Blank">
    <p:spTree>
      <p:nvGrpSpPr>
        <p:cNvPr id="1" name=""/>
        <p:cNvGrpSpPr/>
        <p:nvPr/>
      </p:nvGrpSpPr>
      <p:grpSpPr>
        <a:xfrm>
          <a:off x="0" y="0"/>
          <a:ext cx="0" cy="0"/>
          <a:chOff x="0" y="0"/>
          <a:chExt cx="0" cy="0"/>
        </a:xfrm>
      </p:grpSpPr>
      <p:sp>
        <p:nvSpPr>
          <p:cNvPr id="2" name="Title 1"/>
          <p:cNvSpPr>
            <a:spLocks noGrp="1"/>
          </p:cNvSpPr>
          <p:nvPr>
            <p:ph type="ctrTitle"/>
          </p:nvPr>
        </p:nvSpPr>
        <p:spPr>
          <a:xfrm>
            <a:off x="251521" y="274638"/>
            <a:ext cx="7200800" cy="563564"/>
          </a:xfrm>
        </p:spPr>
        <p:txBody>
          <a:bodyPr anchor="b"/>
          <a:lstStyle>
            <a:lvl1pPr>
              <a:defRPr>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4" name="Date Placeholder 3"/>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fld id="{884442B3-0234-4333-8BCD-39F0A44E537A}" type="datetime1">
              <a:rPr lang="en-CA" smtClean="0"/>
              <a:t>2025-04-06</a:t>
            </a:fld>
            <a:endParaRPr lang="en-CA"/>
          </a:p>
        </p:txBody>
      </p:sp>
      <p:sp>
        <p:nvSpPr>
          <p:cNvPr id="5" name="Footer Placeholder 4"/>
          <p:cNvSpPr>
            <a:spLocks noGrp="1"/>
          </p:cNvSpPr>
          <p:nvPr>
            <p:ph type="ftr" sz="quarter" idx="11"/>
          </p:nvPr>
        </p:nvSpPr>
        <p:spPr/>
        <p:txBody>
          <a:bodyPr/>
          <a:lstStyle>
            <a:lvl1pPr>
              <a:defRPr>
                <a:latin typeface="Arial" panose="020B0604020202020204" pitchFamily="34" charset="0"/>
                <a:cs typeface="Arial" panose="020B0604020202020204" pitchFamily="34" charset="0"/>
              </a:defRPr>
            </a:lvl1pPr>
          </a:lstStyle>
          <a:p>
            <a:r>
              <a:rPr lang="en-US" dirty="0"/>
              <a:t>Machine Learning in Business, 4</a:t>
            </a:r>
            <a:r>
              <a:rPr lang="en-US" baseline="30000" dirty="0"/>
              <a:t>th</a:t>
            </a:r>
            <a:r>
              <a:rPr lang="en-US" dirty="0"/>
              <a:t> Ed. Copyright  © John C. Hull et al. 2025</a:t>
            </a:r>
            <a:endParaRPr lang="en-CA" dirty="0"/>
          </a:p>
        </p:txBody>
      </p:sp>
      <p:sp>
        <p:nvSpPr>
          <p:cNvPr id="6" name="Slide Number Placeholder 5"/>
          <p:cNvSpPr>
            <a:spLocks noGrp="1"/>
          </p:cNvSpPr>
          <p:nvPr>
            <p:ph type="sldNum" sz="quarter" idx="12"/>
          </p:nvPr>
        </p:nvSpPr>
        <p:spPr/>
        <p:txBody>
          <a:bodyPr/>
          <a:lstStyle>
            <a:lvl1pPr>
              <a:defRPr>
                <a:latin typeface="Arial" panose="020B0604020202020204" pitchFamily="34" charset="0"/>
                <a:cs typeface="Arial" panose="020B0604020202020204" pitchFamily="34" charset="0"/>
              </a:defRPr>
            </a:lvl1pPr>
          </a:lstStyle>
          <a:p>
            <a:fld id="{F979D778-5668-409F-BE61-8F31D5437AFC}" type="slidenum">
              <a:rPr lang="en-CA" smtClean="0"/>
              <a:t>‹#›</a:t>
            </a:fld>
            <a:endParaRPr lang="en-CA"/>
          </a:p>
        </p:txBody>
      </p:sp>
      <p:sp>
        <p:nvSpPr>
          <p:cNvPr id="3" name="Subtitle 2"/>
          <p:cNvSpPr>
            <a:spLocks noGrp="1"/>
          </p:cNvSpPr>
          <p:nvPr>
            <p:ph type="subTitle" idx="1"/>
          </p:nvPr>
        </p:nvSpPr>
        <p:spPr>
          <a:xfrm>
            <a:off x="251521" y="838201"/>
            <a:ext cx="7200800" cy="533400"/>
          </a:xfrm>
        </p:spPr>
        <p:txBody>
          <a:bodyPr anchor="t">
            <a:normAutofit/>
          </a:bodyPr>
          <a:lstStyle>
            <a:lvl1pPr marL="0" indent="0" algn="l">
              <a:buNone/>
              <a:defRPr sz="1350" b="0">
                <a:solidFill>
                  <a:schemeClr val="bg1">
                    <a:lumMod val="65000"/>
                  </a:schemeClr>
                </a:solidFill>
                <a:latin typeface="Arial" panose="020B0604020202020204" pitchFamily="34" charset="0"/>
                <a:cs typeface="Arial" panose="020B0604020202020204" pitchFamily="34" charset="0"/>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endParaRPr lang="en-US" dirty="0"/>
          </a:p>
        </p:txBody>
      </p:sp>
      <p:sp>
        <p:nvSpPr>
          <p:cNvPr id="12" name="Content Placeholder 2"/>
          <p:cNvSpPr>
            <a:spLocks noGrp="1"/>
          </p:cNvSpPr>
          <p:nvPr>
            <p:ph idx="14"/>
          </p:nvPr>
        </p:nvSpPr>
        <p:spPr>
          <a:xfrm>
            <a:off x="251520" y="1484784"/>
            <a:ext cx="8637640" cy="4752528"/>
          </a:xfrm>
        </p:spPr>
        <p:txBody>
          <a:bodyPr/>
          <a:lstStyle>
            <a:lvl1pPr>
              <a:defRPr>
                <a:latin typeface="Arial" panose="020B0604020202020204" pitchFamily="34" charset="0"/>
                <a:cs typeface="Arial" panose="020B0604020202020204" pitchFamily="34" charset="0"/>
              </a:defRPr>
            </a:lvl1pPr>
          </a:lstStyle>
          <a:p>
            <a:pPr lvl="0"/>
            <a:r>
              <a:rPr lang="en-US"/>
              <a:t>Click to edit Master text styles</a:t>
            </a:r>
          </a:p>
        </p:txBody>
      </p:sp>
    </p:spTree>
    <p:extLst>
      <p:ext uri="{BB962C8B-B14F-4D97-AF65-F5344CB8AC3E}">
        <p14:creationId xmlns:p14="http://schemas.microsoft.com/office/powerpoint/2010/main" val="20055142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lvl1pPr>
              <a:defRPr sz="2100"/>
            </a:lvl1pPr>
            <a:lvl2pPr>
              <a:defRPr sz="180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lvl1pPr>
              <a:defRPr smtClean="0"/>
            </a:lvl1pPr>
          </a:lstStyle>
          <a:p>
            <a:fld id="{02A014B0-1428-434A-A24B-607844D50ABF}" type="datetime1">
              <a:rPr lang="en-CA" smtClean="0"/>
              <a:t>2025-04-06</a:t>
            </a:fld>
            <a:endParaRPr lang="en-CA"/>
          </a:p>
        </p:txBody>
      </p:sp>
      <p:sp>
        <p:nvSpPr>
          <p:cNvPr id="5" name="Footer Placeholder 4"/>
          <p:cNvSpPr>
            <a:spLocks noGrp="1"/>
          </p:cNvSpPr>
          <p:nvPr>
            <p:ph type="ftr" sz="quarter" idx="11"/>
          </p:nvPr>
        </p:nvSpPr>
        <p:spPr>
          <a:xfrm>
            <a:off x="1600200" y="6248400"/>
            <a:ext cx="5029200" cy="457200"/>
          </a:xfrm>
        </p:spPr>
        <p:txBody>
          <a:bodyPr/>
          <a:lstStyle>
            <a:lvl1pPr>
              <a:defRPr smtClean="0"/>
            </a:lvl1pPr>
          </a:lstStyle>
          <a:p>
            <a:r>
              <a:rPr lang="en-US" dirty="0"/>
              <a:t>Machine Learning in Business, 4</a:t>
            </a:r>
            <a:r>
              <a:rPr lang="en-US" baseline="30000" dirty="0"/>
              <a:t>th</a:t>
            </a:r>
            <a:r>
              <a:rPr lang="en-US" dirty="0"/>
              <a:t> Ed. Copyright  © John C. Hull et al. 2025</a:t>
            </a:r>
            <a:endParaRPr lang="en-CA" dirty="0"/>
          </a:p>
        </p:txBody>
      </p:sp>
      <p:sp>
        <p:nvSpPr>
          <p:cNvPr id="6" name="Slide Number Placeholder 5"/>
          <p:cNvSpPr>
            <a:spLocks noGrp="1"/>
          </p:cNvSpPr>
          <p:nvPr>
            <p:ph type="sldNum" sz="quarter" idx="12"/>
          </p:nvPr>
        </p:nvSpPr>
        <p:spPr/>
        <p:txBody>
          <a:bodyPr/>
          <a:lstStyle>
            <a:lvl1pPr>
              <a:defRPr/>
            </a:lvl1pPr>
          </a:lstStyle>
          <a:p>
            <a:fld id="{F979D778-5668-409F-BE61-8F31D5437AFC}" type="slidenum">
              <a:rPr lang="en-CA" smtClean="0"/>
              <a:t>‹#›</a:t>
            </a:fld>
            <a:endParaRPr lang="en-CA"/>
          </a:p>
        </p:txBody>
      </p:sp>
    </p:spTree>
    <p:extLst>
      <p:ext uri="{BB962C8B-B14F-4D97-AF65-F5344CB8AC3E}">
        <p14:creationId xmlns:p14="http://schemas.microsoft.com/office/powerpoint/2010/main" val="30046338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2"/>
            <a:ext cx="7772400" cy="1362075"/>
          </a:xfrm>
        </p:spPr>
        <p:txBody>
          <a:bodyPr anchor="t"/>
          <a:lstStyle>
            <a:lvl1pPr algn="l">
              <a:defRPr sz="3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fld id="{72C6C6A4-6F10-45CA-B738-DD79C69F572C}" type="datetime1">
              <a:rPr lang="en-CA" smtClean="0"/>
              <a:t>2025-04-06</a:t>
            </a:fld>
            <a:endParaRPr lang="en-CA"/>
          </a:p>
        </p:txBody>
      </p:sp>
      <p:sp>
        <p:nvSpPr>
          <p:cNvPr id="5" name="Rectangle 5"/>
          <p:cNvSpPr>
            <a:spLocks noGrp="1" noChangeArrowheads="1"/>
          </p:cNvSpPr>
          <p:nvPr>
            <p:ph type="ftr" sz="quarter" idx="11"/>
          </p:nvPr>
        </p:nvSpPr>
        <p:spPr>
          <a:ln/>
        </p:spPr>
        <p:txBody>
          <a:bodyPr/>
          <a:lstStyle>
            <a:lvl1pPr>
              <a:defRPr/>
            </a:lvl1pPr>
          </a:lstStyle>
          <a:p>
            <a:r>
              <a:rPr lang="en-US" dirty="0"/>
              <a:t>Machine Learning in Business, 4</a:t>
            </a:r>
            <a:r>
              <a:rPr lang="en-US" baseline="30000" dirty="0"/>
              <a:t>th</a:t>
            </a:r>
            <a:r>
              <a:rPr lang="en-US" dirty="0"/>
              <a:t> Ed. Copyright  © John C. Hull et al. 2025</a:t>
            </a:r>
            <a:endParaRPr lang="en-CA" dirty="0"/>
          </a:p>
        </p:txBody>
      </p:sp>
      <p:sp>
        <p:nvSpPr>
          <p:cNvPr id="6" name="Rectangle 6"/>
          <p:cNvSpPr>
            <a:spLocks noGrp="1" noChangeArrowheads="1"/>
          </p:cNvSpPr>
          <p:nvPr>
            <p:ph type="sldNum" sz="quarter" idx="12"/>
          </p:nvPr>
        </p:nvSpPr>
        <p:spPr>
          <a:ln/>
        </p:spPr>
        <p:txBody>
          <a:bodyPr/>
          <a:lstStyle>
            <a:lvl1pPr>
              <a:defRPr/>
            </a:lvl1pPr>
          </a:lstStyle>
          <a:p>
            <a:fld id="{F979D778-5668-409F-BE61-8F31D5437AFC}" type="slidenum">
              <a:rPr lang="en-CA" smtClean="0"/>
              <a:t>‹#›</a:t>
            </a:fld>
            <a:endParaRPr lang="en-CA"/>
          </a:p>
        </p:txBody>
      </p:sp>
    </p:spTree>
    <p:extLst>
      <p:ext uri="{BB962C8B-B14F-4D97-AF65-F5344CB8AC3E}">
        <p14:creationId xmlns:p14="http://schemas.microsoft.com/office/powerpoint/2010/main" val="38563988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85800" y="2147888"/>
            <a:ext cx="3810000" cy="4114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2147888"/>
            <a:ext cx="3810000" cy="4114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fld id="{B73552EE-051E-4269-8AE4-83DDC9D3FBF2}" type="datetime1">
              <a:rPr lang="en-CA" smtClean="0"/>
              <a:t>2025-04-06</a:t>
            </a:fld>
            <a:endParaRPr lang="en-CA"/>
          </a:p>
        </p:txBody>
      </p:sp>
      <p:sp>
        <p:nvSpPr>
          <p:cNvPr id="6" name="Rectangle 5"/>
          <p:cNvSpPr>
            <a:spLocks noGrp="1" noChangeArrowheads="1"/>
          </p:cNvSpPr>
          <p:nvPr>
            <p:ph type="ftr" sz="quarter" idx="11"/>
          </p:nvPr>
        </p:nvSpPr>
        <p:spPr>
          <a:ln/>
        </p:spPr>
        <p:txBody>
          <a:bodyPr/>
          <a:lstStyle>
            <a:lvl1pPr>
              <a:defRPr/>
            </a:lvl1pPr>
          </a:lstStyle>
          <a:p>
            <a:r>
              <a:rPr lang="en-US" dirty="0"/>
              <a:t>Machine Learning in Business, 4</a:t>
            </a:r>
            <a:r>
              <a:rPr lang="en-US" baseline="30000" dirty="0"/>
              <a:t>th</a:t>
            </a:r>
            <a:r>
              <a:rPr lang="en-US" dirty="0"/>
              <a:t> Ed. Copyright  © John C. Hull et al. 2025</a:t>
            </a:r>
            <a:endParaRPr lang="en-CA" dirty="0"/>
          </a:p>
        </p:txBody>
      </p:sp>
      <p:sp>
        <p:nvSpPr>
          <p:cNvPr id="7" name="Rectangle 6"/>
          <p:cNvSpPr>
            <a:spLocks noGrp="1" noChangeArrowheads="1"/>
          </p:cNvSpPr>
          <p:nvPr>
            <p:ph type="sldNum" sz="quarter" idx="12"/>
          </p:nvPr>
        </p:nvSpPr>
        <p:spPr>
          <a:ln/>
        </p:spPr>
        <p:txBody>
          <a:bodyPr/>
          <a:lstStyle>
            <a:lvl1pPr>
              <a:defRPr/>
            </a:lvl1pPr>
          </a:lstStyle>
          <a:p>
            <a:fld id="{F979D778-5668-409F-BE61-8F31D5437AFC}" type="slidenum">
              <a:rPr lang="en-CA" smtClean="0"/>
              <a:t>‹#›</a:t>
            </a:fld>
            <a:endParaRPr lang="en-CA"/>
          </a:p>
        </p:txBody>
      </p:sp>
    </p:spTree>
    <p:extLst>
      <p:ext uri="{BB962C8B-B14F-4D97-AF65-F5344CB8AC3E}">
        <p14:creationId xmlns:p14="http://schemas.microsoft.com/office/powerpoint/2010/main" val="27025907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fld id="{2CA18C56-715B-484B-A370-6B3F13F3BF8D}" type="datetime1">
              <a:rPr lang="en-CA" smtClean="0"/>
              <a:t>2025-04-06</a:t>
            </a:fld>
            <a:endParaRPr lang="en-CA"/>
          </a:p>
        </p:txBody>
      </p:sp>
      <p:sp>
        <p:nvSpPr>
          <p:cNvPr id="8" name="Rectangle 5"/>
          <p:cNvSpPr>
            <a:spLocks noGrp="1" noChangeArrowheads="1"/>
          </p:cNvSpPr>
          <p:nvPr>
            <p:ph type="ftr" sz="quarter" idx="11"/>
          </p:nvPr>
        </p:nvSpPr>
        <p:spPr>
          <a:ln/>
        </p:spPr>
        <p:txBody>
          <a:bodyPr/>
          <a:lstStyle>
            <a:lvl1pPr>
              <a:defRPr/>
            </a:lvl1pPr>
          </a:lstStyle>
          <a:p>
            <a:r>
              <a:rPr lang="en-US" dirty="0"/>
              <a:t>Machine Learning in Business, 4</a:t>
            </a:r>
            <a:r>
              <a:rPr lang="en-US" baseline="30000" dirty="0"/>
              <a:t>th</a:t>
            </a:r>
            <a:r>
              <a:rPr lang="en-US" dirty="0"/>
              <a:t> Ed. Copyright  © John C. Hull et al. 2025</a:t>
            </a:r>
            <a:endParaRPr lang="en-CA" dirty="0"/>
          </a:p>
        </p:txBody>
      </p:sp>
      <p:sp>
        <p:nvSpPr>
          <p:cNvPr id="9" name="Rectangle 6"/>
          <p:cNvSpPr>
            <a:spLocks noGrp="1" noChangeArrowheads="1"/>
          </p:cNvSpPr>
          <p:nvPr>
            <p:ph type="sldNum" sz="quarter" idx="12"/>
          </p:nvPr>
        </p:nvSpPr>
        <p:spPr>
          <a:ln/>
        </p:spPr>
        <p:txBody>
          <a:bodyPr/>
          <a:lstStyle>
            <a:lvl1pPr>
              <a:defRPr/>
            </a:lvl1pPr>
          </a:lstStyle>
          <a:p>
            <a:fld id="{F979D778-5668-409F-BE61-8F31D5437AFC}" type="slidenum">
              <a:rPr lang="en-CA" smtClean="0"/>
              <a:t>‹#›</a:t>
            </a:fld>
            <a:endParaRPr lang="en-CA"/>
          </a:p>
        </p:txBody>
      </p:sp>
    </p:spTree>
    <p:extLst>
      <p:ext uri="{BB962C8B-B14F-4D97-AF65-F5344CB8AC3E}">
        <p14:creationId xmlns:p14="http://schemas.microsoft.com/office/powerpoint/2010/main" val="766952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fld id="{4A512FEB-0CF3-4165-AA43-84FF6C2DD3FB}" type="datetime1">
              <a:rPr lang="en-CA" smtClean="0"/>
              <a:t>2025-04-06</a:t>
            </a:fld>
            <a:endParaRPr lang="en-CA"/>
          </a:p>
        </p:txBody>
      </p:sp>
      <p:sp>
        <p:nvSpPr>
          <p:cNvPr id="4" name="Rectangle 5"/>
          <p:cNvSpPr>
            <a:spLocks noGrp="1" noChangeArrowheads="1"/>
          </p:cNvSpPr>
          <p:nvPr>
            <p:ph type="ftr" sz="quarter" idx="11"/>
          </p:nvPr>
        </p:nvSpPr>
        <p:spPr>
          <a:ln/>
        </p:spPr>
        <p:txBody>
          <a:bodyPr/>
          <a:lstStyle>
            <a:lvl1pPr>
              <a:defRPr/>
            </a:lvl1pPr>
          </a:lstStyle>
          <a:p>
            <a:r>
              <a:rPr lang="en-US" dirty="0"/>
              <a:t>Machine Learning in Business, 4</a:t>
            </a:r>
            <a:r>
              <a:rPr lang="en-US" baseline="30000" dirty="0"/>
              <a:t>th</a:t>
            </a:r>
            <a:r>
              <a:rPr lang="en-US" dirty="0"/>
              <a:t> Ed. Copyright  © John C. Hull et al. 2025</a:t>
            </a:r>
            <a:endParaRPr lang="en-CA" dirty="0"/>
          </a:p>
        </p:txBody>
      </p:sp>
      <p:sp>
        <p:nvSpPr>
          <p:cNvPr id="5" name="Rectangle 6"/>
          <p:cNvSpPr>
            <a:spLocks noGrp="1" noChangeArrowheads="1"/>
          </p:cNvSpPr>
          <p:nvPr>
            <p:ph type="sldNum" sz="quarter" idx="12"/>
          </p:nvPr>
        </p:nvSpPr>
        <p:spPr>
          <a:ln/>
        </p:spPr>
        <p:txBody>
          <a:bodyPr/>
          <a:lstStyle>
            <a:lvl1pPr>
              <a:defRPr/>
            </a:lvl1pPr>
          </a:lstStyle>
          <a:p>
            <a:fld id="{F979D778-5668-409F-BE61-8F31D5437AFC}" type="slidenum">
              <a:rPr lang="en-CA" smtClean="0"/>
              <a:t>‹#›</a:t>
            </a:fld>
            <a:endParaRPr lang="en-CA"/>
          </a:p>
        </p:txBody>
      </p:sp>
    </p:spTree>
    <p:extLst>
      <p:ext uri="{BB962C8B-B14F-4D97-AF65-F5344CB8AC3E}">
        <p14:creationId xmlns:p14="http://schemas.microsoft.com/office/powerpoint/2010/main" val="19094109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fld id="{4C5F96D3-0CD4-490F-BF6D-A7E00F9C66D4}" type="datetime1">
              <a:rPr lang="en-CA" smtClean="0"/>
              <a:t>2025-04-06</a:t>
            </a:fld>
            <a:endParaRPr lang="en-CA"/>
          </a:p>
        </p:txBody>
      </p:sp>
      <p:sp>
        <p:nvSpPr>
          <p:cNvPr id="3" name="Rectangle 5"/>
          <p:cNvSpPr>
            <a:spLocks noGrp="1" noChangeArrowheads="1"/>
          </p:cNvSpPr>
          <p:nvPr>
            <p:ph type="ftr" sz="quarter" idx="11"/>
          </p:nvPr>
        </p:nvSpPr>
        <p:spPr>
          <a:ln/>
        </p:spPr>
        <p:txBody>
          <a:bodyPr/>
          <a:lstStyle>
            <a:lvl1pPr>
              <a:defRPr/>
            </a:lvl1pPr>
          </a:lstStyle>
          <a:p>
            <a:r>
              <a:rPr lang="en-US" dirty="0"/>
              <a:t>Machine Learning in Business, 4</a:t>
            </a:r>
            <a:r>
              <a:rPr lang="en-US" baseline="30000" dirty="0"/>
              <a:t>th</a:t>
            </a:r>
            <a:r>
              <a:rPr lang="en-US" dirty="0"/>
              <a:t> Ed. Copyright  © John C. Hull et al. 2025</a:t>
            </a:r>
            <a:endParaRPr lang="en-CA" dirty="0"/>
          </a:p>
        </p:txBody>
      </p:sp>
      <p:sp>
        <p:nvSpPr>
          <p:cNvPr id="4" name="Rectangle 6"/>
          <p:cNvSpPr>
            <a:spLocks noGrp="1" noChangeArrowheads="1"/>
          </p:cNvSpPr>
          <p:nvPr>
            <p:ph type="sldNum" sz="quarter" idx="12"/>
          </p:nvPr>
        </p:nvSpPr>
        <p:spPr>
          <a:ln/>
        </p:spPr>
        <p:txBody>
          <a:bodyPr/>
          <a:lstStyle>
            <a:lvl1pPr>
              <a:defRPr/>
            </a:lvl1pPr>
          </a:lstStyle>
          <a:p>
            <a:fld id="{F979D778-5668-409F-BE61-8F31D5437AFC}" type="slidenum">
              <a:rPr lang="en-CA" smtClean="0"/>
              <a:t>‹#›</a:t>
            </a:fld>
            <a:endParaRPr lang="en-CA"/>
          </a:p>
        </p:txBody>
      </p:sp>
    </p:spTree>
    <p:extLst>
      <p:ext uri="{BB962C8B-B14F-4D97-AF65-F5344CB8AC3E}">
        <p14:creationId xmlns:p14="http://schemas.microsoft.com/office/powerpoint/2010/main" val="4016818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1500" b="1"/>
            </a:lvl1pPr>
          </a:lstStyle>
          <a:p>
            <a:r>
              <a:rPr lang="en-US"/>
              <a:t>Click to edit Master title style</a:t>
            </a:r>
          </a:p>
        </p:txBody>
      </p:sp>
      <p:sp>
        <p:nvSpPr>
          <p:cNvPr id="3" name="Content Placeholder 2"/>
          <p:cNvSpPr>
            <a:spLocks noGrp="1"/>
          </p:cNvSpPr>
          <p:nvPr>
            <p:ph idx="1"/>
          </p:nvPr>
        </p:nvSpPr>
        <p:spPr>
          <a:xfrm>
            <a:off x="3575050" y="273052"/>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435102"/>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fld id="{CAF5220D-1DCB-4094-848F-75977193CB39}" type="datetime1">
              <a:rPr lang="en-CA" smtClean="0"/>
              <a:t>2025-04-06</a:t>
            </a:fld>
            <a:endParaRPr lang="en-CA"/>
          </a:p>
        </p:txBody>
      </p:sp>
      <p:sp>
        <p:nvSpPr>
          <p:cNvPr id="6" name="Rectangle 5"/>
          <p:cNvSpPr>
            <a:spLocks noGrp="1" noChangeArrowheads="1"/>
          </p:cNvSpPr>
          <p:nvPr>
            <p:ph type="ftr" sz="quarter" idx="11"/>
          </p:nvPr>
        </p:nvSpPr>
        <p:spPr>
          <a:ln/>
        </p:spPr>
        <p:txBody>
          <a:bodyPr/>
          <a:lstStyle>
            <a:lvl1pPr>
              <a:defRPr/>
            </a:lvl1pPr>
          </a:lstStyle>
          <a:p>
            <a:r>
              <a:rPr lang="en-US" dirty="0"/>
              <a:t>Machine Learning in Business, 4</a:t>
            </a:r>
            <a:r>
              <a:rPr lang="en-US" baseline="30000" dirty="0"/>
              <a:t>th</a:t>
            </a:r>
            <a:r>
              <a:rPr lang="en-US" dirty="0"/>
              <a:t> Ed. Copyright  © John C. Hull et al. 2025</a:t>
            </a:r>
            <a:endParaRPr lang="en-CA" dirty="0"/>
          </a:p>
        </p:txBody>
      </p:sp>
      <p:sp>
        <p:nvSpPr>
          <p:cNvPr id="7" name="Rectangle 6"/>
          <p:cNvSpPr>
            <a:spLocks noGrp="1" noChangeArrowheads="1"/>
          </p:cNvSpPr>
          <p:nvPr>
            <p:ph type="sldNum" sz="quarter" idx="12"/>
          </p:nvPr>
        </p:nvSpPr>
        <p:spPr>
          <a:ln/>
        </p:spPr>
        <p:txBody>
          <a:bodyPr/>
          <a:lstStyle>
            <a:lvl1pPr>
              <a:defRPr/>
            </a:lvl1pPr>
          </a:lstStyle>
          <a:p>
            <a:fld id="{F979D778-5668-409F-BE61-8F31D5437AFC}" type="slidenum">
              <a:rPr lang="en-CA" smtClean="0"/>
              <a:t>‹#›</a:t>
            </a:fld>
            <a:endParaRPr lang="en-CA"/>
          </a:p>
        </p:txBody>
      </p:sp>
    </p:spTree>
    <p:extLst>
      <p:ext uri="{BB962C8B-B14F-4D97-AF65-F5344CB8AC3E}">
        <p14:creationId xmlns:p14="http://schemas.microsoft.com/office/powerpoint/2010/main" val="40798286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noProof="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fld id="{CB80619D-2ABB-44AF-9859-A2347495F545}" type="datetime1">
              <a:rPr lang="en-CA" smtClean="0"/>
              <a:t>2025-04-06</a:t>
            </a:fld>
            <a:endParaRPr lang="en-CA"/>
          </a:p>
        </p:txBody>
      </p:sp>
      <p:sp>
        <p:nvSpPr>
          <p:cNvPr id="6" name="Rectangle 5"/>
          <p:cNvSpPr>
            <a:spLocks noGrp="1" noChangeArrowheads="1"/>
          </p:cNvSpPr>
          <p:nvPr>
            <p:ph type="ftr" sz="quarter" idx="11"/>
          </p:nvPr>
        </p:nvSpPr>
        <p:spPr>
          <a:ln/>
        </p:spPr>
        <p:txBody>
          <a:bodyPr/>
          <a:lstStyle>
            <a:lvl1pPr>
              <a:defRPr/>
            </a:lvl1pPr>
          </a:lstStyle>
          <a:p>
            <a:r>
              <a:rPr lang="en-US" dirty="0"/>
              <a:t>Machine Learning in Business, 4</a:t>
            </a:r>
            <a:r>
              <a:rPr lang="en-US" baseline="30000" dirty="0"/>
              <a:t>th</a:t>
            </a:r>
            <a:r>
              <a:rPr lang="en-US" dirty="0"/>
              <a:t> Ed. Copyright  © John C. Hull et al. 2025</a:t>
            </a:r>
            <a:endParaRPr lang="en-CA" dirty="0"/>
          </a:p>
        </p:txBody>
      </p:sp>
      <p:sp>
        <p:nvSpPr>
          <p:cNvPr id="7" name="Rectangle 6"/>
          <p:cNvSpPr>
            <a:spLocks noGrp="1" noChangeArrowheads="1"/>
          </p:cNvSpPr>
          <p:nvPr>
            <p:ph type="sldNum" sz="quarter" idx="12"/>
          </p:nvPr>
        </p:nvSpPr>
        <p:spPr>
          <a:ln/>
        </p:spPr>
        <p:txBody>
          <a:bodyPr/>
          <a:lstStyle>
            <a:lvl1pPr>
              <a:defRPr/>
            </a:lvl1pPr>
          </a:lstStyle>
          <a:p>
            <a:fld id="{F979D778-5668-409F-BE61-8F31D5437AFC}" type="slidenum">
              <a:rPr lang="en-CA" smtClean="0"/>
              <a:t>‹#›</a:t>
            </a:fld>
            <a:endParaRPr lang="en-CA"/>
          </a:p>
        </p:txBody>
      </p:sp>
    </p:spTree>
    <p:extLst>
      <p:ext uri="{BB962C8B-B14F-4D97-AF65-F5344CB8AC3E}">
        <p14:creationId xmlns:p14="http://schemas.microsoft.com/office/powerpoint/2010/main" val="32452192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2"/>
            </a:gs>
            <a:gs pos="50000">
              <a:schemeClr val="bg1"/>
            </a:gs>
            <a:gs pos="100000">
              <a:schemeClr val="bg2"/>
            </a:gs>
          </a:gsLst>
          <a:lin ang="2700000" scaled="1"/>
        </a:gra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246063" y="930275"/>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p:cNvSpPr>
            <a:spLocks noGrp="1" noChangeArrowheads="1"/>
          </p:cNvSpPr>
          <p:nvPr>
            <p:ph type="body" idx="1"/>
          </p:nvPr>
        </p:nvSpPr>
        <p:spPr bwMode="auto">
          <a:xfrm>
            <a:off x="685800" y="2147888"/>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100" name="Rectangle 4"/>
          <p:cNvSpPr>
            <a:spLocks noGrp="1" noChangeArrowheads="1"/>
          </p:cNvSpPr>
          <p:nvPr>
            <p:ph type="dt" sz="half" idx="2"/>
          </p:nvPr>
        </p:nvSpPr>
        <p:spPr bwMode="auto">
          <a:xfrm>
            <a:off x="685800" y="6324600"/>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fontAlgn="auto" hangingPunct="1">
              <a:spcBef>
                <a:spcPts val="0"/>
              </a:spcBef>
              <a:spcAft>
                <a:spcPts val="0"/>
              </a:spcAft>
              <a:defRPr sz="1050" smtClean="0">
                <a:latin typeface="Arial" charset="0"/>
                <a:cs typeface="Arial" charset="0"/>
              </a:defRPr>
            </a:lvl1pPr>
          </a:lstStyle>
          <a:p>
            <a:fld id="{ED7D9194-7A7C-4C79-BA9F-5F6119BEC813}" type="datetime1">
              <a:rPr lang="en-CA" smtClean="0"/>
              <a:t>2025-04-06</a:t>
            </a:fld>
            <a:endParaRPr lang="en-CA"/>
          </a:p>
        </p:txBody>
      </p:sp>
      <p:sp>
        <p:nvSpPr>
          <p:cNvPr id="4101" name="Rectangle 5"/>
          <p:cNvSpPr>
            <a:spLocks noGrp="1" noChangeArrowheads="1"/>
          </p:cNvSpPr>
          <p:nvPr>
            <p:ph type="ftr" sz="quarter" idx="3"/>
          </p:nvPr>
        </p:nvSpPr>
        <p:spPr bwMode="auto">
          <a:xfrm>
            <a:off x="1828800" y="6324600"/>
            <a:ext cx="54864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fontAlgn="auto" hangingPunct="1">
              <a:spcBef>
                <a:spcPts val="0"/>
              </a:spcBef>
              <a:spcAft>
                <a:spcPts val="0"/>
              </a:spcAft>
              <a:defRPr sz="1050" smtClean="0">
                <a:latin typeface="Arial" charset="0"/>
                <a:cs typeface="Arial" charset="0"/>
              </a:defRPr>
            </a:lvl1pPr>
          </a:lstStyle>
          <a:p>
            <a:r>
              <a:rPr lang="en-US"/>
              <a:t>Machine Learning in Business, 3rd Ed. Copyright  © John C. Hull 2021</a:t>
            </a:r>
            <a:endParaRPr lang="en-CA"/>
          </a:p>
        </p:txBody>
      </p:sp>
      <p:sp>
        <p:nvSpPr>
          <p:cNvPr id="4102" name="Rectangle 6"/>
          <p:cNvSpPr>
            <a:spLocks noGrp="1" noChangeArrowheads="1"/>
          </p:cNvSpPr>
          <p:nvPr>
            <p:ph type="sldNum" sz="quarter" idx="4"/>
          </p:nvPr>
        </p:nvSpPr>
        <p:spPr bwMode="auto">
          <a:xfrm>
            <a:off x="6553200" y="6324600"/>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050">
                <a:latin typeface="Arial" panose="020B0604020202020204" pitchFamily="34" charset="0"/>
              </a:defRPr>
            </a:lvl1pPr>
          </a:lstStyle>
          <a:p>
            <a:fld id="{F979D778-5668-409F-BE61-8F31D5437AFC}" type="slidenum">
              <a:rPr lang="en-CA" smtClean="0"/>
              <a:t>‹#›</a:t>
            </a:fld>
            <a:endParaRPr lang="en-CA"/>
          </a:p>
        </p:txBody>
      </p:sp>
      <p:grpSp>
        <p:nvGrpSpPr>
          <p:cNvPr id="1031" name="Group 7"/>
          <p:cNvGrpSpPr>
            <a:grpSpLocks/>
          </p:cNvGrpSpPr>
          <p:nvPr/>
        </p:nvGrpSpPr>
        <p:grpSpPr bwMode="auto">
          <a:xfrm>
            <a:off x="261938" y="87313"/>
            <a:ext cx="8488362" cy="831850"/>
            <a:chOff x="165" y="55"/>
            <a:chExt cx="5347" cy="524"/>
          </a:xfrm>
        </p:grpSpPr>
        <p:grpSp>
          <p:nvGrpSpPr>
            <p:cNvPr id="1032" name="Group 8"/>
            <p:cNvGrpSpPr>
              <a:grpSpLocks/>
            </p:cNvGrpSpPr>
            <p:nvPr userDrawn="1"/>
          </p:nvGrpSpPr>
          <p:grpSpPr bwMode="auto">
            <a:xfrm>
              <a:off x="664" y="104"/>
              <a:ext cx="4848" cy="432"/>
              <a:chOff x="664" y="104"/>
              <a:chExt cx="4848" cy="432"/>
            </a:xfrm>
          </p:grpSpPr>
          <p:sp>
            <p:nvSpPr>
              <p:cNvPr id="1034" name="Freeform 9"/>
              <p:cNvSpPr>
                <a:spLocks/>
              </p:cNvSpPr>
              <p:nvPr/>
            </p:nvSpPr>
            <p:spPr bwMode="ltGray">
              <a:xfrm>
                <a:off x="664" y="104"/>
                <a:ext cx="4848" cy="432"/>
              </a:xfrm>
              <a:custGeom>
                <a:avLst/>
                <a:gdLst>
                  <a:gd name="T0" fmla="*/ 4848 w 4848"/>
                  <a:gd name="T1" fmla="*/ 48 h 432"/>
                  <a:gd name="T2" fmla="*/ 4848 w 4848"/>
                  <a:gd name="T3" fmla="*/ 432 h 432"/>
                  <a:gd name="T4" fmla="*/ 0 w 4848"/>
                  <a:gd name="T5" fmla="*/ 432 h 432"/>
                  <a:gd name="T6" fmla="*/ 0 w 4848"/>
                  <a:gd name="T7" fmla="*/ 0 h 432"/>
                  <a:gd name="T8" fmla="*/ 4848 w 4848"/>
                  <a:gd name="T9" fmla="*/ 0 h 432"/>
                  <a:gd name="T10" fmla="*/ 4848 w 4848"/>
                  <a:gd name="T11" fmla="*/ 48 h 43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848" h="432">
                    <a:moveTo>
                      <a:pt x="4848" y="48"/>
                    </a:moveTo>
                    <a:lnTo>
                      <a:pt x="4848" y="432"/>
                    </a:lnTo>
                    <a:cubicBezTo>
                      <a:pt x="4848" y="432"/>
                      <a:pt x="2424" y="432"/>
                      <a:pt x="0" y="432"/>
                    </a:cubicBezTo>
                    <a:cubicBezTo>
                      <a:pt x="161" y="345"/>
                      <a:pt x="169" y="61"/>
                      <a:pt x="0" y="0"/>
                    </a:cubicBezTo>
                    <a:cubicBezTo>
                      <a:pt x="2424" y="0"/>
                      <a:pt x="4848" y="0"/>
                      <a:pt x="4848" y="0"/>
                    </a:cubicBezTo>
                    <a:lnTo>
                      <a:pt x="4848" y="48"/>
                    </a:lnTo>
                    <a:close/>
                  </a:path>
                </a:pathLst>
              </a:custGeom>
              <a:solidFill>
                <a:schemeClr val="hlink"/>
              </a:solidFill>
              <a:ln w="9525">
                <a:solidFill>
                  <a:schemeClr val="bg2"/>
                </a:solidFill>
                <a:round/>
                <a:headEnd/>
                <a:tailEnd/>
              </a:ln>
            </p:spPr>
            <p:txBody>
              <a:bodyPr wrap="none" anchor="ctr"/>
              <a:lstStyle/>
              <a:p>
                <a:endParaRPr lang="en-US" sz="1350"/>
              </a:p>
            </p:txBody>
          </p:sp>
          <p:grpSp>
            <p:nvGrpSpPr>
              <p:cNvPr id="1035" name="Group 10"/>
              <p:cNvGrpSpPr>
                <a:grpSpLocks/>
              </p:cNvGrpSpPr>
              <p:nvPr/>
            </p:nvGrpSpPr>
            <p:grpSpPr bwMode="auto">
              <a:xfrm>
                <a:off x="1195" y="104"/>
                <a:ext cx="3827" cy="429"/>
                <a:chOff x="1021" y="240"/>
                <a:chExt cx="3827" cy="429"/>
              </a:xfrm>
            </p:grpSpPr>
            <p:grpSp>
              <p:nvGrpSpPr>
                <p:cNvPr id="1084" name="Group 11"/>
                <p:cNvGrpSpPr>
                  <a:grpSpLocks/>
                </p:cNvGrpSpPr>
                <p:nvPr/>
              </p:nvGrpSpPr>
              <p:grpSpPr bwMode="auto">
                <a:xfrm>
                  <a:off x="1021" y="241"/>
                  <a:ext cx="2208" cy="427"/>
                  <a:chOff x="1021" y="241"/>
                  <a:chExt cx="2208" cy="427"/>
                </a:xfrm>
              </p:grpSpPr>
              <p:sp>
                <p:nvSpPr>
                  <p:cNvPr id="1128" name="Freeform 12"/>
                  <p:cNvSpPr>
                    <a:spLocks/>
                  </p:cNvSpPr>
                  <p:nvPr/>
                </p:nvSpPr>
                <p:spPr bwMode="ltGray">
                  <a:xfrm>
                    <a:off x="2257" y="633"/>
                    <a:ext cx="7" cy="8"/>
                  </a:xfrm>
                  <a:custGeom>
                    <a:avLst/>
                    <a:gdLst>
                      <a:gd name="T0" fmla="*/ 0 w 15"/>
                      <a:gd name="T1" fmla="*/ 0 h 23"/>
                      <a:gd name="T2" fmla="*/ 0 w 15"/>
                      <a:gd name="T3" fmla="*/ 0 h 23"/>
                      <a:gd name="T4" fmla="*/ 0 w 15"/>
                      <a:gd name="T5" fmla="*/ 0 h 23"/>
                      <a:gd name="T6" fmla="*/ 0 w 15"/>
                      <a:gd name="T7" fmla="*/ 0 h 2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5" h="23">
                        <a:moveTo>
                          <a:pt x="5" y="11"/>
                        </a:moveTo>
                        <a:cubicBezTo>
                          <a:pt x="2" y="1"/>
                          <a:pt x="7" y="0"/>
                          <a:pt x="15" y="5"/>
                        </a:cubicBezTo>
                        <a:cubicBezTo>
                          <a:pt x="14" y="9"/>
                          <a:pt x="15" y="13"/>
                          <a:pt x="13" y="17"/>
                        </a:cubicBezTo>
                        <a:cubicBezTo>
                          <a:pt x="9" y="23"/>
                          <a:pt x="0" y="16"/>
                          <a:pt x="5" y="11"/>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29" name="Freeform 13"/>
                  <p:cNvSpPr>
                    <a:spLocks/>
                  </p:cNvSpPr>
                  <p:nvPr/>
                </p:nvSpPr>
                <p:spPr bwMode="ltGray">
                  <a:xfrm>
                    <a:off x="2332" y="660"/>
                    <a:ext cx="9" cy="8"/>
                  </a:xfrm>
                  <a:custGeom>
                    <a:avLst/>
                    <a:gdLst>
                      <a:gd name="T0" fmla="*/ 0 w 20"/>
                      <a:gd name="T1" fmla="*/ 0 h 23"/>
                      <a:gd name="T2" fmla="*/ 0 w 20"/>
                      <a:gd name="T3" fmla="*/ 0 h 23"/>
                      <a:gd name="T4" fmla="*/ 0 w 20"/>
                      <a:gd name="T5" fmla="*/ 0 h 23"/>
                      <a:gd name="T6" fmla="*/ 0 w 20"/>
                      <a:gd name="T7" fmla="*/ 0 h 2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 h="23">
                        <a:moveTo>
                          <a:pt x="3" y="13"/>
                        </a:moveTo>
                        <a:cubicBezTo>
                          <a:pt x="0" y="5"/>
                          <a:pt x="2" y="0"/>
                          <a:pt x="11" y="3"/>
                        </a:cubicBezTo>
                        <a:cubicBezTo>
                          <a:pt x="16" y="10"/>
                          <a:pt x="20" y="23"/>
                          <a:pt x="7" y="19"/>
                        </a:cubicBezTo>
                        <a:cubicBezTo>
                          <a:pt x="6" y="17"/>
                          <a:pt x="3" y="13"/>
                          <a:pt x="3" y="13"/>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30" name="Freeform 14"/>
                  <p:cNvSpPr>
                    <a:spLocks/>
                  </p:cNvSpPr>
                  <p:nvPr/>
                </p:nvSpPr>
                <p:spPr bwMode="ltGray">
                  <a:xfrm>
                    <a:off x="2120" y="616"/>
                    <a:ext cx="13" cy="14"/>
                  </a:xfrm>
                  <a:custGeom>
                    <a:avLst/>
                    <a:gdLst>
                      <a:gd name="T0" fmla="*/ 0 w 30"/>
                      <a:gd name="T1" fmla="*/ 0 h 42"/>
                      <a:gd name="T2" fmla="*/ 0 w 30"/>
                      <a:gd name="T3" fmla="*/ 0 h 42"/>
                      <a:gd name="T4" fmla="*/ 0 w 30"/>
                      <a:gd name="T5" fmla="*/ 0 h 42"/>
                      <a:gd name="T6" fmla="*/ 0 w 30"/>
                      <a:gd name="T7" fmla="*/ 0 h 42"/>
                      <a:gd name="T8" fmla="*/ 0 w 30"/>
                      <a:gd name="T9" fmla="*/ 0 h 42"/>
                      <a:gd name="T10" fmla="*/ 0 w 30"/>
                      <a:gd name="T11" fmla="*/ 0 h 42"/>
                      <a:gd name="T12" fmla="*/ 0 w 30"/>
                      <a:gd name="T13" fmla="*/ 0 h 4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0" h="42">
                        <a:moveTo>
                          <a:pt x="16" y="33"/>
                        </a:moveTo>
                        <a:cubicBezTo>
                          <a:pt x="3" y="20"/>
                          <a:pt x="15" y="34"/>
                          <a:pt x="8" y="21"/>
                        </a:cubicBezTo>
                        <a:cubicBezTo>
                          <a:pt x="6" y="17"/>
                          <a:pt x="0" y="9"/>
                          <a:pt x="0" y="9"/>
                        </a:cubicBezTo>
                        <a:cubicBezTo>
                          <a:pt x="5" y="1"/>
                          <a:pt x="7" y="0"/>
                          <a:pt x="16" y="3"/>
                        </a:cubicBezTo>
                        <a:cubicBezTo>
                          <a:pt x="25" y="16"/>
                          <a:pt x="10" y="16"/>
                          <a:pt x="30" y="23"/>
                        </a:cubicBezTo>
                        <a:cubicBezTo>
                          <a:pt x="29" y="26"/>
                          <a:pt x="30" y="29"/>
                          <a:pt x="28" y="31"/>
                        </a:cubicBezTo>
                        <a:cubicBezTo>
                          <a:pt x="15" y="42"/>
                          <a:pt x="16" y="38"/>
                          <a:pt x="16" y="33"/>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31" name="Freeform 15"/>
                  <p:cNvSpPr>
                    <a:spLocks/>
                  </p:cNvSpPr>
                  <p:nvPr/>
                </p:nvSpPr>
                <p:spPr bwMode="ltGray">
                  <a:xfrm>
                    <a:off x="1967" y="629"/>
                    <a:ext cx="11" cy="5"/>
                  </a:xfrm>
                  <a:custGeom>
                    <a:avLst/>
                    <a:gdLst>
                      <a:gd name="T0" fmla="*/ 0 w 25"/>
                      <a:gd name="T1" fmla="*/ 0 h 16"/>
                      <a:gd name="T2" fmla="*/ 0 w 25"/>
                      <a:gd name="T3" fmla="*/ 0 h 16"/>
                      <a:gd name="T4" fmla="*/ 0 w 25"/>
                      <a:gd name="T5" fmla="*/ 0 h 16"/>
                      <a:gd name="T6" fmla="*/ 0 w 25"/>
                      <a:gd name="T7" fmla="*/ 0 h 1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5" h="16">
                        <a:moveTo>
                          <a:pt x="15" y="16"/>
                        </a:moveTo>
                        <a:cubicBezTo>
                          <a:pt x="10" y="15"/>
                          <a:pt x="0" y="12"/>
                          <a:pt x="3" y="8"/>
                        </a:cubicBezTo>
                        <a:cubicBezTo>
                          <a:pt x="6" y="4"/>
                          <a:pt x="15" y="0"/>
                          <a:pt x="15" y="0"/>
                        </a:cubicBezTo>
                        <a:cubicBezTo>
                          <a:pt x="17" y="3"/>
                          <a:pt x="25" y="16"/>
                          <a:pt x="15" y="16"/>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32" name="Freeform 16"/>
                  <p:cNvSpPr>
                    <a:spLocks/>
                  </p:cNvSpPr>
                  <p:nvPr/>
                </p:nvSpPr>
                <p:spPr bwMode="ltGray">
                  <a:xfrm>
                    <a:off x="1921" y="635"/>
                    <a:ext cx="28" cy="16"/>
                  </a:xfrm>
                  <a:custGeom>
                    <a:avLst/>
                    <a:gdLst>
                      <a:gd name="T0" fmla="*/ 0 w 65"/>
                      <a:gd name="T1" fmla="*/ 0 h 46"/>
                      <a:gd name="T2" fmla="*/ 0 w 65"/>
                      <a:gd name="T3" fmla="*/ 0 h 46"/>
                      <a:gd name="T4" fmla="*/ 0 w 65"/>
                      <a:gd name="T5" fmla="*/ 0 h 46"/>
                      <a:gd name="T6" fmla="*/ 0 w 65"/>
                      <a:gd name="T7" fmla="*/ 0 h 46"/>
                      <a:gd name="T8" fmla="*/ 0 w 65"/>
                      <a:gd name="T9" fmla="*/ 0 h 46"/>
                      <a:gd name="T10" fmla="*/ 0 w 65"/>
                      <a:gd name="T11" fmla="*/ 0 h 46"/>
                      <a:gd name="T12" fmla="*/ 0 w 65"/>
                      <a:gd name="T13" fmla="*/ 0 h 46"/>
                      <a:gd name="T14" fmla="*/ 0 w 65"/>
                      <a:gd name="T15" fmla="*/ 0 h 46"/>
                      <a:gd name="T16" fmla="*/ 0 w 65"/>
                      <a:gd name="T17" fmla="*/ 0 h 4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5" h="46">
                        <a:moveTo>
                          <a:pt x="14" y="24"/>
                        </a:moveTo>
                        <a:cubicBezTo>
                          <a:pt x="18" y="13"/>
                          <a:pt x="16" y="9"/>
                          <a:pt x="30" y="4"/>
                        </a:cubicBezTo>
                        <a:cubicBezTo>
                          <a:pt x="34" y="3"/>
                          <a:pt x="42" y="0"/>
                          <a:pt x="42" y="0"/>
                        </a:cubicBezTo>
                        <a:cubicBezTo>
                          <a:pt x="50" y="1"/>
                          <a:pt x="65" y="0"/>
                          <a:pt x="58" y="12"/>
                        </a:cubicBezTo>
                        <a:cubicBezTo>
                          <a:pt x="53" y="21"/>
                          <a:pt x="40" y="21"/>
                          <a:pt x="32" y="26"/>
                        </a:cubicBezTo>
                        <a:cubicBezTo>
                          <a:pt x="26" y="35"/>
                          <a:pt x="23" y="42"/>
                          <a:pt x="12" y="46"/>
                        </a:cubicBezTo>
                        <a:cubicBezTo>
                          <a:pt x="0" y="42"/>
                          <a:pt x="5" y="30"/>
                          <a:pt x="8" y="20"/>
                        </a:cubicBezTo>
                        <a:cubicBezTo>
                          <a:pt x="9" y="18"/>
                          <a:pt x="10" y="13"/>
                          <a:pt x="12" y="14"/>
                        </a:cubicBezTo>
                        <a:cubicBezTo>
                          <a:pt x="15" y="16"/>
                          <a:pt x="13" y="21"/>
                          <a:pt x="14" y="24"/>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33" name="Freeform 17"/>
                  <p:cNvSpPr>
                    <a:spLocks/>
                  </p:cNvSpPr>
                  <p:nvPr/>
                </p:nvSpPr>
                <p:spPr bwMode="ltGray">
                  <a:xfrm>
                    <a:off x="1892" y="634"/>
                    <a:ext cx="29" cy="16"/>
                  </a:xfrm>
                  <a:custGeom>
                    <a:avLst/>
                    <a:gdLst>
                      <a:gd name="T0" fmla="*/ 0 w 69"/>
                      <a:gd name="T1" fmla="*/ 0 h 47"/>
                      <a:gd name="T2" fmla="*/ 0 w 69"/>
                      <a:gd name="T3" fmla="*/ 0 h 47"/>
                      <a:gd name="T4" fmla="*/ 0 w 69"/>
                      <a:gd name="T5" fmla="*/ 0 h 47"/>
                      <a:gd name="T6" fmla="*/ 0 w 69"/>
                      <a:gd name="T7" fmla="*/ 0 h 47"/>
                      <a:gd name="T8" fmla="*/ 0 w 69"/>
                      <a:gd name="T9" fmla="*/ 0 h 47"/>
                      <a:gd name="T10" fmla="*/ 0 w 69"/>
                      <a:gd name="T11" fmla="*/ 0 h 47"/>
                      <a:gd name="T12" fmla="*/ 0 w 69"/>
                      <a:gd name="T13" fmla="*/ 0 h 47"/>
                      <a:gd name="T14" fmla="*/ 0 w 69"/>
                      <a:gd name="T15" fmla="*/ 0 h 47"/>
                      <a:gd name="T16" fmla="*/ 0 w 69"/>
                      <a:gd name="T17" fmla="*/ 0 h 47"/>
                      <a:gd name="T18" fmla="*/ 0 w 69"/>
                      <a:gd name="T19" fmla="*/ 0 h 47"/>
                      <a:gd name="T20" fmla="*/ 0 w 69"/>
                      <a:gd name="T21" fmla="*/ 0 h 4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9" h="47">
                        <a:moveTo>
                          <a:pt x="0" y="31"/>
                        </a:moveTo>
                        <a:cubicBezTo>
                          <a:pt x="7" y="24"/>
                          <a:pt x="9" y="22"/>
                          <a:pt x="18" y="25"/>
                        </a:cubicBezTo>
                        <a:cubicBezTo>
                          <a:pt x="25" y="4"/>
                          <a:pt x="36" y="12"/>
                          <a:pt x="52" y="1"/>
                        </a:cubicBezTo>
                        <a:cubicBezTo>
                          <a:pt x="56" y="2"/>
                          <a:pt x="61" y="0"/>
                          <a:pt x="64" y="3"/>
                        </a:cubicBezTo>
                        <a:cubicBezTo>
                          <a:pt x="69" y="8"/>
                          <a:pt x="50" y="19"/>
                          <a:pt x="50" y="19"/>
                        </a:cubicBezTo>
                        <a:cubicBezTo>
                          <a:pt x="46" y="31"/>
                          <a:pt x="35" y="22"/>
                          <a:pt x="28" y="33"/>
                        </a:cubicBezTo>
                        <a:cubicBezTo>
                          <a:pt x="31" y="41"/>
                          <a:pt x="31" y="44"/>
                          <a:pt x="22" y="47"/>
                        </a:cubicBezTo>
                        <a:cubicBezTo>
                          <a:pt x="20" y="46"/>
                          <a:pt x="18" y="46"/>
                          <a:pt x="16" y="45"/>
                        </a:cubicBezTo>
                        <a:cubicBezTo>
                          <a:pt x="14" y="43"/>
                          <a:pt x="14" y="40"/>
                          <a:pt x="12" y="39"/>
                        </a:cubicBezTo>
                        <a:cubicBezTo>
                          <a:pt x="8" y="37"/>
                          <a:pt x="0" y="35"/>
                          <a:pt x="0" y="35"/>
                        </a:cubicBezTo>
                        <a:cubicBezTo>
                          <a:pt x="2" y="26"/>
                          <a:pt x="3" y="25"/>
                          <a:pt x="0" y="31"/>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34" name="Freeform 18"/>
                  <p:cNvSpPr>
                    <a:spLocks/>
                  </p:cNvSpPr>
                  <p:nvPr/>
                </p:nvSpPr>
                <p:spPr bwMode="ltGray">
                  <a:xfrm>
                    <a:off x="1735" y="547"/>
                    <a:ext cx="151" cy="93"/>
                  </a:xfrm>
                  <a:custGeom>
                    <a:avLst/>
                    <a:gdLst>
                      <a:gd name="T0" fmla="*/ 0 w 355"/>
                      <a:gd name="T1" fmla="*/ 0 h 277"/>
                      <a:gd name="T2" fmla="*/ 0 w 355"/>
                      <a:gd name="T3" fmla="*/ 0 h 277"/>
                      <a:gd name="T4" fmla="*/ 0 w 355"/>
                      <a:gd name="T5" fmla="*/ 0 h 277"/>
                      <a:gd name="T6" fmla="*/ 0 w 355"/>
                      <a:gd name="T7" fmla="*/ 0 h 277"/>
                      <a:gd name="T8" fmla="*/ 0 w 355"/>
                      <a:gd name="T9" fmla="*/ 0 h 277"/>
                      <a:gd name="T10" fmla="*/ 0 w 355"/>
                      <a:gd name="T11" fmla="*/ 0 h 277"/>
                      <a:gd name="T12" fmla="*/ 0 w 355"/>
                      <a:gd name="T13" fmla="*/ 0 h 277"/>
                      <a:gd name="T14" fmla="*/ 0 w 355"/>
                      <a:gd name="T15" fmla="*/ 0 h 277"/>
                      <a:gd name="T16" fmla="*/ 0 w 355"/>
                      <a:gd name="T17" fmla="*/ 0 h 277"/>
                      <a:gd name="T18" fmla="*/ 0 w 355"/>
                      <a:gd name="T19" fmla="*/ 0 h 277"/>
                      <a:gd name="T20" fmla="*/ 0 w 355"/>
                      <a:gd name="T21" fmla="*/ 0 h 277"/>
                      <a:gd name="T22" fmla="*/ 0 w 355"/>
                      <a:gd name="T23" fmla="*/ 0 h 277"/>
                      <a:gd name="T24" fmla="*/ 0 w 355"/>
                      <a:gd name="T25" fmla="*/ 0 h 277"/>
                      <a:gd name="T26" fmla="*/ 0 w 355"/>
                      <a:gd name="T27" fmla="*/ 0 h 277"/>
                      <a:gd name="T28" fmla="*/ 0 w 355"/>
                      <a:gd name="T29" fmla="*/ 0 h 277"/>
                      <a:gd name="T30" fmla="*/ 0 w 355"/>
                      <a:gd name="T31" fmla="*/ 0 h 277"/>
                      <a:gd name="T32" fmla="*/ 0 w 355"/>
                      <a:gd name="T33" fmla="*/ 0 h 277"/>
                      <a:gd name="T34" fmla="*/ 0 w 355"/>
                      <a:gd name="T35" fmla="*/ 0 h 277"/>
                      <a:gd name="T36" fmla="*/ 0 w 355"/>
                      <a:gd name="T37" fmla="*/ 0 h 277"/>
                      <a:gd name="T38" fmla="*/ 0 w 355"/>
                      <a:gd name="T39" fmla="*/ 0 h 277"/>
                      <a:gd name="T40" fmla="*/ 0 w 355"/>
                      <a:gd name="T41" fmla="*/ 0 h 277"/>
                      <a:gd name="T42" fmla="*/ 0 w 355"/>
                      <a:gd name="T43" fmla="*/ 0 h 277"/>
                      <a:gd name="T44" fmla="*/ 0 w 355"/>
                      <a:gd name="T45" fmla="*/ 0 h 277"/>
                      <a:gd name="T46" fmla="*/ 0 w 355"/>
                      <a:gd name="T47" fmla="*/ 0 h 277"/>
                      <a:gd name="T48" fmla="*/ 0 w 355"/>
                      <a:gd name="T49" fmla="*/ 0 h 277"/>
                      <a:gd name="T50" fmla="*/ 0 w 355"/>
                      <a:gd name="T51" fmla="*/ 0 h 277"/>
                      <a:gd name="T52" fmla="*/ 0 w 355"/>
                      <a:gd name="T53" fmla="*/ 0 h 277"/>
                      <a:gd name="T54" fmla="*/ 0 w 355"/>
                      <a:gd name="T55" fmla="*/ 0 h 277"/>
                      <a:gd name="T56" fmla="*/ 0 w 355"/>
                      <a:gd name="T57" fmla="*/ 0 h 277"/>
                      <a:gd name="T58" fmla="*/ 0 w 355"/>
                      <a:gd name="T59" fmla="*/ 0 h 277"/>
                      <a:gd name="T60" fmla="*/ 0 w 355"/>
                      <a:gd name="T61" fmla="*/ 0 h 277"/>
                      <a:gd name="T62" fmla="*/ 0 w 355"/>
                      <a:gd name="T63" fmla="*/ 0 h 277"/>
                      <a:gd name="T64" fmla="*/ 0 w 355"/>
                      <a:gd name="T65" fmla="*/ 0 h 277"/>
                      <a:gd name="T66" fmla="*/ 0 w 355"/>
                      <a:gd name="T67" fmla="*/ 0 h 277"/>
                      <a:gd name="T68" fmla="*/ 0 w 355"/>
                      <a:gd name="T69" fmla="*/ 0 h 277"/>
                      <a:gd name="T70" fmla="*/ 0 w 355"/>
                      <a:gd name="T71" fmla="*/ 0 h 277"/>
                      <a:gd name="T72" fmla="*/ 0 w 355"/>
                      <a:gd name="T73" fmla="*/ 0 h 277"/>
                      <a:gd name="T74" fmla="*/ 0 w 355"/>
                      <a:gd name="T75" fmla="*/ 0 h 277"/>
                      <a:gd name="T76" fmla="*/ 0 w 355"/>
                      <a:gd name="T77" fmla="*/ 0 h 277"/>
                      <a:gd name="T78" fmla="*/ 0 w 355"/>
                      <a:gd name="T79" fmla="*/ 0 h 27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355" h="277">
                        <a:moveTo>
                          <a:pt x="10" y="4"/>
                        </a:moveTo>
                        <a:cubicBezTo>
                          <a:pt x="22" y="0"/>
                          <a:pt x="24" y="14"/>
                          <a:pt x="36" y="18"/>
                        </a:cubicBezTo>
                        <a:cubicBezTo>
                          <a:pt x="37" y="19"/>
                          <a:pt x="45" y="29"/>
                          <a:pt x="46" y="30"/>
                        </a:cubicBezTo>
                        <a:cubicBezTo>
                          <a:pt x="56" y="40"/>
                          <a:pt x="67" y="38"/>
                          <a:pt x="76" y="52"/>
                        </a:cubicBezTo>
                        <a:cubicBezTo>
                          <a:pt x="80" y="58"/>
                          <a:pt x="92" y="66"/>
                          <a:pt x="92" y="66"/>
                        </a:cubicBezTo>
                        <a:cubicBezTo>
                          <a:pt x="96" y="79"/>
                          <a:pt x="112" y="88"/>
                          <a:pt x="122" y="98"/>
                        </a:cubicBezTo>
                        <a:cubicBezTo>
                          <a:pt x="124" y="105"/>
                          <a:pt x="130" y="124"/>
                          <a:pt x="136" y="128"/>
                        </a:cubicBezTo>
                        <a:cubicBezTo>
                          <a:pt x="140" y="130"/>
                          <a:pt x="148" y="132"/>
                          <a:pt x="148" y="132"/>
                        </a:cubicBezTo>
                        <a:cubicBezTo>
                          <a:pt x="150" y="138"/>
                          <a:pt x="154" y="150"/>
                          <a:pt x="154" y="150"/>
                        </a:cubicBezTo>
                        <a:cubicBezTo>
                          <a:pt x="161" y="139"/>
                          <a:pt x="168" y="144"/>
                          <a:pt x="176" y="152"/>
                        </a:cubicBezTo>
                        <a:cubicBezTo>
                          <a:pt x="174" y="167"/>
                          <a:pt x="173" y="181"/>
                          <a:pt x="170" y="196"/>
                        </a:cubicBezTo>
                        <a:cubicBezTo>
                          <a:pt x="171" y="202"/>
                          <a:pt x="174" y="220"/>
                          <a:pt x="180" y="224"/>
                        </a:cubicBezTo>
                        <a:cubicBezTo>
                          <a:pt x="185" y="228"/>
                          <a:pt x="193" y="228"/>
                          <a:pt x="198" y="232"/>
                        </a:cubicBezTo>
                        <a:cubicBezTo>
                          <a:pt x="204" y="230"/>
                          <a:pt x="216" y="234"/>
                          <a:pt x="216" y="234"/>
                        </a:cubicBezTo>
                        <a:cubicBezTo>
                          <a:pt x="223" y="241"/>
                          <a:pt x="225" y="245"/>
                          <a:pt x="236" y="242"/>
                        </a:cubicBezTo>
                        <a:cubicBezTo>
                          <a:pt x="242" y="240"/>
                          <a:pt x="254" y="236"/>
                          <a:pt x="254" y="236"/>
                        </a:cubicBezTo>
                        <a:cubicBezTo>
                          <a:pt x="260" y="240"/>
                          <a:pt x="265" y="246"/>
                          <a:pt x="272" y="248"/>
                        </a:cubicBezTo>
                        <a:cubicBezTo>
                          <a:pt x="277" y="250"/>
                          <a:pt x="291" y="252"/>
                          <a:pt x="296" y="256"/>
                        </a:cubicBezTo>
                        <a:cubicBezTo>
                          <a:pt x="301" y="260"/>
                          <a:pt x="314" y="264"/>
                          <a:pt x="314" y="264"/>
                        </a:cubicBezTo>
                        <a:cubicBezTo>
                          <a:pt x="330" y="263"/>
                          <a:pt x="338" y="261"/>
                          <a:pt x="352" y="266"/>
                        </a:cubicBezTo>
                        <a:cubicBezTo>
                          <a:pt x="355" y="275"/>
                          <a:pt x="350" y="277"/>
                          <a:pt x="342" y="274"/>
                        </a:cubicBezTo>
                        <a:cubicBezTo>
                          <a:pt x="336" y="276"/>
                          <a:pt x="322" y="272"/>
                          <a:pt x="322" y="272"/>
                        </a:cubicBezTo>
                        <a:cubicBezTo>
                          <a:pt x="314" y="275"/>
                          <a:pt x="308" y="272"/>
                          <a:pt x="300" y="270"/>
                        </a:cubicBezTo>
                        <a:cubicBezTo>
                          <a:pt x="296" y="269"/>
                          <a:pt x="288" y="266"/>
                          <a:pt x="288" y="266"/>
                        </a:cubicBezTo>
                        <a:cubicBezTo>
                          <a:pt x="276" y="270"/>
                          <a:pt x="264" y="266"/>
                          <a:pt x="252" y="264"/>
                        </a:cubicBezTo>
                        <a:cubicBezTo>
                          <a:pt x="245" y="259"/>
                          <a:pt x="242" y="257"/>
                          <a:pt x="234" y="260"/>
                        </a:cubicBezTo>
                        <a:cubicBezTo>
                          <a:pt x="211" y="252"/>
                          <a:pt x="192" y="256"/>
                          <a:pt x="172" y="242"/>
                        </a:cubicBezTo>
                        <a:cubicBezTo>
                          <a:pt x="165" y="231"/>
                          <a:pt x="176" y="221"/>
                          <a:pt x="160" y="216"/>
                        </a:cubicBezTo>
                        <a:cubicBezTo>
                          <a:pt x="154" y="233"/>
                          <a:pt x="136" y="203"/>
                          <a:pt x="126" y="200"/>
                        </a:cubicBezTo>
                        <a:cubicBezTo>
                          <a:pt x="120" y="196"/>
                          <a:pt x="114" y="190"/>
                          <a:pt x="108" y="186"/>
                        </a:cubicBezTo>
                        <a:cubicBezTo>
                          <a:pt x="104" y="175"/>
                          <a:pt x="104" y="165"/>
                          <a:pt x="94" y="158"/>
                        </a:cubicBezTo>
                        <a:cubicBezTo>
                          <a:pt x="83" y="142"/>
                          <a:pt x="85" y="119"/>
                          <a:pt x="68" y="108"/>
                        </a:cubicBezTo>
                        <a:cubicBezTo>
                          <a:pt x="67" y="106"/>
                          <a:pt x="66" y="104"/>
                          <a:pt x="64" y="102"/>
                        </a:cubicBezTo>
                        <a:cubicBezTo>
                          <a:pt x="62" y="101"/>
                          <a:pt x="59" y="102"/>
                          <a:pt x="58" y="100"/>
                        </a:cubicBezTo>
                        <a:cubicBezTo>
                          <a:pt x="56" y="97"/>
                          <a:pt x="54" y="88"/>
                          <a:pt x="54" y="88"/>
                        </a:cubicBezTo>
                        <a:cubicBezTo>
                          <a:pt x="59" y="73"/>
                          <a:pt x="52" y="61"/>
                          <a:pt x="38" y="58"/>
                        </a:cubicBezTo>
                        <a:cubicBezTo>
                          <a:pt x="32" y="49"/>
                          <a:pt x="31" y="44"/>
                          <a:pt x="20" y="40"/>
                        </a:cubicBezTo>
                        <a:cubicBezTo>
                          <a:pt x="16" y="27"/>
                          <a:pt x="16" y="26"/>
                          <a:pt x="4" y="22"/>
                        </a:cubicBezTo>
                        <a:cubicBezTo>
                          <a:pt x="1" y="13"/>
                          <a:pt x="0" y="5"/>
                          <a:pt x="10" y="2"/>
                        </a:cubicBezTo>
                        <a:cubicBezTo>
                          <a:pt x="18" y="5"/>
                          <a:pt x="18" y="4"/>
                          <a:pt x="10" y="4"/>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35" name="Freeform 19"/>
                  <p:cNvSpPr>
                    <a:spLocks/>
                  </p:cNvSpPr>
                  <p:nvPr/>
                </p:nvSpPr>
                <p:spPr bwMode="ltGray">
                  <a:xfrm>
                    <a:off x="1827" y="541"/>
                    <a:ext cx="67" cy="68"/>
                  </a:xfrm>
                  <a:custGeom>
                    <a:avLst/>
                    <a:gdLst>
                      <a:gd name="T0" fmla="*/ 0 w 156"/>
                      <a:gd name="T1" fmla="*/ 0 h 206"/>
                      <a:gd name="T2" fmla="*/ 0 w 156"/>
                      <a:gd name="T3" fmla="*/ 0 h 206"/>
                      <a:gd name="T4" fmla="*/ 0 w 156"/>
                      <a:gd name="T5" fmla="*/ 0 h 206"/>
                      <a:gd name="T6" fmla="*/ 0 w 156"/>
                      <a:gd name="T7" fmla="*/ 0 h 206"/>
                      <a:gd name="T8" fmla="*/ 0 w 156"/>
                      <a:gd name="T9" fmla="*/ 0 h 206"/>
                      <a:gd name="T10" fmla="*/ 0 w 156"/>
                      <a:gd name="T11" fmla="*/ 0 h 206"/>
                      <a:gd name="T12" fmla="*/ 0 w 156"/>
                      <a:gd name="T13" fmla="*/ 0 h 206"/>
                      <a:gd name="T14" fmla="*/ 0 w 156"/>
                      <a:gd name="T15" fmla="*/ 0 h 206"/>
                      <a:gd name="T16" fmla="*/ 0 w 156"/>
                      <a:gd name="T17" fmla="*/ 0 h 206"/>
                      <a:gd name="T18" fmla="*/ 0 w 156"/>
                      <a:gd name="T19" fmla="*/ 0 h 206"/>
                      <a:gd name="T20" fmla="*/ 0 w 156"/>
                      <a:gd name="T21" fmla="*/ 0 h 206"/>
                      <a:gd name="T22" fmla="*/ 0 w 156"/>
                      <a:gd name="T23" fmla="*/ 0 h 206"/>
                      <a:gd name="T24" fmla="*/ 0 w 156"/>
                      <a:gd name="T25" fmla="*/ 0 h 206"/>
                      <a:gd name="T26" fmla="*/ 0 w 156"/>
                      <a:gd name="T27" fmla="*/ 0 h 206"/>
                      <a:gd name="T28" fmla="*/ 0 w 156"/>
                      <a:gd name="T29" fmla="*/ 0 h 206"/>
                      <a:gd name="T30" fmla="*/ 0 w 156"/>
                      <a:gd name="T31" fmla="*/ 0 h 206"/>
                      <a:gd name="T32" fmla="*/ 0 w 156"/>
                      <a:gd name="T33" fmla="*/ 0 h 206"/>
                      <a:gd name="T34" fmla="*/ 0 w 156"/>
                      <a:gd name="T35" fmla="*/ 0 h 206"/>
                      <a:gd name="T36" fmla="*/ 0 w 156"/>
                      <a:gd name="T37" fmla="*/ 0 h 206"/>
                      <a:gd name="T38" fmla="*/ 0 w 156"/>
                      <a:gd name="T39" fmla="*/ 0 h 206"/>
                      <a:gd name="T40" fmla="*/ 0 w 156"/>
                      <a:gd name="T41" fmla="*/ 0 h 206"/>
                      <a:gd name="T42" fmla="*/ 0 w 156"/>
                      <a:gd name="T43" fmla="*/ 0 h 206"/>
                      <a:gd name="T44" fmla="*/ 0 w 156"/>
                      <a:gd name="T45" fmla="*/ 0 h 206"/>
                      <a:gd name="T46" fmla="*/ 0 w 156"/>
                      <a:gd name="T47" fmla="*/ 0 h 206"/>
                      <a:gd name="T48" fmla="*/ 0 w 156"/>
                      <a:gd name="T49" fmla="*/ 0 h 206"/>
                      <a:gd name="T50" fmla="*/ 0 w 156"/>
                      <a:gd name="T51" fmla="*/ 0 h 206"/>
                      <a:gd name="T52" fmla="*/ 0 w 156"/>
                      <a:gd name="T53" fmla="*/ 0 h 206"/>
                      <a:gd name="T54" fmla="*/ 0 w 156"/>
                      <a:gd name="T55" fmla="*/ 0 h 206"/>
                      <a:gd name="T56" fmla="*/ 0 w 156"/>
                      <a:gd name="T57" fmla="*/ 0 h 206"/>
                      <a:gd name="T58" fmla="*/ 0 w 156"/>
                      <a:gd name="T59" fmla="*/ 0 h 206"/>
                      <a:gd name="T60" fmla="*/ 0 w 156"/>
                      <a:gd name="T61" fmla="*/ 0 h 206"/>
                      <a:gd name="T62" fmla="*/ 0 w 156"/>
                      <a:gd name="T63" fmla="*/ 0 h 20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56" h="206">
                        <a:moveTo>
                          <a:pt x="54" y="66"/>
                        </a:moveTo>
                        <a:cubicBezTo>
                          <a:pt x="58" y="63"/>
                          <a:pt x="64" y="63"/>
                          <a:pt x="66" y="58"/>
                        </a:cubicBezTo>
                        <a:cubicBezTo>
                          <a:pt x="67" y="56"/>
                          <a:pt x="67" y="53"/>
                          <a:pt x="68" y="52"/>
                        </a:cubicBezTo>
                        <a:cubicBezTo>
                          <a:pt x="71" y="49"/>
                          <a:pt x="80" y="44"/>
                          <a:pt x="80" y="44"/>
                        </a:cubicBezTo>
                        <a:cubicBezTo>
                          <a:pt x="113" y="55"/>
                          <a:pt x="85" y="29"/>
                          <a:pt x="106" y="22"/>
                        </a:cubicBezTo>
                        <a:cubicBezTo>
                          <a:pt x="110" y="17"/>
                          <a:pt x="108" y="9"/>
                          <a:pt x="112" y="4"/>
                        </a:cubicBezTo>
                        <a:cubicBezTo>
                          <a:pt x="115" y="1"/>
                          <a:pt x="124" y="0"/>
                          <a:pt x="124" y="0"/>
                        </a:cubicBezTo>
                        <a:cubicBezTo>
                          <a:pt x="138" y="14"/>
                          <a:pt x="126" y="23"/>
                          <a:pt x="150" y="28"/>
                        </a:cubicBezTo>
                        <a:cubicBezTo>
                          <a:pt x="156" y="36"/>
                          <a:pt x="154" y="39"/>
                          <a:pt x="146" y="44"/>
                        </a:cubicBezTo>
                        <a:cubicBezTo>
                          <a:pt x="141" y="52"/>
                          <a:pt x="135" y="61"/>
                          <a:pt x="126" y="64"/>
                        </a:cubicBezTo>
                        <a:cubicBezTo>
                          <a:pt x="118" y="75"/>
                          <a:pt x="128" y="83"/>
                          <a:pt x="132" y="94"/>
                        </a:cubicBezTo>
                        <a:cubicBezTo>
                          <a:pt x="129" y="103"/>
                          <a:pt x="135" y="105"/>
                          <a:pt x="142" y="110"/>
                        </a:cubicBezTo>
                        <a:cubicBezTo>
                          <a:pt x="145" y="119"/>
                          <a:pt x="141" y="120"/>
                          <a:pt x="146" y="128"/>
                        </a:cubicBezTo>
                        <a:cubicBezTo>
                          <a:pt x="142" y="139"/>
                          <a:pt x="135" y="133"/>
                          <a:pt x="128" y="128"/>
                        </a:cubicBezTo>
                        <a:cubicBezTo>
                          <a:pt x="116" y="132"/>
                          <a:pt x="122" y="136"/>
                          <a:pt x="116" y="146"/>
                        </a:cubicBezTo>
                        <a:cubicBezTo>
                          <a:pt x="113" y="151"/>
                          <a:pt x="108" y="152"/>
                          <a:pt x="104" y="156"/>
                        </a:cubicBezTo>
                        <a:cubicBezTo>
                          <a:pt x="107" y="167"/>
                          <a:pt x="112" y="191"/>
                          <a:pt x="100" y="198"/>
                        </a:cubicBezTo>
                        <a:cubicBezTo>
                          <a:pt x="96" y="200"/>
                          <a:pt x="92" y="200"/>
                          <a:pt x="88" y="202"/>
                        </a:cubicBezTo>
                        <a:cubicBezTo>
                          <a:pt x="86" y="203"/>
                          <a:pt x="84" y="205"/>
                          <a:pt x="82" y="206"/>
                        </a:cubicBezTo>
                        <a:cubicBezTo>
                          <a:pt x="80" y="205"/>
                          <a:pt x="77" y="204"/>
                          <a:pt x="76" y="202"/>
                        </a:cubicBezTo>
                        <a:cubicBezTo>
                          <a:pt x="74" y="198"/>
                          <a:pt x="76" y="191"/>
                          <a:pt x="72" y="190"/>
                        </a:cubicBezTo>
                        <a:cubicBezTo>
                          <a:pt x="68" y="189"/>
                          <a:pt x="60" y="186"/>
                          <a:pt x="60" y="186"/>
                        </a:cubicBezTo>
                        <a:cubicBezTo>
                          <a:pt x="53" y="188"/>
                          <a:pt x="49" y="192"/>
                          <a:pt x="42" y="194"/>
                        </a:cubicBezTo>
                        <a:cubicBezTo>
                          <a:pt x="34" y="189"/>
                          <a:pt x="37" y="183"/>
                          <a:pt x="28" y="186"/>
                        </a:cubicBezTo>
                        <a:cubicBezTo>
                          <a:pt x="12" y="181"/>
                          <a:pt x="19" y="161"/>
                          <a:pt x="10" y="148"/>
                        </a:cubicBezTo>
                        <a:cubicBezTo>
                          <a:pt x="5" y="121"/>
                          <a:pt x="11" y="147"/>
                          <a:pt x="4" y="130"/>
                        </a:cubicBezTo>
                        <a:cubicBezTo>
                          <a:pt x="2" y="126"/>
                          <a:pt x="0" y="118"/>
                          <a:pt x="0" y="118"/>
                        </a:cubicBezTo>
                        <a:cubicBezTo>
                          <a:pt x="2" y="95"/>
                          <a:pt x="0" y="83"/>
                          <a:pt x="20" y="96"/>
                        </a:cubicBezTo>
                        <a:cubicBezTo>
                          <a:pt x="23" y="105"/>
                          <a:pt x="23" y="110"/>
                          <a:pt x="32" y="104"/>
                        </a:cubicBezTo>
                        <a:cubicBezTo>
                          <a:pt x="35" y="95"/>
                          <a:pt x="29" y="88"/>
                          <a:pt x="34" y="80"/>
                        </a:cubicBezTo>
                        <a:cubicBezTo>
                          <a:pt x="36" y="76"/>
                          <a:pt x="48" y="73"/>
                          <a:pt x="52" y="70"/>
                        </a:cubicBezTo>
                        <a:cubicBezTo>
                          <a:pt x="57" y="63"/>
                          <a:pt x="58" y="62"/>
                          <a:pt x="54" y="66"/>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36" name="Freeform 20"/>
                  <p:cNvSpPr>
                    <a:spLocks/>
                  </p:cNvSpPr>
                  <p:nvPr/>
                </p:nvSpPr>
                <p:spPr bwMode="ltGray">
                  <a:xfrm>
                    <a:off x="1892" y="572"/>
                    <a:ext cx="47" cy="13"/>
                  </a:xfrm>
                  <a:custGeom>
                    <a:avLst/>
                    <a:gdLst>
                      <a:gd name="T0" fmla="*/ 0 w 109"/>
                      <a:gd name="T1" fmla="*/ 0 h 38"/>
                      <a:gd name="T2" fmla="*/ 0 w 109"/>
                      <a:gd name="T3" fmla="*/ 0 h 38"/>
                      <a:gd name="T4" fmla="*/ 0 w 109"/>
                      <a:gd name="T5" fmla="*/ 0 h 38"/>
                      <a:gd name="T6" fmla="*/ 0 w 109"/>
                      <a:gd name="T7" fmla="*/ 0 h 38"/>
                      <a:gd name="T8" fmla="*/ 0 w 109"/>
                      <a:gd name="T9" fmla="*/ 0 h 38"/>
                      <a:gd name="T10" fmla="*/ 0 w 109"/>
                      <a:gd name="T11" fmla="*/ 0 h 38"/>
                      <a:gd name="T12" fmla="*/ 0 w 109"/>
                      <a:gd name="T13" fmla="*/ 0 h 38"/>
                      <a:gd name="T14" fmla="*/ 0 w 109"/>
                      <a:gd name="T15" fmla="*/ 0 h 38"/>
                      <a:gd name="T16" fmla="*/ 0 w 109"/>
                      <a:gd name="T17" fmla="*/ 0 h 38"/>
                      <a:gd name="T18" fmla="*/ 0 w 109"/>
                      <a:gd name="T19" fmla="*/ 0 h 3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09" h="38">
                        <a:moveTo>
                          <a:pt x="4" y="32"/>
                        </a:moveTo>
                        <a:cubicBezTo>
                          <a:pt x="7" y="22"/>
                          <a:pt x="7" y="14"/>
                          <a:pt x="18" y="10"/>
                        </a:cubicBezTo>
                        <a:cubicBezTo>
                          <a:pt x="28" y="12"/>
                          <a:pt x="37" y="14"/>
                          <a:pt x="46" y="20"/>
                        </a:cubicBezTo>
                        <a:cubicBezTo>
                          <a:pt x="62" y="15"/>
                          <a:pt x="54" y="17"/>
                          <a:pt x="72" y="14"/>
                        </a:cubicBezTo>
                        <a:cubicBezTo>
                          <a:pt x="77" y="9"/>
                          <a:pt x="90" y="0"/>
                          <a:pt x="90" y="0"/>
                        </a:cubicBezTo>
                        <a:cubicBezTo>
                          <a:pt x="109" y="6"/>
                          <a:pt x="85" y="23"/>
                          <a:pt x="76" y="26"/>
                        </a:cubicBezTo>
                        <a:cubicBezTo>
                          <a:pt x="71" y="33"/>
                          <a:pt x="68" y="35"/>
                          <a:pt x="60" y="38"/>
                        </a:cubicBezTo>
                        <a:cubicBezTo>
                          <a:pt x="54" y="36"/>
                          <a:pt x="42" y="32"/>
                          <a:pt x="42" y="32"/>
                        </a:cubicBezTo>
                        <a:cubicBezTo>
                          <a:pt x="33" y="23"/>
                          <a:pt x="26" y="26"/>
                          <a:pt x="14" y="30"/>
                        </a:cubicBezTo>
                        <a:cubicBezTo>
                          <a:pt x="1" y="28"/>
                          <a:pt x="0" y="24"/>
                          <a:pt x="4" y="3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37" name="Freeform 21"/>
                  <p:cNvSpPr>
                    <a:spLocks/>
                  </p:cNvSpPr>
                  <p:nvPr/>
                </p:nvSpPr>
                <p:spPr bwMode="ltGray">
                  <a:xfrm>
                    <a:off x="1890" y="588"/>
                    <a:ext cx="32" cy="34"/>
                  </a:xfrm>
                  <a:custGeom>
                    <a:avLst/>
                    <a:gdLst>
                      <a:gd name="T0" fmla="*/ 0 w 76"/>
                      <a:gd name="T1" fmla="*/ 0 h 104"/>
                      <a:gd name="T2" fmla="*/ 0 w 76"/>
                      <a:gd name="T3" fmla="*/ 0 h 104"/>
                      <a:gd name="T4" fmla="*/ 0 w 76"/>
                      <a:gd name="T5" fmla="*/ 0 h 104"/>
                      <a:gd name="T6" fmla="*/ 0 w 76"/>
                      <a:gd name="T7" fmla="*/ 0 h 104"/>
                      <a:gd name="T8" fmla="*/ 0 w 76"/>
                      <a:gd name="T9" fmla="*/ 0 h 104"/>
                      <a:gd name="T10" fmla="*/ 0 w 76"/>
                      <a:gd name="T11" fmla="*/ 0 h 104"/>
                      <a:gd name="T12" fmla="*/ 0 w 76"/>
                      <a:gd name="T13" fmla="*/ 0 h 104"/>
                      <a:gd name="T14" fmla="*/ 0 w 76"/>
                      <a:gd name="T15" fmla="*/ 0 h 104"/>
                      <a:gd name="T16" fmla="*/ 0 w 76"/>
                      <a:gd name="T17" fmla="*/ 0 h 104"/>
                      <a:gd name="T18" fmla="*/ 0 w 76"/>
                      <a:gd name="T19" fmla="*/ 0 h 104"/>
                      <a:gd name="T20" fmla="*/ 0 w 76"/>
                      <a:gd name="T21" fmla="*/ 0 h 104"/>
                      <a:gd name="T22" fmla="*/ 0 w 76"/>
                      <a:gd name="T23" fmla="*/ 0 h 104"/>
                      <a:gd name="T24" fmla="*/ 0 w 76"/>
                      <a:gd name="T25" fmla="*/ 0 h 104"/>
                      <a:gd name="T26" fmla="*/ 0 w 76"/>
                      <a:gd name="T27" fmla="*/ 0 h 104"/>
                      <a:gd name="T28" fmla="*/ 0 w 76"/>
                      <a:gd name="T29" fmla="*/ 0 h 104"/>
                      <a:gd name="T30" fmla="*/ 0 w 76"/>
                      <a:gd name="T31" fmla="*/ 0 h 104"/>
                      <a:gd name="T32" fmla="*/ 0 w 76"/>
                      <a:gd name="T33" fmla="*/ 0 h 104"/>
                      <a:gd name="T34" fmla="*/ 0 w 76"/>
                      <a:gd name="T35" fmla="*/ 0 h 10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76" h="104">
                        <a:moveTo>
                          <a:pt x="8" y="18"/>
                        </a:moveTo>
                        <a:cubicBezTo>
                          <a:pt x="10" y="8"/>
                          <a:pt x="9" y="3"/>
                          <a:pt x="18" y="0"/>
                        </a:cubicBezTo>
                        <a:cubicBezTo>
                          <a:pt x="28" y="3"/>
                          <a:pt x="25" y="12"/>
                          <a:pt x="34" y="18"/>
                        </a:cubicBezTo>
                        <a:cubicBezTo>
                          <a:pt x="46" y="16"/>
                          <a:pt x="51" y="8"/>
                          <a:pt x="62" y="4"/>
                        </a:cubicBezTo>
                        <a:cubicBezTo>
                          <a:pt x="76" y="9"/>
                          <a:pt x="56" y="31"/>
                          <a:pt x="46" y="34"/>
                        </a:cubicBezTo>
                        <a:cubicBezTo>
                          <a:pt x="51" y="56"/>
                          <a:pt x="43" y="29"/>
                          <a:pt x="54" y="48"/>
                        </a:cubicBezTo>
                        <a:cubicBezTo>
                          <a:pt x="56" y="52"/>
                          <a:pt x="58" y="60"/>
                          <a:pt x="58" y="60"/>
                        </a:cubicBezTo>
                        <a:cubicBezTo>
                          <a:pt x="55" y="68"/>
                          <a:pt x="54" y="71"/>
                          <a:pt x="46" y="74"/>
                        </a:cubicBezTo>
                        <a:cubicBezTo>
                          <a:pt x="38" y="71"/>
                          <a:pt x="37" y="68"/>
                          <a:pt x="34" y="60"/>
                        </a:cubicBezTo>
                        <a:cubicBezTo>
                          <a:pt x="33" y="50"/>
                          <a:pt x="32" y="33"/>
                          <a:pt x="22" y="48"/>
                        </a:cubicBezTo>
                        <a:cubicBezTo>
                          <a:pt x="25" y="60"/>
                          <a:pt x="23" y="53"/>
                          <a:pt x="28" y="68"/>
                        </a:cubicBezTo>
                        <a:cubicBezTo>
                          <a:pt x="29" y="70"/>
                          <a:pt x="30" y="74"/>
                          <a:pt x="30" y="74"/>
                        </a:cubicBezTo>
                        <a:cubicBezTo>
                          <a:pt x="24" y="84"/>
                          <a:pt x="22" y="93"/>
                          <a:pt x="20" y="104"/>
                        </a:cubicBezTo>
                        <a:cubicBezTo>
                          <a:pt x="17" y="103"/>
                          <a:pt x="14" y="104"/>
                          <a:pt x="12" y="102"/>
                        </a:cubicBezTo>
                        <a:cubicBezTo>
                          <a:pt x="9" y="99"/>
                          <a:pt x="8" y="90"/>
                          <a:pt x="8" y="90"/>
                        </a:cubicBezTo>
                        <a:cubicBezTo>
                          <a:pt x="13" y="75"/>
                          <a:pt x="14" y="64"/>
                          <a:pt x="0" y="54"/>
                        </a:cubicBezTo>
                        <a:cubicBezTo>
                          <a:pt x="1" y="46"/>
                          <a:pt x="1" y="38"/>
                          <a:pt x="2" y="30"/>
                        </a:cubicBezTo>
                        <a:cubicBezTo>
                          <a:pt x="2" y="27"/>
                          <a:pt x="13" y="2"/>
                          <a:pt x="8" y="1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38" name="Freeform 22"/>
                  <p:cNvSpPr>
                    <a:spLocks/>
                  </p:cNvSpPr>
                  <p:nvPr/>
                </p:nvSpPr>
                <p:spPr bwMode="ltGray">
                  <a:xfrm>
                    <a:off x="1944" y="569"/>
                    <a:ext cx="16" cy="20"/>
                  </a:xfrm>
                  <a:custGeom>
                    <a:avLst/>
                    <a:gdLst>
                      <a:gd name="T0" fmla="*/ 0 w 37"/>
                      <a:gd name="T1" fmla="*/ 0 h 61"/>
                      <a:gd name="T2" fmla="*/ 0 w 37"/>
                      <a:gd name="T3" fmla="*/ 0 h 61"/>
                      <a:gd name="T4" fmla="*/ 0 w 37"/>
                      <a:gd name="T5" fmla="*/ 0 h 61"/>
                      <a:gd name="T6" fmla="*/ 0 w 37"/>
                      <a:gd name="T7" fmla="*/ 0 h 61"/>
                      <a:gd name="T8" fmla="*/ 0 w 37"/>
                      <a:gd name="T9" fmla="*/ 0 h 61"/>
                      <a:gd name="T10" fmla="*/ 0 w 37"/>
                      <a:gd name="T11" fmla="*/ 0 h 61"/>
                      <a:gd name="T12" fmla="*/ 0 w 37"/>
                      <a:gd name="T13" fmla="*/ 0 h 61"/>
                      <a:gd name="T14" fmla="*/ 0 w 37"/>
                      <a:gd name="T15" fmla="*/ 0 h 6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7" h="61">
                        <a:moveTo>
                          <a:pt x="3" y="28"/>
                        </a:moveTo>
                        <a:cubicBezTo>
                          <a:pt x="5" y="14"/>
                          <a:pt x="2" y="7"/>
                          <a:pt x="13" y="0"/>
                        </a:cubicBezTo>
                        <a:cubicBezTo>
                          <a:pt x="26" y="9"/>
                          <a:pt x="23" y="17"/>
                          <a:pt x="15" y="28"/>
                        </a:cubicBezTo>
                        <a:cubicBezTo>
                          <a:pt x="25" y="31"/>
                          <a:pt x="33" y="27"/>
                          <a:pt x="37" y="38"/>
                        </a:cubicBezTo>
                        <a:cubicBezTo>
                          <a:pt x="30" y="45"/>
                          <a:pt x="28" y="47"/>
                          <a:pt x="19" y="44"/>
                        </a:cubicBezTo>
                        <a:cubicBezTo>
                          <a:pt x="13" y="54"/>
                          <a:pt x="18" y="61"/>
                          <a:pt x="5" y="58"/>
                        </a:cubicBezTo>
                        <a:cubicBezTo>
                          <a:pt x="0" y="50"/>
                          <a:pt x="3" y="44"/>
                          <a:pt x="1" y="34"/>
                        </a:cubicBezTo>
                        <a:cubicBezTo>
                          <a:pt x="2" y="32"/>
                          <a:pt x="3" y="28"/>
                          <a:pt x="3" y="2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39" name="Freeform 23"/>
                  <p:cNvSpPr>
                    <a:spLocks/>
                  </p:cNvSpPr>
                  <p:nvPr/>
                </p:nvSpPr>
                <p:spPr bwMode="ltGray">
                  <a:xfrm>
                    <a:off x="1948" y="600"/>
                    <a:ext cx="20" cy="10"/>
                  </a:xfrm>
                  <a:custGeom>
                    <a:avLst/>
                    <a:gdLst>
                      <a:gd name="T0" fmla="*/ 0 w 49"/>
                      <a:gd name="T1" fmla="*/ 0 h 29"/>
                      <a:gd name="T2" fmla="*/ 0 w 49"/>
                      <a:gd name="T3" fmla="*/ 0 h 29"/>
                      <a:gd name="T4" fmla="*/ 0 w 49"/>
                      <a:gd name="T5" fmla="*/ 0 h 29"/>
                      <a:gd name="T6" fmla="*/ 0 w 49"/>
                      <a:gd name="T7" fmla="*/ 0 h 29"/>
                      <a:gd name="T8" fmla="*/ 0 w 49"/>
                      <a:gd name="T9" fmla="*/ 0 h 29"/>
                      <a:gd name="T10" fmla="*/ 0 w 49"/>
                      <a:gd name="T11" fmla="*/ 0 h 2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9" h="29">
                        <a:moveTo>
                          <a:pt x="7" y="0"/>
                        </a:moveTo>
                        <a:cubicBezTo>
                          <a:pt x="15" y="6"/>
                          <a:pt x="19" y="2"/>
                          <a:pt x="29" y="0"/>
                        </a:cubicBezTo>
                        <a:cubicBezTo>
                          <a:pt x="45" y="5"/>
                          <a:pt x="40" y="3"/>
                          <a:pt x="49" y="16"/>
                        </a:cubicBezTo>
                        <a:cubicBezTo>
                          <a:pt x="46" y="29"/>
                          <a:pt x="42" y="21"/>
                          <a:pt x="35" y="14"/>
                        </a:cubicBezTo>
                        <a:cubicBezTo>
                          <a:pt x="26" y="15"/>
                          <a:pt x="12" y="19"/>
                          <a:pt x="3" y="16"/>
                        </a:cubicBezTo>
                        <a:cubicBezTo>
                          <a:pt x="0" y="6"/>
                          <a:pt x="7" y="10"/>
                          <a:pt x="7" y="0"/>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40" name="Freeform 24"/>
                  <p:cNvSpPr>
                    <a:spLocks/>
                  </p:cNvSpPr>
                  <p:nvPr/>
                </p:nvSpPr>
                <p:spPr bwMode="ltGray">
                  <a:xfrm>
                    <a:off x="1969" y="585"/>
                    <a:ext cx="26" cy="17"/>
                  </a:xfrm>
                  <a:custGeom>
                    <a:avLst/>
                    <a:gdLst>
                      <a:gd name="T0" fmla="*/ 0 w 61"/>
                      <a:gd name="T1" fmla="*/ 0 h 48"/>
                      <a:gd name="T2" fmla="*/ 0 w 61"/>
                      <a:gd name="T3" fmla="*/ 0 h 48"/>
                      <a:gd name="T4" fmla="*/ 0 w 61"/>
                      <a:gd name="T5" fmla="*/ 0 h 48"/>
                      <a:gd name="T6" fmla="*/ 0 w 61"/>
                      <a:gd name="T7" fmla="*/ 0 h 48"/>
                      <a:gd name="T8" fmla="*/ 0 w 61"/>
                      <a:gd name="T9" fmla="*/ 0 h 48"/>
                      <a:gd name="T10" fmla="*/ 0 w 61"/>
                      <a:gd name="T11" fmla="*/ 0 h 48"/>
                      <a:gd name="T12" fmla="*/ 0 w 61"/>
                      <a:gd name="T13" fmla="*/ 0 h 48"/>
                      <a:gd name="T14" fmla="*/ 0 w 61"/>
                      <a:gd name="T15" fmla="*/ 0 h 48"/>
                      <a:gd name="T16" fmla="*/ 0 w 61"/>
                      <a:gd name="T17" fmla="*/ 0 h 48"/>
                      <a:gd name="T18" fmla="*/ 0 w 61"/>
                      <a:gd name="T19" fmla="*/ 0 h 48"/>
                      <a:gd name="T20" fmla="*/ 0 w 61"/>
                      <a:gd name="T21" fmla="*/ 0 h 4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1" h="48">
                        <a:moveTo>
                          <a:pt x="21" y="38"/>
                        </a:moveTo>
                        <a:cubicBezTo>
                          <a:pt x="19" y="34"/>
                          <a:pt x="19" y="29"/>
                          <a:pt x="15" y="26"/>
                        </a:cubicBezTo>
                        <a:cubicBezTo>
                          <a:pt x="12" y="24"/>
                          <a:pt x="3" y="22"/>
                          <a:pt x="3" y="22"/>
                        </a:cubicBezTo>
                        <a:cubicBezTo>
                          <a:pt x="0" y="12"/>
                          <a:pt x="5" y="12"/>
                          <a:pt x="13" y="8"/>
                        </a:cubicBezTo>
                        <a:cubicBezTo>
                          <a:pt x="17" y="6"/>
                          <a:pt x="25" y="0"/>
                          <a:pt x="25" y="0"/>
                        </a:cubicBezTo>
                        <a:cubicBezTo>
                          <a:pt x="37" y="2"/>
                          <a:pt x="41" y="2"/>
                          <a:pt x="49" y="10"/>
                        </a:cubicBezTo>
                        <a:cubicBezTo>
                          <a:pt x="45" y="21"/>
                          <a:pt x="46" y="12"/>
                          <a:pt x="53" y="20"/>
                        </a:cubicBezTo>
                        <a:cubicBezTo>
                          <a:pt x="56" y="24"/>
                          <a:pt x="61" y="32"/>
                          <a:pt x="61" y="32"/>
                        </a:cubicBezTo>
                        <a:cubicBezTo>
                          <a:pt x="56" y="47"/>
                          <a:pt x="53" y="42"/>
                          <a:pt x="41" y="38"/>
                        </a:cubicBezTo>
                        <a:cubicBezTo>
                          <a:pt x="27" y="47"/>
                          <a:pt x="34" y="48"/>
                          <a:pt x="23" y="44"/>
                        </a:cubicBezTo>
                        <a:cubicBezTo>
                          <a:pt x="22" y="42"/>
                          <a:pt x="21" y="38"/>
                          <a:pt x="21" y="3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41" name="Freeform 25"/>
                  <p:cNvSpPr>
                    <a:spLocks/>
                  </p:cNvSpPr>
                  <p:nvPr/>
                </p:nvSpPr>
                <p:spPr bwMode="ltGray">
                  <a:xfrm>
                    <a:off x="1976" y="593"/>
                    <a:ext cx="122" cy="61"/>
                  </a:xfrm>
                  <a:custGeom>
                    <a:avLst/>
                    <a:gdLst>
                      <a:gd name="T0" fmla="*/ 0 w 286"/>
                      <a:gd name="T1" fmla="*/ 0 h 182"/>
                      <a:gd name="T2" fmla="*/ 0 w 286"/>
                      <a:gd name="T3" fmla="*/ 0 h 182"/>
                      <a:gd name="T4" fmla="*/ 0 w 286"/>
                      <a:gd name="T5" fmla="*/ 0 h 182"/>
                      <a:gd name="T6" fmla="*/ 0 w 286"/>
                      <a:gd name="T7" fmla="*/ 0 h 182"/>
                      <a:gd name="T8" fmla="*/ 0 w 286"/>
                      <a:gd name="T9" fmla="*/ 0 h 182"/>
                      <a:gd name="T10" fmla="*/ 0 w 286"/>
                      <a:gd name="T11" fmla="*/ 0 h 182"/>
                      <a:gd name="T12" fmla="*/ 0 w 286"/>
                      <a:gd name="T13" fmla="*/ 0 h 182"/>
                      <a:gd name="T14" fmla="*/ 0 w 286"/>
                      <a:gd name="T15" fmla="*/ 0 h 182"/>
                      <a:gd name="T16" fmla="*/ 0 w 286"/>
                      <a:gd name="T17" fmla="*/ 0 h 182"/>
                      <a:gd name="T18" fmla="*/ 0 w 286"/>
                      <a:gd name="T19" fmla="*/ 0 h 182"/>
                      <a:gd name="T20" fmla="*/ 0 w 286"/>
                      <a:gd name="T21" fmla="*/ 0 h 182"/>
                      <a:gd name="T22" fmla="*/ 0 w 286"/>
                      <a:gd name="T23" fmla="*/ 0 h 182"/>
                      <a:gd name="T24" fmla="*/ 0 w 286"/>
                      <a:gd name="T25" fmla="*/ 0 h 182"/>
                      <a:gd name="T26" fmla="*/ 0 w 286"/>
                      <a:gd name="T27" fmla="*/ 0 h 182"/>
                      <a:gd name="T28" fmla="*/ 0 w 286"/>
                      <a:gd name="T29" fmla="*/ 0 h 182"/>
                      <a:gd name="T30" fmla="*/ 0 w 286"/>
                      <a:gd name="T31" fmla="*/ 0 h 182"/>
                      <a:gd name="T32" fmla="*/ 0 w 286"/>
                      <a:gd name="T33" fmla="*/ 0 h 182"/>
                      <a:gd name="T34" fmla="*/ 0 w 286"/>
                      <a:gd name="T35" fmla="*/ 0 h 182"/>
                      <a:gd name="T36" fmla="*/ 0 w 286"/>
                      <a:gd name="T37" fmla="*/ 0 h 182"/>
                      <a:gd name="T38" fmla="*/ 0 w 286"/>
                      <a:gd name="T39" fmla="*/ 0 h 182"/>
                      <a:gd name="T40" fmla="*/ 0 w 286"/>
                      <a:gd name="T41" fmla="*/ 0 h 182"/>
                      <a:gd name="T42" fmla="*/ 0 w 286"/>
                      <a:gd name="T43" fmla="*/ 0 h 182"/>
                      <a:gd name="T44" fmla="*/ 0 w 286"/>
                      <a:gd name="T45" fmla="*/ 0 h 182"/>
                      <a:gd name="T46" fmla="*/ 0 w 286"/>
                      <a:gd name="T47" fmla="*/ 0 h 182"/>
                      <a:gd name="T48" fmla="*/ 0 w 286"/>
                      <a:gd name="T49" fmla="*/ 0 h 182"/>
                      <a:gd name="T50" fmla="*/ 0 w 286"/>
                      <a:gd name="T51" fmla="*/ 0 h 182"/>
                      <a:gd name="T52" fmla="*/ 0 w 286"/>
                      <a:gd name="T53" fmla="*/ 0 h 182"/>
                      <a:gd name="T54" fmla="*/ 0 w 286"/>
                      <a:gd name="T55" fmla="*/ 0 h 182"/>
                      <a:gd name="T56" fmla="*/ 0 w 286"/>
                      <a:gd name="T57" fmla="*/ 0 h 182"/>
                      <a:gd name="T58" fmla="*/ 0 w 286"/>
                      <a:gd name="T59" fmla="*/ 0 h 182"/>
                      <a:gd name="T60" fmla="*/ 0 w 286"/>
                      <a:gd name="T61" fmla="*/ 0 h 182"/>
                      <a:gd name="T62" fmla="*/ 0 w 286"/>
                      <a:gd name="T63" fmla="*/ 0 h 182"/>
                      <a:gd name="T64" fmla="*/ 0 w 286"/>
                      <a:gd name="T65" fmla="*/ 0 h 182"/>
                      <a:gd name="T66" fmla="*/ 0 w 286"/>
                      <a:gd name="T67" fmla="*/ 0 h 182"/>
                      <a:gd name="T68" fmla="*/ 0 w 286"/>
                      <a:gd name="T69" fmla="*/ 0 h 182"/>
                      <a:gd name="T70" fmla="*/ 0 w 286"/>
                      <a:gd name="T71" fmla="*/ 0 h 182"/>
                      <a:gd name="T72" fmla="*/ 0 w 286"/>
                      <a:gd name="T73" fmla="*/ 0 h 182"/>
                      <a:gd name="T74" fmla="*/ 0 w 286"/>
                      <a:gd name="T75" fmla="*/ 0 h 182"/>
                      <a:gd name="T76" fmla="*/ 0 w 286"/>
                      <a:gd name="T77" fmla="*/ 0 h 182"/>
                      <a:gd name="T78" fmla="*/ 0 w 286"/>
                      <a:gd name="T79" fmla="*/ 0 h 182"/>
                      <a:gd name="T80" fmla="*/ 0 w 286"/>
                      <a:gd name="T81" fmla="*/ 0 h 182"/>
                      <a:gd name="T82" fmla="*/ 0 w 286"/>
                      <a:gd name="T83" fmla="*/ 0 h 182"/>
                      <a:gd name="T84" fmla="*/ 0 w 286"/>
                      <a:gd name="T85" fmla="*/ 0 h 18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86" h="182">
                        <a:moveTo>
                          <a:pt x="46" y="28"/>
                        </a:moveTo>
                        <a:cubicBezTo>
                          <a:pt x="41" y="14"/>
                          <a:pt x="46" y="17"/>
                          <a:pt x="36" y="14"/>
                        </a:cubicBezTo>
                        <a:cubicBezTo>
                          <a:pt x="31" y="17"/>
                          <a:pt x="26" y="30"/>
                          <a:pt x="26" y="30"/>
                        </a:cubicBezTo>
                        <a:cubicBezTo>
                          <a:pt x="12" y="25"/>
                          <a:pt x="19" y="21"/>
                          <a:pt x="0" y="24"/>
                        </a:cubicBezTo>
                        <a:cubicBezTo>
                          <a:pt x="2" y="33"/>
                          <a:pt x="2" y="37"/>
                          <a:pt x="10" y="42"/>
                        </a:cubicBezTo>
                        <a:cubicBezTo>
                          <a:pt x="12" y="49"/>
                          <a:pt x="14" y="55"/>
                          <a:pt x="16" y="62"/>
                        </a:cubicBezTo>
                        <a:cubicBezTo>
                          <a:pt x="24" y="59"/>
                          <a:pt x="27" y="57"/>
                          <a:pt x="24" y="48"/>
                        </a:cubicBezTo>
                        <a:cubicBezTo>
                          <a:pt x="26" y="47"/>
                          <a:pt x="28" y="43"/>
                          <a:pt x="30" y="44"/>
                        </a:cubicBezTo>
                        <a:cubicBezTo>
                          <a:pt x="48" y="48"/>
                          <a:pt x="36" y="52"/>
                          <a:pt x="48" y="56"/>
                        </a:cubicBezTo>
                        <a:cubicBezTo>
                          <a:pt x="74" y="65"/>
                          <a:pt x="47" y="56"/>
                          <a:pt x="70" y="62"/>
                        </a:cubicBezTo>
                        <a:cubicBezTo>
                          <a:pt x="77" y="64"/>
                          <a:pt x="88" y="72"/>
                          <a:pt x="88" y="72"/>
                        </a:cubicBezTo>
                        <a:cubicBezTo>
                          <a:pt x="96" y="84"/>
                          <a:pt x="102" y="87"/>
                          <a:pt x="106" y="102"/>
                        </a:cubicBezTo>
                        <a:cubicBezTo>
                          <a:pt x="105" y="109"/>
                          <a:pt x="106" y="115"/>
                          <a:pt x="104" y="122"/>
                        </a:cubicBezTo>
                        <a:cubicBezTo>
                          <a:pt x="103" y="126"/>
                          <a:pt x="94" y="132"/>
                          <a:pt x="98" y="134"/>
                        </a:cubicBezTo>
                        <a:cubicBezTo>
                          <a:pt x="106" y="137"/>
                          <a:pt x="122" y="128"/>
                          <a:pt x="122" y="128"/>
                        </a:cubicBezTo>
                        <a:cubicBezTo>
                          <a:pt x="130" y="131"/>
                          <a:pt x="133" y="135"/>
                          <a:pt x="140" y="140"/>
                        </a:cubicBezTo>
                        <a:cubicBezTo>
                          <a:pt x="148" y="145"/>
                          <a:pt x="159" y="145"/>
                          <a:pt x="168" y="148"/>
                        </a:cubicBezTo>
                        <a:cubicBezTo>
                          <a:pt x="170" y="147"/>
                          <a:pt x="173" y="148"/>
                          <a:pt x="174" y="146"/>
                        </a:cubicBezTo>
                        <a:cubicBezTo>
                          <a:pt x="176" y="142"/>
                          <a:pt x="164" y="136"/>
                          <a:pt x="168" y="134"/>
                        </a:cubicBezTo>
                        <a:cubicBezTo>
                          <a:pt x="171" y="132"/>
                          <a:pt x="175" y="135"/>
                          <a:pt x="178" y="136"/>
                        </a:cubicBezTo>
                        <a:cubicBezTo>
                          <a:pt x="182" y="131"/>
                          <a:pt x="186" y="118"/>
                          <a:pt x="186" y="118"/>
                        </a:cubicBezTo>
                        <a:cubicBezTo>
                          <a:pt x="189" y="119"/>
                          <a:pt x="199" y="120"/>
                          <a:pt x="202" y="122"/>
                        </a:cubicBezTo>
                        <a:cubicBezTo>
                          <a:pt x="206" y="124"/>
                          <a:pt x="214" y="130"/>
                          <a:pt x="214" y="130"/>
                        </a:cubicBezTo>
                        <a:cubicBezTo>
                          <a:pt x="224" y="145"/>
                          <a:pt x="228" y="158"/>
                          <a:pt x="244" y="168"/>
                        </a:cubicBezTo>
                        <a:cubicBezTo>
                          <a:pt x="250" y="172"/>
                          <a:pt x="262" y="178"/>
                          <a:pt x="262" y="178"/>
                        </a:cubicBezTo>
                        <a:cubicBezTo>
                          <a:pt x="265" y="178"/>
                          <a:pt x="286" y="182"/>
                          <a:pt x="284" y="170"/>
                        </a:cubicBezTo>
                        <a:cubicBezTo>
                          <a:pt x="283" y="164"/>
                          <a:pt x="268" y="160"/>
                          <a:pt x="268" y="160"/>
                        </a:cubicBezTo>
                        <a:cubicBezTo>
                          <a:pt x="261" y="150"/>
                          <a:pt x="270" y="143"/>
                          <a:pt x="256" y="138"/>
                        </a:cubicBezTo>
                        <a:cubicBezTo>
                          <a:pt x="254" y="136"/>
                          <a:pt x="251" y="135"/>
                          <a:pt x="250" y="132"/>
                        </a:cubicBezTo>
                        <a:cubicBezTo>
                          <a:pt x="248" y="129"/>
                          <a:pt x="250" y="125"/>
                          <a:pt x="248" y="122"/>
                        </a:cubicBezTo>
                        <a:cubicBezTo>
                          <a:pt x="246" y="118"/>
                          <a:pt x="240" y="118"/>
                          <a:pt x="236" y="116"/>
                        </a:cubicBezTo>
                        <a:cubicBezTo>
                          <a:pt x="230" y="107"/>
                          <a:pt x="227" y="100"/>
                          <a:pt x="240" y="96"/>
                        </a:cubicBezTo>
                        <a:cubicBezTo>
                          <a:pt x="236" y="83"/>
                          <a:pt x="236" y="84"/>
                          <a:pt x="220" y="86"/>
                        </a:cubicBezTo>
                        <a:cubicBezTo>
                          <a:pt x="209" y="82"/>
                          <a:pt x="208" y="82"/>
                          <a:pt x="210" y="70"/>
                        </a:cubicBezTo>
                        <a:cubicBezTo>
                          <a:pt x="207" y="60"/>
                          <a:pt x="199" y="57"/>
                          <a:pt x="190" y="54"/>
                        </a:cubicBezTo>
                        <a:cubicBezTo>
                          <a:pt x="181" y="45"/>
                          <a:pt x="181" y="42"/>
                          <a:pt x="168" y="38"/>
                        </a:cubicBezTo>
                        <a:cubicBezTo>
                          <a:pt x="164" y="37"/>
                          <a:pt x="156" y="34"/>
                          <a:pt x="156" y="34"/>
                        </a:cubicBezTo>
                        <a:cubicBezTo>
                          <a:pt x="146" y="24"/>
                          <a:pt x="134" y="21"/>
                          <a:pt x="120" y="16"/>
                        </a:cubicBezTo>
                        <a:cubicBezTo>
                          <a:pt x="113" y="14"/>
                          <a:pt x="108" y="8"/>
                          <a:pt x="102" y="4"/>
                        </a:cubicBezTo>
                        <a:cubicBezTo>
                          <a:pt x="100" y="3"/>
                          <a:pt x="96" y="0"/>
                          <a:pt x="96" y="0"/>
                        </a:cubicBezTo>
                        <a:cubicBezTo>
                          <a:pt x="83" y="2"/>
                          <a:pt x="79" y="1"/>
                          <a:pt x="70" y="10"/>
                        </a:cubicBezTo>
                        <a:cubicBezTo>
                          <a:pt x="67" y="19"/>
                          <a:pt x="63" y="27"/>
                          <a:pt x="56" y="32"/>
                        </a:cubicBezTo>
                        <a:cubicBezTo>
                          <a:pt x="49" y="30"/>
                          <a:pt x="52" y="31"/>
                          <a:pt x="46" y="2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42" name="Freeform 26"/>
                  <p:cNvSpPr>
                    <a:spLocks/>
                  </p:cNvSpPr>
                  <p:nvPr/>
                </p:nvSpPr>
                <p:spPr bwMode="ltGray">
                  <a:xfrm>
                    <a:off x="2082" y="599"/>
                    <a:ext cx="33" cy="26"/>
                  </a:xfrm>
                  <a:custGeom>
                    <a:avLst/>
                    <a:gdLst>
                      <a:gd name="T0" fmla="*/ 0 w 78"/>
                      <a:gd name="T1" fmla="*/ 0 h 78"/>
                      <a:gd name="T2" fmla="*/ 0 w 78"/>
                      <a:gd name="T3" fmla="*/ 0 h 78"/>
                      <a:gd name="T4" fmla="*/ 0 w 78"/>
                      <a:gd name="T5" fmla="*/ 0 h 78"/>
                      <a:gd name="T6" fmla="*/ 0 w 78"/>
                      <a:gd name="T7" fmla="*/ 0 h 78"/>
                      <a:gd name="T8" fmla="*/ 0 w 78"/>
                      <a:gd name="T9" fmla="*/ 0 h 78"/>
                      <a:gd name="T10" fmla="*/ 0 w 78"/>
                      <a:gd name="T11" fmla="*/ 0 h 78"/>
                      <a:gd name="T12" fmla="*/ 0 w 78"/>
                      <a:gd name="T13" fmla="*/ 0 h 78"/>
                      <a:gd name="T14" fmla="*/ 0 w 78"/>
                      <a:gd name="T15" fmla="*/ 0 h 78"/>
                      <a:gd name="T16" fmla="*/ 0 w 78"/>
                      <a:gd name="T17" fmla="*/ 0 h 78"/>
                      <a:gd name="T18" fmla="*/ 0 w 78"/>
                      <a:gd name="T19" fmla="*/ 0 h 78"/>
                      <a:gd name="T20" fmla="*/ 0 w 78"/>
                      <a:gd name="T21" fmla="*/ 0 h 78"/>
                      <a:gd name="T22" fmla="*/ 0 w 78"/>
                      <a:gd name="T23" fmla="*/ 0 h 7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8" h="78">
                        <a:moveTo>
                          <a:pt x="1" y="58"/>
                        </a:moveTo>
                        <a:cubicBezTo>
                          <a:pt x="6" y="44"/>
                          <a:pt x="18" y="57"/>
                          <a:pt x="27" y="60"/>
                        </a:cubicBezTo>
                        <a:cubicBezTo>
                          <a:pt x="35" y="57"/>
                          <a:pt x="38" y="52"/>
                          <a:pt x="45" y="48"/>
                        </a:cubicBezTo>
                        <a:cubicBezTo>
                          <a:pt x="48" y="40"/>
                          <a:pt x="51" y="36"/>
                          <a:pt x="57" y="30"/>
                        </a:cubicBezTo>
                        <a:cubicBezTo>
                          <a:pt x="55" y="23"/>
                          <a:pt x="43" y="14"/>
                          <a:pt x="43" y="14"/>
                        </a:cubicBezTo>
                        <a:cubicBezTo>
                          <a:pt x="33" y="0"/>
                          <a:pt x="30" y="1"/>
                          <a:pt x="43" y="4"/>
                        </a:cubicBezTo>
                        <a:cubicBezTo>
                          <a:pt x="54" y="11"/>
                          <a:pt x="58" y="22"/>
                          <a:pt x="71" y="26"/>
                        </a:cubicBezTo>
                        <a:cubicBezTo>
                          <a:pt x="78" y="37"/>
                          <a:pt x="78" y="46"/>
                          <a:pt x="67" y="54"/>
                        </a:cubicBezTo>
                        <a:cubicBezTo>
                          <a:pt x="51" y="49"/>
                          <a:pt x="53" y="71"/>
                          <a:pt x="33" y="78"/>
                        </a:cubicBezTo>
                        <a:cubicBezTo>
                          <a:pt x="16" y="72"/>
                          <a:pt x="25" y="76"/>
                          <a:pt x="9" y="66"/>
                        </a:cubicBezTo>
                        <a:cubicBezTo>
                          <a:pt x="7" y="65"/>
                          <a:pt x="3" y="62"/>
                          <a:pt x="3" y="62"/>
                        </a:cubicBezTo>
                        <a:cubicBezTo>
                          <a:pt x="0" y="54"/>
                          <a:pt x="13" y="42"/>
                          <a:pt x="1" y="5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43" name="Freeform 27"/>
                  <p:cNvSpPr>
                    <a:spLocks/>
                  </p:cNvSpPr>
                  <p:nvPr/>
                </p:nvSpPr>
                <p:spPr bwMode="ltGray">
                  <a:xfrm>
                    <a:off x="2152" y="544"/>
                    <a:ext cx="8" cy="6"/>
                  </a:xfrm>
                  <a:custGeom>
                    <a:avLst/>
                    <a:gdLst>
                      <a:gd name="T0" fmla="*/ 0 w 17"/>
                      <a:gd name="T1" fmla="*/ 0 h 18"/>
                      <a:gd name="T2" fmla="*/ 0 w 17"/>
                      <a:gd name="T3" fmla="*/ 0 h 18"/>
                      <a:gd name="T4" fmla="*/ 0 w 17"/>
                      <a:gd name="T5" fmla="*/ 0 h 18"/>
                      <a:gd name="T6" fmla="*/ 0 60000 65536"/>
                      <a:gd name="T7" fmla="*/ 0 60000 65536"/>
                      <a:gd name="T8" fmla="*/ 0 60000 65536"/>
                    </a:gdLst>
                    <a:ahLst/>
                    <a:cxnLst>
                      <a:cxn ang="T6">
                        <a:pos x="T0" y="T1"/>
                      </a:cxn>
                      <a:cxn ang="T7">
                        <a:pos x="T2" y="T3"/>
                      </a:cxn>
                      <a:cxn ang="T8">
                        <a:pos x="T4" y="T5"/>
                      </a:cxn>
                    </a:cxnLst>
                    <a:rect l="0" t="0" r="r" b="b"/>
                    <a:pathLst>
                      <a:path w="17" h="18">
                        <a:moveTo>
                          <a:pt x="3" y="4"/>
                        </a:moveTo>
                        <a:cubicBezTo>
                          <a:pt x="17" y="7"/>
                          <a:pt x="16" y="18"/>
                          <a:pt x="3" y="14"/>
                        </a:cubicBezTo>
                        <a:cubicBezTo>
                          <a:pt x="0" y="6"/>
                          <a:pt x="7" y="0"/>
                          <a:pt x="3" y="4"/>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44" name="Freeform 28"/>
                  <p:cNvSpPr>
                    <a:spLocks/>
                  </p:cNvSpPr>
                  <p:nvPr/>
                </p:nvSpPr>
                <p:spPr bwMode="ltGray">
                  <a:xfrm>
                    <a:off x="2194" y="584"/>
                    <a:ext cx="11" cy="8"/>
                  </a:xfrm>
                  <a:custGeom>
                    <a:avLst/>
                    <a:gdLst>
                      <a:gd name="T0" fmla="*/ 0 w 26"/>
                      <a:gd name="T1" fmla="*/ 0 h 22"/>
                      <a:gd name="T2" fmla="*/ 0 w 26"/>
                      <a:gd name="T3" fmla="*/ 0 h 22"/>
                      <a:gd name="T4" fmla="*/ 0 w 26"/>
                      <a:gd name="T5" fmla="*/ 0 h 22"/>
                      <a:gd name="T6" fmla="*/ 0 w 26"/>
                      <a:gd name="T7" fmla="*/ 0 h 2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6" h="22">
                        <a:moveTo>
                          <a:pt x="8" y="14"/>
                        </a:moveTo>
                        <a:cubicBezTo>
                          <a:pt x="5" y="6"/>
                          <a:pt x="5" y="3"/>
                          <a:pt x="14" y="0"/>
                        </a:cubicBezTo>
                        <a:cubicBezTo>
                          <a:pt x="26" y="4"/>
                          <a:pt x="23" y="16"/>
                          <a:pt x="14" y="22"/>
                        </a:cubicBezTo>
                        <a:cubicBezTo>
                          <a:pt x="0" y="17"/>
                          <a:pt x="13" y="3"/>
                          <a:pt x="8" y="14"/>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45" name="Freeform 29"/>
                  <p:cNvSpPr>
                    <a:spLocks/>
                  </p:cNvSpPr>
                  <p:nvPr/>
                </p:nvSpPr>
                <p:spPr bwMode="ltGray">
                  <a:xfrm>
                    <a:off x="2059" y="494"/>
                    <a:ext cx="8" cy="5"/>
                  </a:xfrm>
                  <a:custGeom>
                    <a:avLst/>
                    <a:gdLst>
                      <a:gd name="T0" fmla="*/ 0 w 20"/>
                      <a:gd name="T1" fmla="*/ 0 h 15"/>
                      <a:gd name="T2" fmla="*/ 0 w 20"/>
                      <a:gd name="T3" fmla="*/ 0 h 15"/>
                      <a:gd name="T4" fmla="*/ 0 w 20"/>
                      <a:gd name="T5" fmla="*/ 0 h 15"/>
                      <a:gd name="T6" fmla="*/ 0 w 20"/>
                      <a:gd name="T7" fmla="*/ 0 h 1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 h="15">
                        <a:moveTo>
                          <a:pt x="7" y="12"/>
                        </a:moveTo>
                        <a:cubicBezTo>
                          <a:pt x="0" y="1"/>
                          <a:pt x="6" y="0"/>
                          <a:pt x="17" y="2"/>
                        </a:cubicBezTo>
                        <a:cubicBezTo>
                          <a:pt x="20" y="10"/>
                          <a:pt x="18" y="15"/>
                          <a:pt x="9" y="12"/>
                        </a:cubicBezTo>
                        <a:cubicBezTo>
                          <a:pt x="4" y="4"/>
                          <a:pt x="4" y="4"/>
                          <a:pt x="7" y="1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46" name="Freeform 30"/>
                  <p:cNvSpPr>
                    <a:spLocks/>
                  </p:cNvSpPr>
                  <p:nvPr/>
                </p:nvSpPr>
                <p:spPr bwMode="ltGray">
                  <a:xfrm>
                    <a:off x="1988" y="536"/>
                    <a:ext cx="8" cy="5"/>
                  </a:xfrm>
                  <a:custGeom>
                    <a:avLst/>
                    <a:gdLst>
                      <a:gd name="T0" fmla="*/ 0 w 20"/>
                      <a:gd name="T1" fmla="*/ 0 h 15"/>
                      <a:gd name="T2" fmla="*/ 0 w 20"/>
                      <a:gd name="T3" fmla="*/ 0 h 15"/>
                      <a:gd name="T4" fmla="*/ 0 w 20"/>
                      <a:gd name="T5" fmla="*/ 0 h 15"/>
                      <a:gd name="T6" fmla="*/ 0 w 20"/>
                      <a:gd name="T7" fmla="*/ 0 h 1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 h="15">
                        <a:moveTo>
                          <a:pt x="7" y="12"/>
                        </a:moveTo>
                        <a:cubicBezTo>
                          <a:pt x="0" y="2"/>
                          <a:pt x="3" y="0"/>
                          <a:pt x="15" y="2"/>
                        </a:cubicBezTo>
                        <a:cubicBezTo>
                          <a:pt x="16" y="4"/>
                          <a:pt x="20" y="12"/>
                          <a:pt x="15" y="14"/>
                        </a:cubicBezTo>
                        <a:cubicBezTo>
                          <a:pt x="12" y="15"/>
                          <a:pt x="7" y="12"/>
                          <a:pt x="7" y="1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47" name="Freeform 31"/>
                  <p:cNvSpPr>
                    <a:spLocks/>
                  </p:cNvSpPr>
                  <p:nvPr/>
                </p:nvSpPr>
                <p:spPr bwMode="ltGray">
                  <a:xfrm>
                    <a:off x="1910" y="523"/>
                    <a:ext cx="34" cy="27"/>
                  </a:xfrm>
                  <a:custGeom>
                    <a:avLst/>
                    <a:gdLst>
                      <a:gd name="T0" fmla="*/ 0 w 80"/>
                      <a:gd name="T1" fmla="*/ 0 h 80"/>
                      <a:gd name="T2" fmla="*/ 0 w 80"/>
                      <a:gd name="T3" fmla="*/ 0 h 80"/>
                      <a:gd name="T4" fmla="*/ 0 w 80"/>
                      <a:gd name="T5" fmla="*/ 0 h 80"/>
                      <a:gd name="T6" fmla="*/ 0 w 80"/>
                      <a:gd name="T7" fmla="*/ 0 h 80"/>
                      <a:gd name="T8" fmla="*/ 0 w 80"/>
                      <a:gd name="T9" fmla="*/ 0 h 80"/>
                      <a:gd name="T10" fmla="*/ 0 w 80"/>
                      <a:gd name="T11" fmla="*/ 0 h 80"/>
                      <a:gd name="T12" fmla="*/ 0 w 80"/>
                      <a:gd name="T13" fmla="*/ 0 h 80"/>
                      <a:gd name="T14" fmla="*/ 0 w 80"/>
                      <a:gd name="T15" fmla="*/ 0 h 80"/>
                      <a:gd name="T16" fmla="*/ 0 w 80"/>
                      <a:gd name="T17" fmla="*/ 0 h 80"/>
                      <a:gd name="T18" fmla="*/ 0 w 80"/>
                      <a:gd name="T19" fmla="*/ 0 h 80"/>
                      <a:gd name="T20" fmla="*/ 0 w 80"/>
                      <a:gd name="T21" fmla="*/ 0 h 80"/>
                      <a:gd name="T22" fmla="*/ 0 w 80"/>
                      <a:gd name="T23" fmla="*/ 0 h 80"/>
                      <a:gd name="T24" fmla="*/ 0 w 80"/>
                      <a:gd name="T25" fmla="*/ 0 h 80"/>
                      <a:gd name="T26" fmla="*/ 0 w 80"/>
                      <a:gd name="T27" fmla="*/ 0 h 80"/>
                      <a:gd name="T28" fmla="*/ 0 w 80"/>
                      <a:gd name="T29" fmla="*/ 0 h 8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80" h="80">
                        <a:moveTo>
                          <a:pt x="0" y="50"/>
                        </a:moveTo>
                        <a:cubicBezTo>
                          <a:pt x="1" y="47"/>
                          <a:pt x="12" y="25"/>
                          <a:pt x="14" y="24"/>
                        </a:cubicBezTo>
                        <a:cubicBezTo>
                          <a:pt x="17" y="22"/>
                          <a:pt x="26" y="20"/>
                          <a:pt x="26" y="20"/>
                        </a:cubicBezTo>
                        <a:cubicBezTo>
                          <a:pt x="34" y="23"/>
                          <a:pt x="40" y="21"/>
                          <a:pt x="48" y="18"/>
                        </a:cubicBezTo>
                        <a:cubicBezTo>
                          <a:pt x="52" y="12"/>
                          <a:pt x="54" y="6"/>
                          <a:pt x="58" y="0"/>
                        </a:cubicBezTo>
                        <a:cubicBezTo>
                          <a:pt x="70" y="4"/>
                          <a:pt x="76" y="28"/>
                          <a:pt x="80" y="40"/>
                        </a:cubicBezTo>
                        <a:cubicBezTo>
                          <a:pt x="75" y="54"/>
                          <a:pt x="80" y="50"/>
                          <a:pt x="70" y="56"/>
                        </a:cubicBezTo>
                        <a:cubicBezTo>
                          <a:pt x="61" y="53"/>
                          <a:pt x="59" y="54"/>
                          <a:pt x="54" y="62"/>
                        </a:cubicBezTo>
                        <a:cubicBezTo>
                          <a:pt x="57" y="71"/>
                          <a:pt x="56" y="75"/>
                          <a:pt x="48" y="80"/>
                        </a:cubicBezTo>
                        <a:cubicBezTo>
                          <a:pt x="40" y="77"/>
                          <a:pt x="39" y="72"/>
                          <a:pt x="32" y="68"/>
                        </a:cubicBezTo>
                        <a:cubicBezTo>
                          <a:pt x="26" y="59"/>
                          <a:pt x="30" y="57"/>
                          <a:pt x="38" y="52"/>
                        </a:cubicBezTo>
                        <a:cubicBezTo>
                          <a:pt x="41" y="42"/>
                          <a:pt x="39" y="34"/>
                          <a:pt x="30" y="28"/>
                        </a:cubicBezTo>
                        <a:cubicBezTo>
                          <a:pt x="20" y="31"/>
                          <a:pt x="30" y="40"/>
                          <a:pt x="20" y="48"/>
                        </a:cubicBezTo>
                        <a:cubicBezTo>
                          <a:pt x="16" y="51"/>
                          <a:pt x="8" y="56"/>
                          <a:pt x="8" y="56"/>
                        </a:cubicBezTo>
                        <a:cubicBezTo>
                          <a:pt x="2" y="50"/>
                          <a:pt x="5" y="50"/>
                          <a:pt x="0" y="50"/>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48" name="Freeform 32"/>
                  <p:cNvSpPr>
                    <a:spLocks/>
                  </p:cNvSpPr>
                  <p:nvPr/>
                </p:nvSpPr>
                <p:spPr bwMode="ltGray">
                  <a:xfrm>
                    <a:off x="1899" y="466"/>
                    <a:ext cx="40" cy="58"/>
                  </a:xfrm>
                  <a:custGeom>
                    <a:avLst/>
                    <a:gdLst>
                      <a:gd name="T0" fmla="*/ 0 w 94"/>
                      <a:gd name="T1" fmla="*/ 0 h 174"/>
                      <a:gd name="T2" fmla="*/ 0 w 94"/>
                      <a:gd name="T3" fmla="*/ 0 h 174"/>
                      <a:gd name="T4" fmla="*/ 0 w 94"/>
                      <a:gd name="T5" fmla="*/ 0 h 174"/>
                      <a:gd name="T6" fmla="*/ 0 w 94"/>
                      <a:gd name="T7" fmla="*/ 0 h 174"/>
                      <a:gd name="T8" fmla="*/ 0 w 94"/>
                      <a:gd name="T9" fmla="*/ 0 h 174"/>
                      <a:gd name="T10" fmla="*/ 0 w 94"/>
                      <a:gd name="T11" fmla="*/ 0 h 174"/>
                      <a:gd name="T12" fmla="*/ 0 w 94"/>
                      <a:gd name="T13" fmla="*/ 0 h 174"/>
                      <a:gd name="T14" fmla="*/ 0 w 94"/>
                      <a:gd name="T15" fmla="*/ 0 h 174"/>
                      <a:gd name="T16" fmla="*/ 0 w 94"/>
                      <a:gd name="T17" fmla="*/ 0 h 174"/>
                      <a:gd name="T18" fmla="*/ 0 w 94"/>
                      <a:gd name="T19" fmla="*/ 0 h 174"/>
                      <a:gd name="T20" fmla="*/ 0 w 94"/>
                      <a:gd name="T21" fmla="*/ 0 h 174"/>
                      <a:gd name="T22" fmla="*/ 0 w 94"/>
                      <a:gd name="T23" fmla="*/ 0 h 174"/>
                      <a:gd name="T24" fmla="*/ 0 w 94"/>
                      <a:gd name="T25" fmla="*/ 0 h 174"/>
                      <a:gd name="T26" fmla="*/ 0 w 94"/>
                      <a:gd name="T27" fmla="*/ 0 h 174"/>
                      <a:gd name="T28" fmla="*/ 0 w 94"/>
                      <a:gd name="T29" fmla="*/ 0 h 174"/>
                      <a:gd name="T30" fmla="*/ 0 w 94"/>
                      <a:gd name="T31" fmla="*/ 0 h 174"/>
                      <a:gd name="T32" fmla="*/ 0 w 94"/>
                      <a:gd name="T33" fmla="*/ 0 h 174"/>
                      <a:gd name="T34" fmla="*/ 0 w 94"/>
                      <a:gd name="T35" fmla="*/ 0 h 174"/>
                      <a:gd name="T36" fmla="*/ 0 w 94"/>
                      <a:gd name="T37" fmla="*/ 0 h 174"/>
                      <a:gd name="T38" fmla="*/ 0 w 94"/>
                      <a:gd name="T39" fmla="*/ 0 h 174"/>
                      <a:gd name="T40" fmla="*/ 0 w 94"/>
                      <a:gd name="T41" fmla="*/ 0 h 17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94" h="174">
                        <a:moveTo>
                          <a:pt x="14" y="96"/>
                        </a:moveTo>
                        <a:cubicBezTo>
                          <a:pt x="11" y="109"/>
                          <a:pt x="15" y="120"/>
                          <a:pt x="26" y="128"/>
                        </a:cubicBezTo>
                        <a:cubicBezTo>
                          <a:pt x="34" y="120"/>
                          <a:pt x="35" y="119"/>
                          <a:pt x="32" y="108"/>
                        </a:cubicBezTo>
                        <a:cubicBezTo>
                          <a:pt x="35" y="92"/>
                          <a:pt x="39" y="92"/>
                          <a:pt x="52" y="100"/>
                        </a:cubicBezTo>
                        <a:cubicBezTo>
                          <a:pt x="59" y="110"/>
                          <a:pt x="49" y="114"/>
                          <a:pt x="46" y="124"/>
                        </a:cubicBezTo>
                        <a:cubicBezTo>
                          <a:pt x="50" y="137"/>
                          <a:pt x="57" y="129"/>
                          <a:pt x="66" y="126"/>
                        </a:cubicBezTo>
                        <a:cubicBezTo>
                          <a:pt x="77" y="129"/>
                          <a:pt x="79" y="131"/>
                          <a:pt x="76" y="142"/>
                        </a:cubicBezTo>
                        <a:cubicBezTo>
                          <a:pt x="67" y="139"/>
                          <a:pt x="65" y="141"/>
                          <a:pt x="58" y="148"/>
                        </a:cubicBezTo>
                        <a:cubicBezTo>
                          <a:pt x="60" y="160"/>
                          <a:pt x="62" y="170"/>
                          <a:pt x="74" y="174"/>
                        </a:cubicBezTo>
                        <a:cubicBezTo>
                          <a:pt x="77" y="165"/>
                          <a:pt x="74" y="157"/>
                          <a:pt x="84" y="154"/>
                        </a:cubicBezTo>
                        <a:cubicBezTo>
                          <a:pt x="91" y="143"/>
                          <a:pt x="94" y="122"/>
                          <a:pt x="82" y="112"/>
                        </a:cubicBezTo>
                        <a:cubicBezTo>
                          <a:pt x="77" y="108"/>
                          <a:pt x="66" y="108"/>
                          <a:pt x="60" y="106"/>
                        </a:cubicBezTo>
                        <a:cubicBezTo>
                          <a:pt x="65" y="92"/>
                          <a:pt x="66" y="87"/>
                          <a:pt x="50" y="82"/>
                        </a:cubicBezTo>
                        <a:cubicBezTo>
                          <a:pt x="48" y="82"/>
                          <a:pt x="37" y="86"/>
                          <a:pt x="34" y="82"/>
                        </a:cubicBezTo>
                        <a:cubicBezTo>
                          <a:pt x="32" y="79"/>
                          <a:pt x="30" y="70"/>
                          <a:pt x="30" y="70"/>
                        </a:cubicBezTo>
                        <a:cubicBezTo>
                          <a:pt x="32" y="54"/>
                          <a:pt x="32" y="52"/>
                          <a:pt x="42" y="42"/>
                        </a:cubicBezTo>
                        <a:cubicBezTo>
                          <a:pt x="41" y="30"/>
                          <a:pt x="45" y="5"/>
                          <a:pt x="30" y="0"/>
                        </a:cubicBezTo>
                        <a:cubicBezTo>
                          <a:pt x="14" y="4"/>
                          <a:pt x="16" y="4"/>
                          <a:pt x="18" y="22"/>
                        </a:cubicBezTo>
                        <a:cubicBezTo>
                          <a:pt x="16" y="39"/>
                          <a:pt x="15" y="35"/>
                          <a:pt x="4" y="46"/>
                        </a:cubicBezTo>
                        <a:cubicBezTo>
                          <a:pt x="0" y="59"/>
                          <a:pt x="5" y="67"/>
                          <a:pt x="14" y="76"/>
                        </a:cubicBezTo>
                        <a:cubicBezTo>
                          <a:pt x="15" y="80"/>
                          <a:pt x="17" y="93"/>
                          <a:pt x="14" y="96"/>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49" name="Freeform 33"/>
                  <p:cNvSpPr>
                    <a:spLocks/>
                  </p:cNvSpPr>
                  <p:nvPr/>
                </p:nvSpPr>
                <p:spPr bwMode="ltGray">
                  <a:xfrm>
                    <a:off x="1909" y="508"/>
                    <a:ext cx="14" cy="17"/>
                  </a:xfrm>
                  <a:custGeom>
                    <a:avLst/>
                    <a:gdLst>
                      <a:gd name="T0" fmla="*/ 0 w 32"/>
                      <a:gd name="T1" fmla="*/ 0 h 50"/>
                      <a:gd name="T2" fmla="*/ 0 w 32"/>
                      <a:gd name="T3" fmla="*/ 0 h 50"/>
                      <a:gd name="T4" fmla="*/ 0 w 32"/>
                      <a:gd name="T5" fmla="*/ 0 h 50"/>
                      <a:gd name="T6" fmla="*/ 0 w 32"/>
                      <a:gd name="T7" fmla="*/ 0 h 50"/>
                      <a:gd name="T8" fmla="*/ 0 w 32"/>
                      <a:gd name="T9" fmla="*/ 0 h 50"/>
                      <a:gd name="T10" fmla="*/ 0 w 32"/>
                      <a:gd name="T11" fmla="*/ 0 h 50"/>
                      <a:gd name="T12" fmla="*/ 0 w 32"/>
                      <a:gd name="T13" fmla="*/ 0 h 50"/>
                      <a:gd name="T14" fmla="*/ 0 w 32"/>
                      <a:gd name="T15" fmla="*/ 0 h 5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2" h="50">
                        <a:moveTo>
                          <a:pt x="6" y="24"/>
                        </a:moveTo>
                        <a:cubicBezTo>
                          <a:pt x="0" y="15"/>
                          <a:pt x="3" y="6"/>
                          <a:pt x="12" y="0"/>
                        </a:cubicBezTo>
                        <a:cubicBezTo>
                          <a:pt x="23" y="3"/>
                          <a:pt x="23" y="5"/>
                          <a:pt x="20" y="16"/>
                        </a:cubicBezTo>
                        <a:cubicBezTo>
                          <a:pt x="21" y="19"/>
                          <a:pt x="20" y="22"/>
                          <a:pt x="22" y="24"/>
                        </a:cubicBezTo>
                        <a:cubicBezTo>
                          <a:pt x="23" y="26"/>
                          <a:pt x="27" y="24"/>
                          <a:pt x="28" y="26"/>
                        </a:cubicBezTo>
                        <a:cubicBezTo>
                          <a:pt x="30" y="29"/>
                          <a:pt x="32" y="38"/>
                          <a:pt x="32" y="38"/>
                        </a:cubicBezTo>
                        <a:cubicBezTo>
                          <a:pt x="29" y="46"/>
                          <a:pt x="26" y="47"/>
                          <a:pt x="18" y="50"/>
                        </a:cubicBezTo>
                        <a:cubicBezTo>
                          <a:pt x="12" y="41"/>
                          <a:pt x="18" y="24"/>
                          <a:pt x="6" y="24"/>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50" name="Freeform 34"/>
                  <p:cNvSpPr>
                    <a:spLocks/>
                  </p:cNvSpPr>
                  <p:nvPr/>
                </p:nvSpPr>
                <p:spPr bwMode="ltGray">
                  <a:xfrm>
                    <a:off x="1881" y="512"/>
                    <a:ext cx="19" cy="17"/>
                  </a:xfrm>
                  <a:custGeom>
                    <a:avLst/>
                    <a:gdLst>
                      <a:gd name="T0" fmla="*/ 0 w 43"/>
                      <a:gd name="T1" fmla="*/ 0 h 50"/>
                      <a:gd name="T2" fmla="*/ 0 w 43"/>
                      <a:gd name="T3" fmla="*/ 0 h 50"/>
                      <a:gd name="T4" fmla="*/ 0 w 43"/>
                      <a:gd name="T5" fmla="*/ 0 h 50"/>
                      <a:gd name="T6" fmla="*/ 0 w 43"/>
                      <a:gd name="T7" fmla="*/ 0 h 50"/>
                      <a:gd name="T8" fmla="*/ 0 w 43"/>
                      <a:gd name="T9" fmla="*/ 0 h 50"/>
                      <a:gd name="T10" fmla="*/ 0 w 43"/>
                      <a:gd name="T11" fmla="*/ 0 h 5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3" h="50">
                        <a:moveTo>
                          <a:pt x="0" y="44"/>
                        </a:moveTo>
                        <a:cubicBezTo>
                          <a:pt x="6" y="38"/>
                          <a:pt x="18" y="29"/>
                          <a:pt x="22" y="20"/>
                        </a:cubicBezTo>
                        <a:cubicBezTo>
                          <a:pt x="27" y="10"/>
                          <a:pt x="25" y="4"/>
                          <a:pt x="36" y="0"/>
                        </a:cubicBezTo>
                        <a:cubicBezTo>
                          <a:pt x="43" y="11"/>
                          <a:pt x="36" y="24"/>
                          <a:pt x="24" y="28"/>
                        </a:cubicBezTo>
                        <a:cubicBezTo>
                          <a:pt x="21" y="38"/>
                          <a:pt x="12" y="47"/>
                          <a:pt x="2" y="50"/>
                        </a:cubicBezTo>
                        <a:cubicBezTo>
                          <a:pt x="1" y="48"/>
                          <a:pt x="0" y="44"/>
                          <a:pt x="0" y="44"/>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51" name="Freeform 35"/>
                  <p:cNvSpPr>
                    <a:spLocks/>
                  </p:cNvSpPr>
                  <p:nvPr/>
                </p:nvSpPr>
                <p:spPr bwMode="ltGray">
                  <a:xfrm>
                    <a:off x="2930" y="489"/>
                    <a:ext cx="299" cy="179"/>
                  </a:xfrm>
                  <a:custGeom>
                    <a:avLst/>
                    <a:gdLst>
                      <a:gd name="T0" fmla="*/ 1 w 471"/>
                      <a:gd name="T1" fmla="*/ 1 h 281"/>
                      <a:gd name="T2" fmla="*/ 1 w 471"/>
                      <a:gd name="T3" fmla="*/ 1 h 281"/>
                      <a:gd name="T4" fmla="*/ 1 w 471"/>
                      <a:gd name="T5" fmla="*/ 1 h 281"/>
                      <a:gd name="T6" fmla="*/ 1 w 471"/>
                      <a:gd name="T7" fmla="*/ 1 h 281"/>
                      <a:gd name="T8" fmla="*/ 1 w 471"/>
                      <a:gd name="T9" fmla="*/ 1 h 281"/>
                      <a:gd name="T10" fmla="*/ 0 w 471"/>
                      <a:gd name="T11" fmla="*/ 1 h 281"/>
                      <a:gd name="T12" fmla="*/ 1 w 471"/>
                      <a:gd name="T13" fmla="*/ 1 h 281"/>
                      <a:gd name="T14" fmla="*/ 1 w 471"/>
                      <a:gd name="T15" fmla="*/ 1 h 281"/>
                      <a:gd name="T16" fmla="*/ 1 w 471"/>
                      <a:gd name="T17" fmla="*/ 1 h 281"/>
                      <a:gd name="T18" fmla="*/ 1 w 471"/>
                      <a:gd name="T19" fmla="*/ 1 h 281"/>
                      <a:gd name="T20" fmla="*/ 1 w 471"/>
                      <a:gd name="T21" fmla="*/ 1 h 281"/>
                      <a:gd name="T22" fmla="*/ 1 w 471"/>
                      <a:gd name="T23" fmla="*/ 1 h 281"/>
                      <a:gd name="T24" fmla="*/ 1 w 471"/>
                      <a:gd name="T25" fmla="*/ 1 h 281"/>
                      <a:gd name="T26" fmla="*/ 1 w 471"/>
                      <a:gd name="T27" fmla="*/ 1 h 281"/>
                      <a:gd name="T28" fmla="*/ 1 w 471"/>
                      <a:gd name="T29" fmla="*/ 1 h 281"/>
                      <a:gd name="T30" fmla="*/ 1 w 471"/>
                      <a:gd name="T31" fmla="*/ 1 h 281"/>
                      <a:gd name="T32" fmla="*/ 1 w 471"/>
                      <a:gd name="T33" fmla="*/ 1 h 281"/>
                      <a:gd name="T34" fmla="*/ 1 w 471"/>
                      <a:gd name="T35" fmla="*/ 0 h 281"/>
                      <a:gd name="T36" fmla="*/ 1 w 471"/>
                      <a:gd name="T37" fmla="*/ 1 h 281"/>
                      <a:gd name="T38" fmla="*/ 1 w 471"/>
                      <a:gd name="T39" fmla="*/ 1 h 281"/>
                      <a:gd name="T40" fmla="*/ 1 w 471"/>
                      <a:gd name="T41" fmla="*/ 1 h 281"/>
                      <a:gd name="T42" fmla="*/ 1 w 471"/>
                      <a:gd name="T43" fmla="*/ 1 h 281"/>
                      <a:gd name="T44" fmla="*/ 1 w 471"/>
                      <a:gd name="T45" fmla="*/ 1 h 281"/>
                      <a:gd name="T46" fmla="*/ 1 w 471"/>
                      <a:gd name="T47" fmla="*/ 1 h 281"/>
                      <a:gd name="T48" fmla="*/ 1 w 471"/>
                      <a:gd name="T49" fmla="*/ 1 h 281"/>
                      <a:gd name="T50" fmla="*/ 1 w 471"/>
                      <a:gd name="T51" fmla="*/ 1 h 281"/>
                      <a:gd name="T52" fmla="*/ 1 w 471"/>
                      <a:gd name="T53" fmla="*/ 1 h 281"/>
                      <a:gd name="T54" fmla="*/ 1 w 471"/>
                      <a:gd name="T55" fmla="*/ 1 h 281"/>
                      <a:gd name="T56" fmla="*/ 1 w 471"/>
                      <a:gd name="T57" fmla="*/ 1 h 281"/>
                      <a:gd name="T58" fmla="*/ 1 w 471"/>
                      <a:gd name="T59" fmla="*/ 1 h 281"/>
                      <a:gd name="T60" fmla="*/ 1 w 471"/>
                      <a:gd name="T61" fmla="*/ 1 h 281"/>
                      <a:gd name="T62" fmla="*/ 1 w 471"/>
                      <a:gd name="T63" fmla="*/ 1 h 281"/>
                      <a:gd name="T64" fmla="*/ 1 w 471"/>
                      <a:gd name="T65" fmla="*/ 1 h 281"/>
                      <a:gd name="T66" fmla="*/ 1 w 471"/>
                      <a:gd name="T67" fmla="*/ 1 h 281"/>
                      <a:gd name="T68" fmla="*/ 1 w 471"/>
                      <a:gd name="T69" fmla="*/ 1 h 281"/>
                      <a:gd name="T70" fmla="*/ 1 w 471"/>
                      <a:gd name="T71" fmla="*/ 1 h 281"/>
                      <a:gd name="T72" fmla="*/ 1 w 471"/>
                      <a:gd name="T73" fmla="*/ 1 h 281"/>
                      <a:gd name="T74" fmla="*/ 1 w 471"/>
                      <a:gd name="T75" fmla="*/ 1 h 281"/>
                      <a:gd name="T76" fmla="*/ 1 w 471"/>
                      <a:gd name="T77" fmla="*/ 1 h 281"/>
                      <a:gd name="T78" fmla="*/ 1 w 471"/>
                      <a:gd name="T79" fmla="*/ 1 h 281"/>
                      <a:gd name="T80" fmla="*/ 1 w 471"/>
                      <a:gd name="T81" fmla="*/ 1 h 281"/>
                      <a:gd name="T82" fmla="*/ 1 w 471"/>
                      <a:gd name="T83" fmla="*/ 1 h 281"/>
                      <a:gd name="T84" fmla="*/ 1 w 471"/>
                      <a:gd name="T85" fmla="*/ 1 h 281"/>
                      <a:gd name="T86" fmla="*/ 1 w 471"/>
                      <a:gd name="T87" fmla="*/ 1 h 281"/>
                      <a:gd name="T88" fmla="*/ 1 w 471"/>
                      <a:gd name="T89" fmla="*/ 1 h 281"/>
                      <a:gd name="T90" fmla="*/ 1 w 471"/>
                      <a:gd name="T91" fmla="*/ 1 h 281"/>
                      <a:gd name="T92" fmla="*/ 1 w 471"/>
                      <a:gd name="T93" fmla="*/ 1 h 281"/>
                      <a:gd name="T94" fmla="*/ 1 w 471"/>
                      <a:gd name="T95" fmla="*/ 1 h 281"/>
                      <a:gd name="T96" fmla="*/ 1 w 471"/>
                      <a:gd name="T97" fmla="*/ 1 h 281"/>
                      <a:gd name="T98" fmla="*/ 1 w 471"/>
                      <a:gd name="T99" fmla="*/ 1 h 281"/>
                      <a:gd name="T100" fmla="*/ 1 w 471"/>
                      <a:gd name="T101" fmla="*/ 1 h 281"/>
                      <a:gd name="T102" fmla="*/ 1 w 471"/>
                      <a:gd name="T103" fmla="*/ 1 h 281"/>
                      <a:gd name="T104" fmla="*/ 1 w 471"/>
                      <a:gd name="T105" fmla="*/ 1 h 281"/>
                      <a:gd name="T106" fmla="*/ 1 w 471"/>
                      <a:gd name="T107" fmla="*/ 1 h 28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71" h="281">
                        <a:moveTo>
                          <a:pt x="21" y="280"/>
                        </a:moveTo>
                        <a:cubicBezTo>
                          <a:pt x="32" y="281"/>
                          <a:pt x="25" y="253"/>
                          <a:pt x="24" y="250"/>
                        </a:cubicBezTo>
                        <a:cubicBezTo>
                          <a:pt x="23" y="248"/>
                          <a:pt x="22" y="245"/>
                          <a:pt x="22" y="245"/>
                        </a:cubicBezTo>
                        <a:cubicBezTo>
                          <a:pt x="21" y="243"/>
                          <a:pt x="20" y="221"/>
                          <a:pt x="16" y="218"/>
                        </a:cubicBezTo>
                        <a:cubicBezTo>
                          <a:pt x="13" y="216"/>
                          <a:pt x="4" y="215"/>
                          <a:pt x="4" y="215"/>
                        </a:cubicBezTo>
                        <a:cubicBezTo>
                          <a:pt x="0" y="207"/>
                          <a:pt x="3" y="200"/>
                          <a:pt x="0" y="191"/>
                        </a:cubicBezTo>
                        <a:cubicBezTo>
                          <a:pt x="2" y="185"/>
                          <a:pt x="7" y="186"/>
                          <a:pt x="12" y="180"/>
                        </a:cubicBezTo>
                        <a:cubicBezTo>
                          <a:pt x="14" y="172"/>
                          <a:pt x="14" y="169"/>
                          <a:pt x="6" y="165"/>
                        </a:cubicBezTo>
                        <a:cubicBezTo>
                          <a:pt x="4" y="163"/>
                          <a:pt x="2" y="162"/>
                          <a:pt x="2" y="160"/>
                        </a:cubicBezTo>
                        <a:cubicBezTo>
                          <a:pt x="2" y="150"/>
                          <a:pt x="16" y="123"/>
                          <a:pt x="28" y="120"/>
                        </a:cubicBezTo>
                        <a:cubicBezTo>
                          <a:pt x="32" y="111"/>
                          <a:pt x="40" y="105"/>
                          <a:pt x="44" y="96"/>
                        </a:cubicBezTo>
                        <a:cubicBezTo>
                          <a:pt x="39" y="83"/>
                          <a:pt x="38" y="85"/>
                          <a:pt x="42" y="70"/>
                        </a:cubicBezTo>
                        <a:cubicBezTo>
                          <a:pt x="38" y="60"/>
                          <a:pt x="34" y="48"/>
                          <a:pt x="24" y="43"/>
                        </a:cubicBezTo>
                        <a:cubicBezTo>
                          <a:pt x="18" y="36"/>
                          <a:pt x="10" y="37"/>
                          <a:pt x="20" y="32"/>
                        </a:cubicBezTo>
                        <a:cubicBezTo>
                          <a:pt x="27" y="34"/>
                          <a:pt x="26" y="32"/>
                          <a:pt x="26" y="36"/>
                        </a:cubicBezTo>
                        <a:cubicBezTo>
                          <a:pt x="34" y="41"/>
                          <a:pt x="39" y="39"/>
                          <a:pt x="48" y="35"/>
                        </a:cubicBezTo>
                        <a:cubicBezTo>
                          <a:pt x="45" y="22"/>
                          <a:pt x="48" y="14"/>
                          <a:pt x="64" y="11"/>
                        </a:cubicBezTo>
                        <a:cubicBezTo>
                          <a:pt x="71" y="8"/>
                          <a:pt x="75" y="3"/>
                          <a:pt x="82" y="0"/>
                        </a:cubicBezTo>
                        <a:cubicBezTo>
                          <a:pt x="84" y="1"/>
                          <a:pt x="88" y="0"/>
                          <a:pt x="88" y="2"/>
                        </a:cubicBezTo>
                        <a:cubicBezTo>
                          <a:pt x="90" y="12"/>
                          <a:pt x="75" y="13"/>
                          <a:pt x="92" y="9"/>
                        </a:cubicBezTo>
                        <a:cubicBezTo>
                          <a:pt x="94" y="8"/>
                          <a:pt x="96" y="5"/>
                          <a:pt x="98" y="5"/>
                        </a:cubicBezTo>
                        <a:cubicBezTo>
                          <a:pt x="102" y="4"/>
                          <a:pt x="106" y="7"/>
                          <a:pt x="110" y="8"/>
                        </a:cubicBezTo>
                        <a:cubicBezTo>
                          <a:pt x="112" y="8"/>
                          <a:pt x="116" y="9"/>
                          <a:pt x="116" y="9"/>
                        </a:cubicBezTo>
                        <a:cubicBezTo>
                          <a:pt x="122" y="16"/>
                          <a:pt x="129" y="13"/>
                          <a:pt x="141" y="14"/>
                        </a:cubicBezTo>
                        <a:cubicBezTo>
                          <a:pt x="143" y="21"/>
                          <a:pt x="147" y="22"/>
                          <a:pt x="155" y="24"/>
                        </a:cubicBezTo>
                        <a:cubicBezTo>
                          <a:pt x="159" y="22"/>
                          <a:pt x="163" y="20"/>
                          <a:pt x="167" y="17"/>
                        </a:cubicBezTo>
                        <a:cubicBezTo>
                          <a:pt x="169" y="16"/>
                          <a:pt x="173" y="14"/>
                          <a:pt x="173" y="14"/>
                        </a:cubicBezTo>
                        <a:cubicBezTo>
                          <a:pt x="195" y="26"/>
                          <a:pt x="175" y="20"/>
                          <a:pt x="195" y="14"/>
                        </a:cubicBezTo>
                        <a:cubicBezTo>
                          <a:pt x="207" y="17"/>
                          <a:pt x="201" y="26"/>
                          <a:pt x="211" y="32"/>
                        </a:cubicBezTo>
                        <a:cubicBezTo>
                          <a:pt x="214" y="38"/>
                          <a:pt x="224" y="55"/>
                          <a:pt x="231" y="59"/>
                        </a:cubicBezTo>
                        <a:cubicBezTo>
                          <a:pt x="241" y="70"/>
                          <a:pt x="235" y="67"/>
                          <a:pt x="245" y="70"/>
                        </a:cubicBezTo>
                        <a:cubicBezTo>
                          <a:pt x="249" y="69"/>
                          <a:pt x="253" y="69"/>
                          <a:pt x="257" y="68"/>
                        </a:cubicBezTo>
                        <a:cubicBezTo>
                          <a:pt x="261" y="67"/>
                          <a:pt x="270" y="65"/>
                          <a:pt x="270" y="65"/>
                        </a:cubicBezTo>
                        <a:cubicBezTo>
                          <a:pt x="278" y="66"/>
                          <a:pt x="283" y="67"/>
                          <a:pt x="290" y="71"/>
                        </a:cubicBezTo>
                        <a:cubicBezTo>
                          <a:pt x="304" y="88"/>
                          <a:pt x="282" y="62"/>
                          <a:pt x="300" y="81"/>
                        </a:cubicBezTo>
                        <a:cubicBezTo>
                          <a:pt x="302" y="84"/>
                          <a:pt x="308" y="90"/>
                          <a:pt x="308" y="90"/>
                        </a:cubicBezTo>
                        <a:cubicBezTo>
                          <a:pt x="311" y="98"/>
                          <a:pt x="315" y="103"/>
                          <a:pt x="318" y="111"/>
                        </a:cubicBezTo>
                        <a:cubicBezTo>
                          <a:pt x="319" y="114"/>
                          <a:pt x="321" y="117"/>
                          <a:pt x="322" y="120"/>
                        </a:cubicBezTo>
                        <a:cubicBezTo>
                          <a:pt x="323" y="122"/>
                          <a:pt x="324" y="125"/>
                          <a:pt x="324" y="125"/>
                        </a:cubicBezTo>
                        <a:cubicBezTo>
                          <a:pt x="321" y="132"/>
                          <a:pt x="313" y="134"/>
                          <a:pt x="310" y="142"/>
                        </a:cubicBezTo>
                        <a:cubicBezTo>
                          <a:pt x="313" y="151"/>
                          <a:pt x="317" y="146"/>
                          <a:pt x="322" y="141"/>
                        </a:cubicBezTo>
                        <a:cubicBezTo>
                          <a:pt x="341" y="143"/>
                          <a:pt x="339" y="142"/>
                          <a:pt x="342" y="155"/>
                        </a:cubicBezTo>
                        <a:cubicBezTo>
                          <a:pt x="351" y="150"/>
                          <a:pt x="355" y="152"/>
                          <a:pt x="364" y="157"/>
                        </a:cubicBezTo>
                        <a:cubicBezTo>
                          <a:pt x="369" y="162"/>
                          <a:pt x="372" y="166"/>
                          <a:pt x="380" y="168"/>
                        </a:cubicBezTo>
                        <a:cubicBezTo>
                          <a:pt x="381" y="169"/>
                          <a:pt x="383" y="171"/>
                          <a:pt x="382" y="172"/>
                        </a:cubicBezTo>
                        <a:cubicBezTo>
                          <a:pt x="380" y="176"/>
                          <a:pt x="368" y="172"/>
                          <a:pt x="382" y="176"/>
                        </a:cubicBezTo>
                        <a:cubicBezTo>
                          <a:pt x="386" y="175"/>
                          <a:pt x="390" y="173"/>
                          <a:pt x="394" y="172"/>
                        </a:cubicBezTo>
                        <a:cubicBezTo>
                          <a:pt x="396" y="172"/>
                          <a:pt x="400" y="171"/>
                          <a:pt x="400" y="171"/>
                        </a:cubicBezTo>
                        <a:cubicBezTo>
                          <a:pt x="413" y="177"/>
                          <a:pt x="427" y="179"/>
                          <a:pt x="439" y="185"/>
                        </a:cubicBezTo>
                        <a:cubicBezTo>
                          <a:pt x="441" y="190"/>
                          <a:pt x="445" y="194"/>
                          <a:pt x="447" y="199"/>
                        </a:cubicBezTo>
                        <a:cubicBezTo>
                          <a:pt x="453" y="198"/>
                          <a:pt x="460" y="195"/>
                          <a:pt x="465" y="201"/>
                        </a:cubicBezTo>
                        <a:cubicBezTo>
                          <a:pt x="468" y="205"/>
                          <a:pt x="471" y="215"/>
                          <a:pt x="471" y="215"/>
                        </a:cubicBezTo>
                        <a:cubicBezTo>
                          <a:pt x="468" y="231"/>
                          <a:pt x="469" y="248"/>
                          <a:pt x="451" y="258"/>
                        </a:cubicBezTo>
                        <a:cubicBezTo>
                          <a:pt x="447" y="262"/>
                          <a:pt x="437" y="275"/>
                          <a:pt x="435" y="281"/>
                        </a:cubicBezTo>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52" name="Freeform 36"/>
                  <p:cNvSpPr>
                    <a:spLocks/>
                  </p:cNvSpPr>
                  <p:nvPr/>
                </p:nvSpPr>
                <p:spPr bwMode="ltGray">
                  <a:xfrm>
                    <a:off x="2534" y="242"/>
                    <a:ext cx="420" cy="283"/>
                  </a:xfrm>
                  <a:custGeom>
                    <a:avLst/>
                    <a:gdLst>
                      <a:gd name="T0" fmla="*/ 0 w 984"/>
                      <a:gd name="T1" fmla="*/ 0 h 844"/>
                      <a:gd name="T2" fmla="*/ 0 w 984"/>
                      <a:gd name="T3" fmla="*/ 0 h 844"/>
                      <a:gd name="T4" fmla="*/ 0 w 984"/>
                      <a:gd name="T5" fmla="*/ 0 h 844"/>
                      <a:gd name="T6" fmla="*/ 0 w 984"/>
                      <a:gd name="T7" fmla="*/ 0 h 844"/>
                      <a:gd name="T8" fmla="*/ 0 w 984"/>
                      <a:gd name="T9" fmla="*/ 0 h 844"/>
                      <a:gd name="T10" fmla="*/ 0 w 984"/>
                      <a:gd name="T11" fmla="*/ 0 h 844"/>
                      <a:gd name="T12" fmla="*/ 0 w 984"/>
                      <a:gd name="T13" fmla="*/ 0 h 844"/>
                      <a:gd name="T14" fmla="*/ 0 w 984"/>
                      <a:gd name="T15" fmla="*/ 0 h 844"/>
                      <a:gd name="T16" fmla="*/ 0 w 984"/>
                      <a:gd name="T17" fmla="*/ 0 h 844"/>
                      <a:gd name="T18" fmla="*/ 0 w 984"/>
                      <a:gd name="T19" fmla="*/ 0 h 844"/>
                      <a:gd name="T20" fmla="*/ 0 w 984"/>
                      <a:gd name="T21" fmla="*/ 0 h 844"/>
                      <a:gd name="T22" fmla="*/ 0 w 984"/>
                      <a:gd name="T23" fmla="*/ 0 h 844"/>
                      <a:gd name="T24" fmla="*/ 0 w 984"/>
                      <a:gd name="T25" fmla="*/ 0 h 844"/>
                      <a:gd name="T26" fmla="*/ 0 w 984"/>
                      <a:gd name="T27" fmla="*/ 0 h 844"/>
                      <a:gd name="T28" fmla="*/ 0 w 984"/>
                      <a:gd name="T29" fmla="*/ 0 h 844"/>
                      <a:gd name="T30" fmla="*/ 0 w 984"/>
                      <a:gd name="T31" fmla="*/ 0 h 844"/>
                      <a:gd name="T32" fmla="*/ 0 w 984"/>
                      <a:gd name="T33" fmla="*/ 0 h 844"/>
                      <a:gd name="T34" fmla="*/ 0 w 984"/>
                      <a:gd name="T35" fmla="*/ 0 h 844"/>
                      <a:gd name="T36" fmla="*/ 0 w 984"/>
                      <a:gd name="T37" fmla="*/ 0 h 844"/>
                      <a:gd name="T38" fmla="*/ 0 w 984"/>
                      <a:gd name="T39" fmla="*/ 0 h 844"/>
                      <a:gd name="T40" fmla="*/ 0 w 984"/>
                      <a:gd name="T41" fmla="*/ 0 h 844"/>
                      <a:gd name="T42" fmla="*/ 0 w 984"/>
                      <a:gd name="T43" fmla="*/ 0 h 844"/>
                      <a:gd name="T44" fmla="*/ 0 w 984"/>
                      <a:gd name="T45" fmla="*/ 0 h 844"/>
                      <a:gd name="T46" fmla="*/ 0 w 984"/>
                      <a:gd name="T47" fmla="*/ 0 h 844"/>
                      <a:gd name="T48" fmla="*/ 0 w 984"/>
                      <a:gd name="T49" fmla="*/ 0 h 844"/>
                      <a:gd name="T50" fmla="*/ 0 w 984"/>
                      <a:gd name="T51" fmla="*/ 0 h 844"/>
                      <a:gd name="T52" fmla="*/ 0 w 984"/>
                      <a:gd name="T53" fmla="*/ 0 h 844"/>
                      <a:gd name="T54" fmla="*/ 0 w 984"/>
                      <a:gd name="T55" fmla="*/ 0 h 844"/>
                      <a:gd name="T56" fmla="*/ 0 w 984"/>
                      <a:gd name="T57" fmla="*/ 0 h 844"/>
                      <a:gd name="T58" fmla="*/ 0 w 984"/>
                      <a:gd name="T59" fmla="*/ 0 h 844"/>
                      <a:gd name="T60" fmla="*/ 0 w 984"/>
                      <a:gd name="T61" fmla="*/ 0 h 844"/>
                      <a:gd name="T62" fmla="*/ 0 w 984"/>
                      <a:gd name="T63" fmla="*/ 0 h 844"/>
                      <a:gd name="T64" fmla="*/ 0 w 984"/>
                      <a:gd name="T65" fmla="*/ 0 h 844"/>
                      <a:gd name="T66" fmla="*/ 0 w 984"/>
                      <a:gd name="T67" fmla="*/ 0 h 844"/>
                      <a:gd name="T68" fmla="*/ 0 w 984"/>
                      <a:gd name="T69" fmla="*/ 0 h 844"/>
                      <a:gd name="T70" fmla="*/ 0 w 984"/>
                      <a:gd name="T71" fmla="*/ 0 h 844"/>
                      <a:gd name="T72" fmla="*/ 0 w 984"/>
                      <a:gd name="T73" fmla="*/ 0 h 844"/>
                      <a:gd name="T74" fmla="*/ 0 w 984"/>
                      <a:gd name="T75" fmla="*/ 0 h 844"/>
                      <a:gd name="T76" fmla="*/ 0 w 984"/>
                      <a:gd name="T77" fmla="*/ 0 h 844"/>
                      <a:gd name="T78" fmla="*/ 0 w 984"/>
                      <a:gd name="T79" fmla="*/ 0 h 844"/>
                      <a:gd name="T80" fmla="*/ 0 w 984"/>
                      <a:gd name="T81" fmla="*/ 0 h 844"/>
                      <a:gd name="T82" fmla="*/ 0 w 984"/>
                      <a:gd name="T83" fmla="*/ 0 h 844"/>
                      <a:gd name="T84" fmla="*/ 0 w 984"/>
                      <a:gd name="T85" fmla="*/ 0 h 844"/>
                      <a:gd name="T86" fmla="*/ 0 w 984"/>
                      <a:gd name="T87" fmla="*/ 0 h 844"/>
                      <a:gd name="T88" fmla="*/ 0 w 984"/>
                      <a:gd name="T89" fmla="*/ 0 h 844"/>
                      <a:gd name="T90" fmla="*/ 0 w 984"/>
                      <a:gd name="T91" fmla="*/ 0 h 844"/>
                      <a:gd name="T92" fmla="*/ 0 w 984"/>
                      <a:gd name="T93" fmla="*/ 0 h 844"/>
                      <a:gd name="T94" fmla="*/ 0 w 984"/>
                      <a:gd name="T95" fmla="*/ 0 h 844"/>
                      <a:gd name="T96" fmla="*/ 0 w 984"/>
                      <a:gd name="T97" fmla="*/ 0 h 844"/>
                      <a:gd name="T98" fmla="*/ 0 w 984"/>
                      <a:gd name="T99" fmla="*/ 0 h 844"/>
                      <a:gd name="T100" fmla="*/ 0 w 984"/>
                      <a:gd name="T101" fmla="*/ 0 h 844"/>
                      <a:gd name="T102" fmla="*/ 0 w 984"/>
                      <a:gd name="T103" fmla="*/ 0 h 844"/>
                      <a:gd name="T104" fmla="*/ 0 w 984"/>
                      <a:gd name="T105" fmla="*/ 0 h 844"/>
                      <a:gd name="T106" fmla="*/ 0 w 984"/>
                      <a:gd name="T107" fmla="*/ 0 h 844"/>
                      <a:gd name="T108" fmla="*/ 0 w 984"/>
                      <a:gd name="T109" fmla="*/ 0 h 84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984" h="844">
                        <a:moveTo>
                          <a:pt x="82" y="38"/>
                        </a:moveTo>
                        <a:lnTo>
                          <a:pt x="406" y="6"/>
                        </a:lnTo>
                        <a:cubicBezTo>
                          <a:pt x="497" y="22"/>
                          <a:pt x="465" y="0"/>
                          <a:pt x="474" y="54"/>
                        </a:cubicBezTo>
                        <a:cubicBezTo>
                          <a:pt x="492" y="48"/>
                          <a:pt x="484" y="40"/>
                          <a:pt x="502" y="34"/>
                        </a:cubicBezTo>
                        <a:cubicBezTo>
                          <a:pt x="510" y="37"/>
                          <a:pt x="517" y="46"/>
                          <a:pt x="526" y="46"/>
                        </a:cubicBezTo>
                        <a:cubicBezTo>
                          <a:pt x="534" y="46"/>
                          <a:pt x="550" y="38"/>
                          <a:pt x="550" y="38"/>
                        </a:cubicBezTo>
                        <a:cubicBezTo>
                          <a:pt x="556" y="55"/>
                          <a:pt x="552" y="60"/>
                          <a:pt x="542" y="74"/>
                        </a:cubicBezTo>
                        <a:cubicBezTo>
                          <a:pt x="555" y="114"/>
                          <a:pt x="550" y="102"/>
                          <a:pt x="578" y="130"/>
                        </a:cubicBezTo>
                        <a:cubicBezTo>
                          <a:pt x="584" y="148"/>
                          <a:pt x="590" y="148"/>
                          <a:pt x="606" y="138"/>
                        </a:cubicBezTo>
                        <a:cubicBezTo>
                          <a:pt x="600" y="119"/>
                          <a:pt x="594" y="107"/>
                          <a:pt x="586" y="90"/>
                        </a:cubicBezTo>
                        <a:cubicBezTo>
                          <a:pt x="583" y="82"/>
                          <a:pt x="578" y="66"/>
                          <a:pt x="578" y="66"/>
                        </a:cubicBezTo>
                        <a:cubicBezTo>
                          <a:pt x="585" y="44"/>
                          <a:pt x="597" y="56"/>
                          <a:pt x="606" y="70"/>
                        </a:cubicBezTo>
                        <a:cubicBezTo>
                          <a:pt x="609" y="86"/>
                          <a:pt x="608" y="117"/>
                          <a:pt x="626" y="90"/>
                        </a:cubicBezTo>
                        <a:cubicBezTo>
                          <a:pt x="648" y="97"/>
                          <a:pt x="646" y="104"/>
                          <a:pt x="642" y="126"/>
                        </a:cubicBezTo>
                        <a:cubicBezTo>
                          <a:pt x="650" y="150"/>
                          <a:pt x="665" y="141"/>
                          <a:pt x="682" y="130"/>
                        </a:cubicBezTo>
                        <a:cubicBezTo>
                          <a:pt x="689" y="108"/>
                          <a:pt x="673" y="124"/>
                          <a:pt x="682" y="98"/>
                        </a:cubicBezTo>
                        <a:cubicBezTo>
                          <a:pt x="683" y="94"/>
                          <a:pt x="690" y="96"/>
                          <a:pt x="694" y="94"/>
                        </a:cubicBezTo>
                        <a:cubicBezTo>
                          <a:pt x="698" y="92"/>
                          <a:pt x="702" y="89"/>
                          <a:pt x="706" y="86"/>
                        </a:cubicBezTo>
                        <a:cubicBezTo>
                          <a:pt x="717" y="54"/>
                          <a:pt x="688" y="54"/>
                          <a:pt x="742" y="46"/>
                        </a:cubicBezTo>
                        <a:cubicBezTo>
                          <a:pt x="748" y="27"/>
                          <a:pt x="741" y="9"/>
                          <a:pt x="762" y="2"/>
                        </a:cubicBezTo>
                        <a:cubicBezTo>
                          <a:pt x="788" y="11"/>
                          <a:pt x="777" y="38"/>
                          <a:pt x="802" y="46"/>
                        </a:cubicBezTo>
                        <a:cubicBezTo>
                          <a:pt x="831" y="36"/>
                          <a:pt x="805" y="63"/>
                          <a:pt x="798" y="70"/>
                        </a:cubicBezTo>
                        <a:cubicBezTo>
                          <a:pt x="789" y="96"/>
                          <a:pt x="787" y="96"/>
                          <a:pt x="802" y="118"/>
                        </a:cubicBezTo>
                        <a:cubicBezTo>
                          <a:pt x="801" y="122"/>
                          <a:pt x="801" y="127"/>
                          <a:pt x="798" y="130"/>
                        </a:cubicBezTo>
                        <a:cubicBezTo>
                          <a:pt x="794" y="133"/>
                          <a:pt x="784" y="129"/>
                          <a:pt x="782" y="134"/>
                        </a:cubicBezTo>
                        <a:cubicBezTo>
                          <a:pt x="780" y="142"/>
                          <a:pt x="790" y="158"/>
                          <a:pt x="790" y="158"/>
                        </a:cubicBezTo>
                        <a:cubicBezTo>
                          <a:pt x="786" y="161"/>
                          <a:pt x="783" y="165"/>
                          <a:pt x="778" y="166"/>
                        </a:cubicBezTo>
                        <a:cubicBezTo>
                          <a:pt x="774" y="167"/>
                          <a:pt x="769" y="159"/>
                          <a:pt x="766" y="162"/>
                        </a:cubicBezTo>
                        <a:cubicBezTo>
                          <a:pt x="758" y="170"/>
                          <a:pt x="794" y="182"/>
                          <a:pt x="794" y="182"/>
                        </a:cubicBezTo>
                        <a:cubicBezTo>
                          <a:pt x="804" y="211"/>
                          <a:pt x="775" y="190"/>
                          <a:pt x="762" y="186"/>
                        </a:cubicBezTo>
                        <a:cubicBezTo>
                          <a:pt x="767" y="194"/>
                          <a:pt x="773" y="202"/>
                          <a:pt x="778" y="210"/>
                        </a:cubicBezTo>
                        <a:cubicBezTo>
                          <a:pt x="783" y="218"/>
                          <a:pt x="802" y="226"/>
                          <a:pt x="802" y="226"/>
                        </a:cubicBezTo>
                        <a:cubicBezTo>
                          <a:pt x="813" y="242"/>
                          <a:pt x="804" y="245"/>
                          <a:pt x="810" y="262"/>
                        </a:cubicBezTo>
                        <a:cubicBezTo>
                          <a:pt x="803" y="282"/>
                          <a:pt x="793" y="301"/>
                          <a:pt x="786" y="322"/>
                        </a:cubicBezTo>
                        <a:cubicBezTo>
                          <a:pt x="783" y="330"/>
                          <a:pt x="778" y="346"/>
                          <a:pt x="778" y="346"/>
                        </a:cubicBezTo>
                        <a:cubicBezTo>
                          <a:pt x="785" y="366"/>
                          <a:pt x="817" y="394"/>
                          <a:pt x="830" y="414"/>
                        </a:cubicBezTo>
                        <a:cubicBezTo>
                          <a:pt x="835" y="422"/>
                          <a:pt x="841" y="430"/>
                          <a:pt x="846" y="438"/>
                        </a:cubicBezTo>
                        <a:cubicBezTo>
                          <a:pt x="849" y="442"/>
                          <a:pt x="854" y="450"/>
                          <a:pt x="854" y="450"/>
                        </a:cubicBezTo>
                        <a:cubicBezTo>
                          <a:pt x="853" y="457"/>
                          <a:pt x="855" y="466"/>
                          <a:pt x="850" y="470"/>
                        </a:cubicBezTo>
                        <a:cubicBezTo>
                          <a:pt x="844" y="475"/>
                          <a:pt x="831" y="451"/>
                          <a:pt x="830" y="450"/>
                        </a:cubicBezTo>
                        <a:cubicBezTo>
                          <a:pt x="811" y="431"/>
                          <a:pt x="789" y="421"/>
                          <a:pt x="774" y="398"/>
                        </a:cubicBezTo>
                        <a:cubicBezTo>
                          <a:pt x="769" y="379"/>
                          <a:pt x="766" y="371"/>
                          <a:pt x="746" y="378"/>
                        </a:cubicBezTo>
                        <a:cubicBezTo>
                          <a:pt x="717" y="368"/>
                          <a:pt x="730" y="368"/>
                          <a:pt x="706" y="374"/>
                        </a:cubicBezTo>
                        <a:cubicBezTo>
                          <a:pt x="688" y="402"/>
                          <a:pt x="699" y="395"/>
                          <a:pt x="678" y="402"/>
                        </a:cubicBezTo>
                        <a:cubicBezTo>
                          <a:pt x="654" y="386"/>
                          <a:pt x="650" y="390"/>
                          <a:pt x="618" y="394"/>
                        </a:cubicBezTo>
                        <a:cubicBezTo>
                          <a:pt x="607" y="411"/>
                          <a:pt x="601" y="426"/>
                          <a:pt x="590" y="442"/>
                        </a:cubicBezTo>
                        <a:cubicBezTo>
                          <a:pt x="600" y="471"/>
                          <a:pt x="593" y="459"/>
                          <a:pt x="606" y="478"/>
                        </a:cubicBezTo>
                        <a:cubicBezTo>
                          <a:pt x="593" y="518"/>
                          <a:pt x="622" y="548"/>
                          <a:pt x="642" y="578"/>
                        </a:cubicBezTo>
                        <a:cubicBezTo>
                          <a:pt x="651" y="591"/>
                          <a:pt x="651" y="601"/>
                          <a:pt x="666" y="606"/>
                        </a:cubicBezTo>
                        <a:cubicBezTo>
                          <a:pt x="680" y="627"/>
                          <a:pt x="691" y="623"/>
                          <a:pt x="710" y="610"/>
                        </a:cubicBezTo>
                        <a:cubicBezTo>
                          <a:pt x="729" y="616"/>
                          <a:pt x="729" y="606"/>
                          <a:pt x="734" y="590"/>
                        </a:cubicBezTo>
                        <a:cubicBezTo>
                          <a:pt x="735" y="577"/>
                          <a:pt x="731" y="562"/>
                          <a:pt x="738" y="550"/>
                        </a:cubicBezTo>
                        <a:cubicBezTo>
                          <a:pt x="742" y="543"/>
                          <a:pt x="762" y="542"/>
                          <a:pt x="762" y="542"/>
                        </a:cubicBezTo>
                        <a:cubicBezTo>
                          <a:pt x="783" y="547"/>
                          <a:pt x="786" y="552"/>
                          <a:pt x="774" y="570"/>
                        </a:cubicBezTo>
                        <a:cubicBezTo>
                          <a:pt x="779" y="590"/>
                          <a:pt x="790" y="605"/>
                          <a:pt x="770" y="618"/>
                        </a:cubicBezTo>
                        <a:cubicBezTo>
                          <a:pt x="769" y="622"/>
                          <a:pt x="764" y="626"/>
                          <a:pt x="766" y="630"/>
                        </a:cubicBezTo>
                        <a:cubicBezTo>
                          <a:pt x="768" y="634"/>
                          <a:pt x="775" y="634"/>
                          <a:pt x="778" y="638"/>
                        </a:cubicBezTo>
                        <a:cubicBezTo>
                          <a:pt x="788" y="651"/>
                          <a:pt x="786" y="660"/>
                          <a:pt x="802" y="670"/>
                        </a:cubicBezTo>
                        <a:cubicBezTo>
                          <a:pt x="810" y="667"/>
                          <a:pt x="818" y="665"/>
                          <a:pt x="826" y="662"/>
                        </a:cubicBezTo>
                        <a:cubicBezTo>
                          <a:pt x="830" y="661"/>
                          <a:pt x="838" y="658"/>
                          <a:pt x="838" y="658"/>
                        </a:cubicBezTo>
                        <a:cubicBezTo>
                          <a:pt x="857" y="664"/>
                          <a:pt x="864" y="680"/>
                          <a:pt x="870" y="698"/>
                        </a:cubicBezTo>
                        <a:cubicBezTo>
                          <a:pt x="859" y="731"/>
                          <a:pt x="887" y="794"/>
                          <a:pt x="922" y="806"/>
                        </a:cubicBezTo>
                        <a:cubicBezTo>
                          <a:pt x="938" y="801"/>
                          <a:pt x="941" y="792"/>
                          <a:pt x="958" y="798"/>
                        </a:cubicBezTo>
                        <a:cubicBezTo>
                          <a:pt x="984" y="837"/>
                          <a:pt x="928" y="784"/>
                          <a:pt x="942" y="826"/>
                        </a:cubicBezTo>
                        <a:cubicBezTo>
                          <a:pt x="936" y="844"/>
                          <a:pt x="930" y="844"/>
                          <a:pt x="914" y="834"/>
                        </a:cubicBezTo>
                        <a:cubicBezTo>
                          <a:pt x="903" y="817"/>
                          <a:pt x="890" y="821"/>
                          <a:pt x="874" y="810"/>
                        </a:cubicBezTo>
                        <a:cubicBezTo>
                          <a:pt x="851" y="776"/>
                          <a:pt x="882" y="816"/>
                          <a:pt x="854" y="794"/>
                        </a:cubicBezTo>
                        <a:cubicBezTo>
                          <a:pt x="843" y="785"/>
                          <a:pt x="840" y="768"/>
                          <a:pt x="830" y="758"/>
                        </a:cubicBezTo>
                        <a:cubicBezTo>
                          <a:pt x="824" y="739"/>
                          <a:pt x="817" y="724"/>
                          <a:pt x="798" y="718"/>
                        </a:cubicBezTo>
                        <a:cubicBezTo>
                          <a:pt x="791" y="696"/>
                          <a:pt x="800" y="712"/>
                          <a:pt x="778" y="710"/>
                        </a:cubicBezTo>
                        <a:cubicBezTo>
                          <a:pt x="767" y="709"/>
                          <a:pt x="746" y="702"/>
                          <a:pt x="746" y="702"/>
                        </a:cubicBezTo>
                        <a:cubicBezTo>
                          <a:pt x="729" y="691"/>
                          <a:pt x="720" y="674"/>
                          <a:pt x="702" y="662"/>
                        </a:cubicBezTo>
                        <a:cubicBezTo>
                          <a:pt x="694" y="665"/>
                          <a:pt x="687" y="673"/>
                          <a:pt x="678" y="674"/>
                        </a:cubicBezTo>
                        <a:cubicBezTo>
                          <a:pt x="657" y="677"/>
                          <a:pt x="630" y="657"/>
                          <a:pt x="614" y="646"/>
                        </a:cubicBezTo>
                        <a:cubicBezTo>
                          <a:pt x="600" y="637"/>
                          <a:pt x="580" y="639"/>
                          <a:pt x="566" y="630"/>
                        </a:cubicBezTo>
                        <a:cubicBezTo>
                          <a:pt x="546" y="617"/>
                          <a:pt x="525" y="607"/>
                          <a:pt x="506" y="594"/>
                        </a:cubicBezTo>
                        <a:cubicBezTo>
                          <a:pt x="513" y="572"/>
                          <a:pt x="509" y="551"/>
                          <a:pt x="490" y="538"/>
                        </a:cubicBezTo>
                        <a:cubicBezTo>
                          <a:pt x="485" y="522"/>
                          <a:pt x="476" y="515"/>
                          <a:pt x="462" y="506"/>
                        </a:cubicBezTo>
                        <a:cubicBezTo>
                          <a:pt x="441" y="474"/>
                          <a:pt x="469" y="513"/>
                          <a:pt x="442" y="486"/>
                        </a:cubicBezTo>
                        <a:cubicBezTo>
                          <a:pt x="436" y="480"/>
                          <a:pt x="436" y="468"/>
                          <a:pt x="430" y="462"/>
                        </a:cubicBezTo>
                        <a:cubicBezTo>
                          <a:pt x="427" y="459"/>
                          <a:pt x="422" y="459"/>
                          <a:pt x="418" y="458"/>
                        </a:cubicBezTo>
                        <a:cubicBezTo>
                          <a:pt x="407" y="447"/>
                          <a:pt x="382" y="430"/>
                          <a:pt x="382" y="430"/>
                        </a:cubicBezTo>
                        <a:cubicBezTo>
                          <a:pt x="371" y="413"/>
                          <a:pt x="358" y="399"/>
                          <a:pt x="346" y="382"/>
                        </a:cubicBezTo>
                        <a:cubicBezTo>
                          <a:pt x="344" y="378"/>
                          <a:pt x="345" y="373"/>
                          <a:pt x="342" y="370"/>
                        </a:cubicBezTo>
                        <a:cubicBezTo>
                          <a:pt x="339" y="367"/>
                          <a:pt x="334" y="367"/>
                          <a:pt x="330" y="366"/>
                        </a:cubicBezTo>
                        <a:cubicBezTo>
                          <a:pt x="322" y="390"/>
                          <a:pt x="342" y="398"/>
                          <a:pt x="354" y="414"/>
                        </a:cubicBezTo>
                        <a:cubicBezTo>
                          <a:pt x="368" y="432"/>
                          <a:pt x="372" y="446"/>
                          <a:pt x="390" y="458"/>
                        </a:cubicBezTo>
                        <a:cubicBezTo>
                          <a:pt x="409" y="487"/>
                          <a:pt x="399" y="475"/>
                          <a:pt x="418" y="494"/>
                        </a:cubicBezTo>
                        <a:cubicBezTo>
                          <a:pt x="423" y="510"/>
                          <a:pt x="428" y="517"/>
                          <a:pt x="442" y="526"/>
                        </a:cubicBezTo>
                        <a:cubicBezTo>
                          <a:pt x="450" y="550"/>
                          <a:pt x="432" y="533"/>
                          <a:pt x="422" y="526"/>
                        </a:cubicBezTo>
                        <a:cubicBezTo>
                          <a:pt x="399" y="492"/>
                          <a:pt x="430" y="532"/>
                          <a:pt x="402" y="510"/>
                        </a:cubicBezTo>
                        <a:cubicBezTo>
                          <a:pt x="398" y="507"/>
                          <a:pt x="397" y="501"/>
                          <a:pt x="394" y="498"/>
                        </a:cubicBezTo>
                        <a:cubicBezTo>
                          <a:pt x="391" y="495"/>
                          <a:pt x="386" y="493"/>
                          <a:pt x="382" y="490"/>
                        </a:cubicBezTo>
                        <a:cubicBezTo>
                          <a:pt x="377" y="474"/>
                          <a:pt x="370" y="471"/>
                          <a:pt x="354" y="466"/>
                        </a:cubicBezTo>
                        <a:cubicBezTo>
                          <a:pt x="344" y="452"/>
                          <a:pt x="340" y="447"/>
                          <a:pt x="346" y="430"/>
                        </a:cubicBezTo>
                        <a:cubicBezTo>
                          <a:pt x="338" y="418"/>
                          <a:pt x="314" y="402"/>
                          <a:pt x="314" y="402"/>
                        </a:cubicBezTo>
                        <a:cubicBezTo>
                          <a:pt x="306" y="390"/>
                          <a:pt x="298" y="378"/>
                          <a:pt x="290" y="366"/>
                        </a:cubicBezTo>
                        <a:cubicBezTo>
                          <a:pt x="284" y="357"/>
                          <a:pt x="273" y="354"/>
                          <a:pt x="266" y="346"/>
                        </a:cubicBezTo>
                        <a:cubicBezTo>
                          <a:pt x="263" y="342"/>
                          <a:pt x="262" y="337"/>
                          <a:pt x="258" y="334"/>
                        </a:cubicBezTo>
                        <a:cubicBezTo>
                          <a:pt x="243" y="324"/>
                          <a:pt x="225" y="324"/>
                          <a:pt x="210" y="314"/>
                        </a:cubicBezTo>
                        <a:cubicBezTo>
                          <a:pt x="201" y="300"/>
                          <a:pt x="194" y="291"/>
                          <a:pt x="178" y="286"/>
                        </a:cubicBezTo>
                        <a:cubicBezTo>
                          <a:pt x="160" y="260"/>
                          <a:pt x="192" y="247"/>
                          <a:pt x="154" y="238"/>
                        </a:cubicBezTo>
                        <a:cubicBezTo>
                          <a:pt x="111" y="209"/>
                          <a:pt x="106" y="149"/>
                          <a:pt x="90" y="102"/>
                        </a:cubicBezTo>
                        <a:cubicBezTo>
                          <a:pt x="86" y="90"/>
                          <a:pt x="76" y="73"/>
                          <a:pt x="66" y="66"/>
                        </a:cubicBezTo>
                        <a:cubicBezTo>
                          <a:pt x="58" y="60"/>
                          <a:pt x="42" y="50"/>
                          <a:pt x="42" y="50"/>
                        </a:cubicBezTo>
                        <a:cubicBezTo>
                          <a:pt x="39" y="46"/>
                          <a:pt x="38" y="41"/>
                          <a:pt x="34" y="38"/>
                        </a:cubicBezTo>
                        <a:cubicBezTo>
                          <a:pt x="27" y="34"/>
                          <a:pt x="10" y="30"/>
                          <a:pt x="10" y="30"/>
                        </a:cubicBezTo>
                        <a:cubicBezTo>
                          <a:pt x="0" y="1"/>
                          <a:pt x="31" y="17"/>
                          <a:pt x="46" y="22"/>
                        </a:cubicBezTo>
                        <a:cubicBezTo>
                          <a:pt x="65" y="51"/>
                          <a:pt x="61" y="41"/>
                          <a:pt x="86" y="58"/>
                        </a:cubicBezTo>
                        <a:cubicBezTo>
                          <a:pt x="94" y="70"/>
                          <a:pt x="94" y="93"/>
                          <a:pt x="102" y="70"/>
                        </a:cubicBezTo>
                        <a:cubicBezTo>
                          <a:pt x="95" y="49"/>
                          <a:pt x="82" y="62"/>
                          <a:pt x="82" y="3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53" name="Freeform 37"/>
                  <p:cNvSpPr>
                    <a:spLocks/>
                  </p:cNvSpPr>
                  <p:nvPr/>
                </p:nvSpPr>
                <p:spPr bwMode="ltGray">
                  <a:xfrm>
                    <a:off x="2405" y="445"/>
                    <a:ext cx="15" cy="16"/>
                  </a:xfrm>
                  <a:custGeom>
                    <a:avLst/>
                    <a:gdLst>
                      <a:gd name="T0" fmla="*/ 0 w 36"/>
                      <a:gd name="T1" fmla="*/ 0 h 48"/>
                      <a:gd name="T2" fmla="*/ 0 w 36"/>
                      <a:gd name="T3" fmla="*/ 0 h 48"/>
                      <a:gd name="T4" fmla="*/ 0 w 36"/>
                      <a:gd name="T5" fmla="*/ 0 h 48"/>
                      <a:gd name="T6" fmla="*/ 0 60000 65536"/>
                      <a:gd name="T7" fmla="*/ 0 60000 65536"/>
                      <a:gd name="T8" fmla="*/ 0 60000 65536"/>
                    </a:gdLst>
                    <a:ahLst/>
                    <a:cxnLst>
                      <a:cxn ang="T6">
                        <a:pos x="T0" y="T1"/>
                      </a:cxn>
                      <a:cxn ang="T7">
                        <a:pos x="T2" y="T3"/>
                      </a:cxn>
                      <a:cxn ang="T8">
                        <a:pos x="T4" y="T5"/>
                      </a:cxn>
                    </a:cxnLst>
                    <a:rect l="0" t="0" r="r" b="b"/>
                    <a:pathLst>
                      <a:path w="36" h="48">
                        <a:moveTo>
                          <a:pt x="6" y="28"/>
                        </a:moveTo>
                        <a:cubicBezTo>
                          <a:pt x="25" y="0"/>
                          <a:pt x="36" y="31"/>
                          <a:pt x="10" y="48"/>
                        </a:cubicBezTo>
                        <a:cubicBezTo>
                          <a:pt x="0" y="34"/>
                          <a:pt x="0" y="40"/>
                          <a:pt x="6" y="2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54" name="Freeform 38"/>
                  <p:cNvSpPr>
                    <a:spLocks/>
                  </p:cNvSpPr>
                  <p:nvPr/>
                </p:nvSpPr>
                <p:spPr bwMode="ltGray">
                  <a:xfrm>
                    <a:off x="2393" y="439"/>
                    <a:ext cx="16" cy="12"/>
                  </a:xfrm>
                  <a:custGeom>
                    <a:avLst/>
                    <a:gdLst>
                      <a:gd name="T0" fmla="*/ 0 w 36"/>
                      <a:gd name="T1" fmla="*/ 0 h 37"/>
                      <a:gd name="T2" fmla="*/ 0 w 36"/>
                      <a:gd name="T3" fmla="*/ 0 h 37"/>
                      <a:gd name="T4" fmla="*/ 0 w 36"/>
                      <a:gd name="T5" fmla="*/ 0 h 37"/>
                      <a:gd name="T6" fmla="*/ 0 w 36"/>
                      <a:gd name="T7" fmla="*/ 0 h 37"/>
                      <a:gd name="T8" fmla="*/ 0 w 36"/>
                      <a:gd name="T9" fmla="*/ 0 h 3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6" h="37">
                        <a:moveTo>
                          <a:pt x="0" y="5"/>
                        </a:moveTo>
                        <a:cubicBezTo>
                          <a:pt x="4" y="4"/>
                          <a:pt x="8" y="0"/>
                          <a:pt x="12" y="1"/>
                        </a:cubicBezTo>
                        <a:cubicBezTo>
                          <a:pt x="21" y="4"/>
                          <a:pt x="36" y="17"/>
                          <a:pt x="36" y="17"/>
                        </a:cubicBezTo>
                        <a:cubicBezTo>
                          <a:pt x="29" y="37"/>
                          <a:pt x="22" y="26"/>
                          <a:pt x="8" y="17"/>
                        </a:cubicBezTo>
                        <a:cubicBezTo>
                          <a:pt x="5" y="13"/>
                          <a:pt x="0" y="5"/>
                          <a:pt x="0" y="5"/>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55" name="Freeform 39"/>
                  <p:cNvSpPr>
                    <a:spLocks/>
                  </p:cNvSpPr>
                  <p:nvPr/>
                </p:nvSpPr>
                <p:spPr bwMode="ltGray">
                  <a:xfrm>
                    <a:off x="2878" y="406"/>
                    <a:ext cx="73" cy="33"/>
                  </a:xfrm>
                  <a:custGeom>
                    <a:avLst/>
                    <a:gdLst>
                      <a:gd name="T0" fmla="*/ 0 w 170"/>
                      <a:gd name="T1" fmla="*/ 0 h 96"/>
                      <a:gd name="T2" fmla="*/ 0 w 170"/>
                      <a:gd name="T3" fmla="*/ 0 h 96"/>
                      <a:gd name="T4" fmla="*/ 0 w 170"/>
                      <a:gd name="T5" fmla="*/ 0 h 96"/>
                      <a:gd name="T6" fmla="*/ 0 w 170"/>
                      <a:gd name="T7" fmla="*/ 0 h 96"/>
                      <a:gd name="T8" fmla="*/ 0 w 170"/>
                      <a:gd name="T9" fmla="*/ 0 h 96"/>
                      <a:gd name="T10" fmla="*/ 0 w 170"/>
                      <a:gd name="T11" fmla="*/ 0 h 96"/>
                      <a:gd name="T12" fmla="*/ 0 w 170"/>
                      <a:gd name="T13" fmla="*/ 0 h 96"/>
                      <a:gd name="T14" fmla="*/ 0 w 170"/>
                      <a:gd name="T15" fmla="*/ 0 h 96"/>
                      <a:gd name="T16" fmla="*/ 0 w 170"/>
                      <a:gd name="T17" fmla="*/ 0 h 96"/>
                      <a:gd name="T18" fmla="*/ 0 w 170"/>
                      <a:gd name="T19" fmla="*/ 0 h 96"/>
                      <a:gd name="T20" fmla="*/ 0 w 170"/>
                      <a:gd name="T21" fmla="*/ 0 h 96"/>
                      <a:gd name="T22" fmla="*/ 0 w 170"/>
                      <a:gd name="T23" fmla="*/ 0 h 9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70" h="96">
                        <a:moveTo>
                          <a:pt x="0" y="49"/>
                        </a:moveTo>
                        <a:cubicBezTo>
                          <a:pt x="5" y="33"/>
                          <a:pt x="12" y="30"/>
                          <a:pt x="28" y="25"/>
                        </a:cubicBezTo>
                        <a:cubicBezTo>
                          <a:pt x="20" y="0"/>
                          <a:pt x="42" y="16"/>
                          <a:pt x="56" y="21"/>
                        </a:cubicBezTo>
                        <a:cubicBezTo>
                          <a:pt x="56" y="21"/>
                          <a:pt x="77" y="6"/>
                          <a:pt x="80" y="9"/>
                        </a:cubicBezTo>
                        <a:cubicBezTo>
                          <a:pt x="85" y="14"/>
                          <a:pt x="71" y="23"/>
                          <a:pt x="64" y="25"/>
                        </a:cubicBezTo>
                        <a:cubicBezTo>
                          <a:pt x="82" y="37"/>
                          <a:pt x="103" y="42"/>
                          <a:pt x="124" y="49"/>
                        </a:cubicBezTo>
                        <a:cubicBezTo>
                          <a:pt x="136" y="53"/>
                          <a:pt x="160" y="65"/>
                          <a:pt x="160" y="65"/>
                        </a:cubicBezTo>
                        <a:cubicBezTo>
                          <a:pt x="170" y="96"/>
                          <a:pt x="134" y="83"/>
                          <a:pt x="116" y="77"/>
                        </a:cubicBezTo>
                        <a:cubicBezTo>
                          <a:pt x="109" y="57"/>
                          <a:pt x="116" y="66"/>
                          <a:pt x="88" y="57"/>
                        </a:cubicBezTo>
                        <a:cubicBezTo>
                          <a:pt x="84" y="56"/>
                          <a:pt x="76" y="53"/>
                          <a:pt x="76" y="53"/>
                        </a:cubicBezTo>
                        <a:cubicBezTo>
                          <a:pt x="57" y="34"/>
                          <a:pt x="53" y="37"/>
                          <a:pt x="24" y="41"/>
                        </a:cubicBezTo>
                        <a:cubicBezTo>
                          <a:pt x="9" y="51"/>
                          <a:pt x="17" y="49"/>
                          <a:pt x="0" y="49"/>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56" name="Freeform 40"/>
                  <p:cNvSpPr>
                    <a:spLocks/>
                  </p:cNvSpPr>
                  <p:nvPr/>
                </p:nvSpPr>
                <p:spPr bwMode="ltGray">
                  <a:xfrm>
                    <a:off x="2955" y="433"/>
                    <a:ext cx="59" cy="15"/>
                  </a:xfrm>
                  <a:custGeom>
                    <a:avLst/>
                    <a:gdLst>
                      <a:gd name="T0" fmla="*/ 0 w 138"/>
                      <a:gd name="T1" fmla="*/ 0 h 44"/>
                      <a:gd name="T2" fmla="*/ 0 w 138"/>
                      <a:gd name="T3" fmla="*/ 0 h 44"/>
                      <a:gd name="T4" fmla="*/ 0 w 138"/>
                      <a:gd name="T5" fmla="*/ 0 h 44"/>
                      <a:gd name="T6" fmla="*/ 0 w 138"/>
                      <a:gd name="T7" fmla="*/ 0 h 44"/>
                      <a:gd name="T8" fmla="*/ 0 w 138"/>
                      <a:gd name="T9" fmla="*/ 0 h 44"/>
                      <a:gd name="T10" fmla="*/ 0 w 138"/>
                      <a:gd name="T11" fmla="*/ 0 h 44"/>
                      <a:gd name="T12" fmla="*/ 0 w 138"/>
                      <a:gd name="T13" fmla="*/ 0 h 44"/>
                      <a:gd name="T14" fmla="*/ 0 w 138"/>
                      <a:gd name="T15" fmla="*/ 0 h 44"/>
                      <a:gd name="T16" fmla="*/ 0 w 138"/>
                      <a:gd name="T17" fmla="*/ 0 h 4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8" h="44">
                        <a:moveTo>
                          <a:pt x="0" y="0"/>
                        </a:moveTo>
                        <a:cubicBezTo>
                          <a:pt x="19" y="3"/>
                          <a:pt x="35" y="10"/>
                          <a:pt x="52" y="4"/>
                        </a:cubicBezTo>
                        <a:cubicBezTo>
                          <a:pt x="87" y="11"/>
                          <a:pt x="61" y="15"/>
                          <a:pt x="88" y="24"/>
                        </a:cubicBezTo>
                        <a:cubicBezTo>
                          <a:pt x="96" y="23"/>
                          <a:pt x="104" y="19"/>
                          <a:pt x="112" y="20"/>
                        </a:cubicBezTo>
                        <a:cubicBezTo>
                          <a:pt x="138" y="23"/>
                          <a:pt x="118" y="41"/>
                          <a:pt x="108" y="44"/>
                        </a:cubicBezTo>
                        <a:cubicBezTo>
                          <a:pt x="78" y="34"/>
                          <a:pt x="92" y="34"/>
                          <a:pt x="64" y="40"/>
                        </a:cubicBezTo>
                        <a:cubicBezTo>
                          <a:pt x="41" y="37"/>
                          <a:pt x="22" y="41"/>
                          <a:pt x="0" y="36"/>
                        </a:cubicBezTo>
                        <a:cubicBezTo>
                          <a:pt x="6" y="11"/>
                          <a:pt x="7" y="27"/>
                          <a:pt x="28" y="20"/>
                        </a:cubicBezTo>
                        <a:cubicBezTo>
                          <a:pt x="17" y="13"/>
                          <a:pt x="0" y="13"/>
                          <a:pt x="0" y="0"/>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57" name="Freeform 41"/>
                  <p:cNvSpPr>
                    <a:spLocks/>
                  </p:cNvSpPr>
                  <p:nvPr/>
                </p:nvSpPr>
                <p:spPr bwMode="ltGray">
                  <a:xfrm>
                    <a:off x="2924" y="441"/>
                    <a:ext cx="24" cy="14"/>
                  </a:xfrm>
                  <a:custGeom>
                    <a:avLst/>
                    <a:gdLst>
                      <a:gd name="T0" fmla="*/ 0 w 57"/>
                      <a:gd name="T1" fmla="*/ 0 h 42"/>
                      <a:gd name="T2" fmla="*/ 0 w 57"/>
                      <a:gd name="T3" fmla="*/ 0 h 42"/>
                      <a:gd name="T4" fmla="*/ 0 w 57"/>
                      <a:gd name="T5" fmla="*/ 0 h 42"/>
                      <a:gd name="T6" fmla="*/ 0 60000 65536"/>
                      <a:gd name="T7" fmla="*/ 0 60000 65536"/>
                      <a:gd name="T8" fmla="*/ 0 60000 65536"/>
                    </a:gdLst>
                    <a:ahLst/>
                    <a:cxnLst>
                      <a:cxn ang="T6">
                        <a:pos x="T0" y="T1"/>
                      </a:cxn>
                      <a:cxn ang="T7">
                        <a:pos x="T2" y="T3"/>
                      </a:cxn>
                      <a:cxn ang="T8">
                        <a:pos x="T4" y="T5"/>
                      </a:cxn>
                    </a:cxnLst>
                    <a:rect l="0" t="0" r="r" b="b"/>
                    <a:pathLst>
                      <a:path w="57" h="42">
                        <a:moveTo>
                          <a:pt x="17" y="25"/>
                        </a:moveTo>
                        <a:cubicBezTo>
                          <a:pt x="0" y="0"/>
                          <a:pt x="21" y="9"/>
                          <a:pt x="37" y="13"/>
                        </a:cubicBezTo>
                        <a:cubicBezTo>
                          <a:pt x="57" y="42"/>
                          <a:pt x="30" y="25"/>
                          <a:pt x="17" y="25"/>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58" name="Freeform 42"/>
                  <p:cNvSpPr>
                    <a:spLocks/>
                  </p:cNvSpPr>
                  <p:nvPr/>
                </p:nvSpPr>
                <p:spPr bwMode="ltGray">
                  <a:xfrm>
                    <a:off x="2908" y="398"/>
                    <a:ext cx="16" cy="18"/>
                  </a:xfrm>
                  <a:custGeom>
                    <a:avLst/>
                    <a:gdLst>
                      <a:gd name="T0" fmla="*/ 0 w 39"/>
                      <a:gd name="T1" fmla="*/ 0 h 52"/>
                      <a:gd name="T2" fmla="*/ 0 w 39"/>
                      <a:gd name="T3" fmla="*/ 0 h 52"/>
                      <a:gd name="T4" fmla="*/ 0 w 39"/>
                      <a:gd name="T5" fmla="*/ 0 h 52"/>
                      <a:gd name="T6" fmla="*/ 0 60000 65536"/>
                      <a:gd name="T7" fmla="*/ 0 60000 65536"/>
                      <a:gd name="T8" fmla="*/ 0 60000 65536"/>
                    </a:gdLst>
                    <a:ahLst/>
                    <a:cxnLst>
                      <a:cxn ang="T6">
                        <a:pos x="T0" y="T1"/>
                      </a:cxn>
                      <a:cxn ang="T7">
                        <a:pos x="T2" y="T3"/>
                      </a:cxn>
                      <a:cxn ang="T8">
                        <a:pos x="T4" y="T5"/>
                      </a:cxn>
                    </a:cxnLst>
                    <a:rect l="0" t="0" r="r" b="b"/>
                    <a:pathLst>
                      <a:path w="39" h="52">
                        <a:moveTo>
                          <a:pt x="19" y="32"/>
                        </a:moveTo>
                        <a:cubicBezTo>
                          <a:pt x="13" y="14"/>
                          <a:pt x="0" y="13"/>
                          <a:pt x="19" y="0"/>
                        </a:cubicBezTo>
                        <a:cubicBezTo>
                          <a:pt x="23" y="5"/>
                          <a:pt x="39" y="52"/>
                          <a:pt x="19" y="3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59" name="Freeform 43"/>
                  <p:cNvSpPr>
                    <a:spLocks/>
                  </p:cNvSpPr>
                  <p:nvPr/>
                </p:nvSpPr>
                <p:spPr bwMode="ltGray">
                  <a:xfrm>
                    <a:off x="3035" y="452"/>
                    <a:ext cx="19" cy="27"/>
                  </a:xfrm>
                  <a:custGeom>
                    <a:avLst/>
                    <a:gdLst>
                      <a:gd name="T0" fmla="*/ 0 w 44"/>
                      <a:gd name="T1" fmla="*/ 0 h 80"/>
                      <a:gd name="T2" fmla="*/ 0 w 44"/>
                      <a:gd name="T3" fmla="*/ 0 h 80"/>
                      <a:gd name="T4" fmla="*/ 0 w 44"/>
                      <a:gd name="T5" fmla="*/ 0 h 80"/>
                      <a:gd name="T6" fmla="*/ 0 w 44"/>
                      <a:gd name="T7" fmla="*/ 0 h 80"/>
                      <a:gd name="T8" fmla="*/ 0 w 44"/>
                      <a:gd name="T9" fmla="*/ 0 h 80"/>
                      <a:gd name="T10" fmla="*/ 0 w 44"/>
                      <a:gd name="T11" fmla="*/ 0 h 80"/>
                      <a:gd name="T12" fmla="*/ 0 w 44"/>
                      <a:gd name="T13" fmla="*/ 0 h 8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4" h="80">
                        <a:moveTo>
                          <a:pt x="4" y="9"/>
                        </a:moveTo>
                        <a:cubicBezTo>
                          <a:pt x="9" y="17"/>
                          <a:pt x="18" y="24"/>
                          <a:pt x="20" y="33"/>
                        </a:cubicBezTo>
                        <a:cubicBezTo>
                          <a:pt x="21" y="38"/>
                          <a:pt x="21" y="45"/>
                          <a:pt x="24" y="49"/>
                        </a:cubicBezTo>
                        <a:cubicBezTo>
                          <a:pt x="27" y="52"/>
                          <a:pt x="32" y="52"/>
                          <a:pt x="36" y="53"/>
                        </a:cubicBezTo>
                        <a:cubicBezTo>
                          <a:pt x="41" y="68"/>
                          <a:pt x="44" y="80"/>
                          <a:pt x="24" y="73"/>
                        </a:cubicBezTo>
                        <a:cubicBezTo>
                          <a:pt x="19" y="55"/>
                          <a:pt x="11" y="37"/>
                          <a:pt x="0" y="21"/>
                        </a:cubicBezTo>
                        <a:cubicBezTo>
                          <a:pt x="4" y="4"/>
                          <a:pt x="4" y="0"/>
                          <a:pt x="4" y="9"/>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60" name="Freeform 44"/>
                  <p:cNvSpPr>
                    <a:spLocks/>
                  </p:cNvSpPr>
                  <p:nvPr/>
                </p:nvSpPr>
                <p:spPr bwMode="ltGray">
                  <a:xfrm>
                    <a:off x="2696" y="247"/>
                    <a:ext cx="205" cy="41"/>
                  </a:xfrm>
                  <a:custGeom>
                    <a:avLst/>
                    <a:gdLst>
                      <a:gd name="T0" fmla="*/ 1 w 323"/>
                      <a:gd name="T1" fmla="*/ 1 h 64"/>
                      <a:gd name="T2" fmla="*/ 1 w 323"/>
                      <a:gd name="T3" fmla="*/ 1 h 64"/>
                      <a:gd name="T4" fmla="*/ 1 w 323"/>
                      <a:gd name="T5" fmla="*/ 0 h 64"/>
                      <a:gd name="T6" fmla="*/ 1 w 323"/>
                      <a:gd name="T7" fmla="*/ 0 h 64"/>
                      <a:gd name="T8" fmla="*/ 1 w 323"/>
                      <a:gd name="T9" fmla="*/ 1 h 64"/>
                      <a:gd name="T10" fmla="*/ 1 w 323"/>
                      <a:gd name="T11" fmla="*/ 1 h 64"/>
                      <a:gd name="T12" fmla="*/ 1 w 323"/>
                      <a:gd name="T13" fmla="*/ 1 h 64"/>
                      <a:gd name="T14" fmla="*/ 1 w 323"/>
                      <a:gd name="T15" fmla="*/ 1 h 64"/>
                      <a:gd name="T16" fmla="*/ 1 w 323"/>
                      <a:gd name="T17" fmla="*/ 1 h 64"/>
                      <a:gd name="T18" fmla="*/ 1 w 323"/>
                      <a:gd name="T19" fmla="*/ 1 h 64"/>
                      <a:gd name="T20" fmla="*/ 1 w 323"/>
                      <a:gd name="T21" fmla="*/ 1 h 64"/>
                      <a:gd name="T22" fmla="*/ 1 w 323"/>
                      <a:gd name="T23" fmla="*/ 1 h 64"/>
                      <a:gd name="T24" fmla="*/ 1 w 323"/>
                      <a:gd name="T25" fmla="*/ 1 h 64"/>
                      <a:gd name="T26" fmla="*/ 1 w 323"/>
                      <a:gd name="T27" fmla="*/ 1 h 64"/>
                      <a:gd name="T28" fmla="*/ 1 w 323"/>
                      <a:gd name="T29" fmla="*/ 1 h 64"/>
                      <a:gd name="T30" fmla="*/ 1 w 323"/>
                      <a:gd name="T31" fmla="*/ 1 h 64"/>
                      <a:gd name="T32" fmla="*/ 1 w 323"/>
                      <a:gd name="T33" fmla="*/ 1 h 64"/>
                      <a:gd name="T34" fmla="*/ 1 w 323"/>
                      <a:gd name="T35" fmla="*/ 1 h 64"/>
                      <a:gd name="T36" fmla="*/ 1 w 323"/>
                      <a:gd name="T37" fmla="*/ 1 h 64"/>
                      <a:gd name="T38" fmla="*/ 1 w 323"/>
                      <a:gd name="T39" fmla="*/ 1 h 64"/>
                      <a:gd name="T40" fmla="*/ 1 w 323"/>
                      <a:gd name="T41" fmla="*/ 1 h 64"/>
                      <a:gd name="T42" fmla="*/ 1 w 323"/>
                      <a:gd name="T43" fmla="*/ 1 h 64"/>
                      <a:gd name="T44" fmla="*/ 1 w 323"/>
                      <a:gd name="T45" fmla="*/ 1 h 64"/>
                      <a:gd name="T46" fmla="*/ 1 w 323"/>
                      <a:gd name="T47" fmla="*/ 1 h 64"/>
                      <a:gd name="T48" fmla="*/ 1 w 323"/>
                      <a:gd name="T49" fmla="*/ 1 h 64"/>
                      <a:gd name="T50" fmla="*/ 1 w 323"/>
                      <a:gd name="T51" fmla="*/ 1 h 64"/>
                      <a:gd name="T52" fmla="*/ 1 w 323"/>
                      <a:gd name="T53" fmla="*/ 0 h 64"/>
                      <a:gd name="T54" fmla="*/ 1 w 323"/>
                      <a:gd name="T55" fmla="*/ 1 h 6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23" h="64">
                        <a:moveTo>
                          <a:pt x="220" y="1"/>
                        </a:moveTo>
                        <a:cubicBezTo>
                          <a:pt x="215" y="12"/>
                          <a:pt x="225" y="17"/>
                          <a:pt x="231" y="8"/>
                        </a:cubicBezTo>
                        <a:cubicBezTo>
                          <a:pt x="235" y="0"/>
                          <a:pt x="229" y="7"/>
                          <a:pt x="235" y="0"/>
                        </a:cubicBezTo>
                        <a:lnTo>
                          <a:pt x="265" y="0"/>
                        </a:lnTo>
                        <a:cubicBezTo>
                          <a:pt x="277" y="6"/>
                          <a:pt x="276" y="11"/>
                          <a:pt x="287" y="17"/>
                        </a:cubicBezTo>
                        <a:cubicBezTo>
                          <a:pt x="308" y="11"/>
                          <a:pt x="293" y="7"/>
                          <a:pt x="319" y="10"/>
                        </a:cubicBezTo>
                        <a:cubicBezTo>
                          <a:pt x="323" y="19"/>
                          <a:pt x="321" y="22"/>
                          <a:pt x="314" y="29"/>
                        </a:cubicBezTo>
                        <a:cubicBezTo>
                          <a:pt x="312" y="39"/>
                          <a:pt x="313" y="50"/>
                          <a:pt x="298" y="46"/>
                        </a:cubicBezTo>
                        <a:cubicBezTo>
                          <a:pt x="297" y="40"/>
                          <a:pt x="298" y="34"/>
                          <a:pt x="295" y="29"/>
                        </a:cubicBezTo>
                        <a:cubicBezTo>
                          <a:pt x="294" y="27"/>
                          <a:pt x="290" y="31"/>
                          <a:pt x="287" y="31"/>
                        </a:cubicBezTo>
                        <a:cubicBezTo>
                          <a:pt x="284" y="31"/>
                          <a:pt x="282" y="30"/>
                          <a:pt x="279" y="29"/>
                        </a:cubicBezTo>
                        <a:cubicBezTo>
                          <a:pt x="274" y="27"/>
                          <a:pt x="263" y="21"/>
                          <a:pt x="263" y="21"/>
                        </a:cubicBezTo>
                        <a:cubicBezTo>
                          <a:pt x="249" y="23"/>
                          <a:pt x="241" y="31"/>
                          <a:pt x="228" y="38"/>
                        </a:cubicBezTo>
                        <a:cubicBezTo>
                          <a:pt x="220" y="41"/>
                          <a:pt x="209" y="42"/>
                          <a:pt x="201" y="44"/>
                        </a:cubicBezTo>
                        <a:cubicBezTo>
                          <a:pt x="193" y="54"/>
                          <a:pt x="200" y="53"/>
                          <a:pt x="212" y="57"/>
                        </a:cubicBezTo>
                        <a:cubicBezTo>
                          <a:pt x="200" y="62"/>
                          <a:pt x="199" y="57"/>
                          <a:pt x="188" y="63"/>
                        </a:cubicBezTo>
                        <a:cubicBezTo>
                          <a:pt x="181" y="62"/>
                          <a:pt x="174" y="64"/>
                          <a:pt x="169" y="61"/>
                        </a:cubicBezTo>
                        <a:cubicBezTo>
                          <a:pt x="166" y="59"/>
                          <a:pt x="175" y="59"/>
                          <a:pt x="177" y="57"/>
                        </a:cubicBezTo>
                        <a:cubicBezTo>
                          <a:pt x="181" y="48"/>
                          <a:pt x="149" y="28"/>
                          <a:pt x="171" y="40"/>
                        </a:cubicBezTo>
                        <a:cubicBezTo>
                          <a:pt x="184" y="55"/>
                          <a:pt x="184" y="36"/>
                          <a:pt x="169" y="31"/>
                        </a:cubicBezTo>
                        <a:cubicBezTo>
                          <a:pt x="167" y="27"/>
                          <a:pt x="167" y="22"/>
                          <a:pt x="158" y="23"/>
                        </a:cubicBezTo>
                        <a:cubicBezTo>
                          <a:pt x="153" y="23"/>
                          <a:pt x="142" y="27"/>
                          <a:pt x="142" y="27"/>
                        </a:cubicBezTo>
                        <a:cubicBezTo>
                          <a:pt x="136" y="39"/>
                          <a:pt x="143" y="31"/>
                          <a:pt x="134" y="27"/>
                        </a:cubicBezTo>
                        <a:cubicBezTo>
                          <a:pt x="130" y="25"/>
                          <a:pt x="126" y="25"/>
                          <a:pt x="123" y="25"/>
                        </a:cubicBezTo>
                        <a:cubicBezTo>
                          <a:pt x="117" y="11"/>
                          <a:pt x="100" y="6"/>
                          <a:pt x="83" y="2"/>
                        </a:cubicBezTo>
                        <a:cubicBezTo>
                          <a:pt x="70" y="4"/>
                          <a:pt x="69" y="9"/>
                          <a:pt x="59" y="14"/>
                        </a:cubicBezTo>
                        <a:cubicBezTo>
                          <a:pt x="45" y="14"/>
                          <a:pt x="0" y="12"/>
                          <a:pt x="1" y="0"/>
                        </a:cubicBezTo>
                        <a:lnTo>
                          <a:pt x="220" y="1"/>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61" name="Freeform 45"/>
                  <p:cNvSpPr>
                    <a:spLocks/>
                  </p:cNvSpPr>
                  <p:nvPr/>
                </p:nvSpPr>
                <p:spPr bwMode="ltGray">
                  <a:xfrm>
                    <a:off x="2515" y="246"/>
                    <a:ext cx="190" cy="20"/>
                  </a:xfrm>
                  <a:custGeom>
                    <a:avLst/>
                    <a:gdLst>
                      <a:gd name="T0" fmla="*/ 1 w 300"/>
                      <a:gd name="T1" fmla="*/ 1 h 31"/>
                      <a:gd name="T2" fmla="*/ 1 w 300"/>
                      <a:gd name="T3" fmla="*/ 1 h 31"/>
                      <a:gd name="T4" fmla="*/ 1 w 300"/>
                      <a:gd name="T5" fmla="*/ 0 h 31"/>
                      <a:gd name="T6" fmla="*/ 1 w 300"/>
                      <a:gd name="T7" fmla="*/ 1 h 31"/>
                      <a:gd name="T8" fmla="*/ 1 w 300"/>
                      <a:gd name="T9" fmla="*/ 1 h 31"/>
                      <a:gd name="T10" fmla="*/ 1 w 300"/>
                      <a:gd name="T11" fmla="*/ 1 h 3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00" h="31">
                        <a:moveTo>
                          <a:pt x="105" y="31"/>
                        </a:moveTo>
                        <a:cubicBezTo>
                          <a:pt x="83" y="19"/>
                          <a:pt x="0" y="6"/>
                          <a:pt x="30" y="1"/>
                        </a:cubicBezTo>
                        <a:lnTo>
                          <a:pt x="285" y="0"/>
                        </a:lnTo>
                        <a:cubicBezTo>
                          <a:pt x="296" y="4"/>
                          <a:pt x="300" y="5"/>
                          <a:pt x="296" y="14"/>
                        </a:cubicBezTo>
                        <a:cubicBezTo>
                          <a:pt x="285" y="11"/>
                          <a:pt x="276" y="16"/>
                          <a:pt x="264" y="16"/>
                        </a:cubicBezTo>
                        <a:lnTo>
                          <a:pt x="105" y="31"/>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62" name="Freeform 46"/>
                  <p:cNvSpPr>
                    <a:spLocks/>
                  </p:cNvSpPr>
                  <p:nvPr/>
                </p:nvSpPr>
                <p:spPr bwMode="ltGray">
                  <a:xfrm>
                    <a:off x="2096" y="275"/>
                    <a:ext cx="18" cy="10"/>
                  </a:xfrm>
                  <a:custGeom>
                    <a:avLst/>
                    <a:gdLst>
                      <a:gd name="T0" fmla="*/ 0 w 41"/>
                      <a:gd name="T1" fmla="*/ 0 h 29"/>
                      <a:gd name="T2" fmla="*/ 0 w 41"/>
                      <a:gd name="T3" fmla="*/ 0 h 29"/>
                      <a:gd name="T4" fmla="*/ 0 w 41"/>
                      <a:gd name="T5" fmla="*/ 0 h 29"/>
                      <a:gd name="T6" fmla="*/ 0 60000 65536"/>
                      <a:gd name="T7" fmla="*/ 0 60000 65536"/>
                      <a:gd name="T8" fmla="*/ 0 60000 65536"/>
                    </a:gdLst>
                    <a:ahLst/>
                    <a:cxnLst>
                      <a:cxn ang="T6">
                        <a:pos x="T0" y="T1"/>
                      </a:cxn>
                      <a:cxn ang="T7">
                        <a:pos x="T2" y="T3"/>
                      </a:cxn>
                      <a:cxn ang="T8">
                        <a:pos x="T4" y="T5"/>
                      </a:cxn>
                    </a:cxnLst>
                    <a:rect l="0" t="0" r="r" b="b"/>
                    <a:pathLst>
                      <a:path w="41" h="29">
                        <a:moveTo>
                          <a:pt x="0" y="25"/>
                        </a:moveTo>
                        <a:cubicBezTo>
                          <a:pt x="10" y="11"/>
                          <a:pt x="41" y="0"/>
                          <a:pt x="12" y="29"/>
                        </a:cubicBezTo>
                        <a:cubicBezTo>
                          <a:pt x="8" y="28"/>
                          <a:pt x="0" y="25"/>
                          <a:pt x="0" y="25"/>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63" name="Freeform 47"/>
                  <p:cNvSpPr>
                    <a:spLocks/>
                  </p:cNvSpPr>
                  <p:nvPr/>
                </p:nvSpPr>
                <p:spPr bwMode="ltGray">
                  <a:xfrm>
                    <a:off x="1606" y="246"/>
                    <a:ext cx="436" cy="152"/>
                  </a:xfrm>
                  <a:custGeom>
                    <a:avLst/>
                    <a:gdLst>
                      <a:gd name="T0" fmla="*/ 73 w 436"/>
                      <a:gd name="T1" fmla="*/ 1 h 152"/>
                      <a:gd name="T2" fmla="*/ 436 w 436"/>
                      <a:gd name="T3" fmla="*/ 0 h 152"/>
                      <a:gd name="T4" fmla="*/ 416 w 436"/>
                      <a:gd name="T5" fmla="*/ 54 h 152"/>
                      <a:gd name="T6" fmla="*/ 397 w 436"/>
                      <a:gd name="T7" fmla="*/ 68 h 152"/>
                      <a:gd name="T8" fmla="*/ 392 w 436"/>
                      <a:gd name="T9" fmla="*/ 70 h 152"/>
                      <a:gd name="T10" fmla="*/ 375 w 436"/>
                      <a:gd name="T11" fmla="*/ 73 h 152"/>
                      <a:gd name="T12" fmla="*/ 361 w 436"/>
                      <a:gd name="T13" fmla="*/ 88 h 152"/>
                      <a:gd name="T14" fmla="*/ 362 w 436"/>
                      <a:gd name="T15" fmla="*/ 99 h 152"/>
                      <a:gd name="T16" fmla="*/ 364 w 436"/>
                      <a:gd name="T17" fmla="*/ 107 h 152"/>
                      <a:gd name="T18" fmla="*/ 366 w 436"/>
                      <a:gd name="T19" fmla="*/ 113 h 152"/>
                      <a:gd name="T20" fmla="*/ 362 w 436"/>
                      <a:gd name="T21" fmla="*/ 122 h 152"/>
                      <a:gd name="T22" fmla="*/ 351 w 436"/>
                      <a:gd name="T23" fmla="*/ 120 h 152"/>
                      <a:gd name="T24" fmla="*/ 342 w 436"/>
                      <a:gd name="T25" fmla="*/ 129 h 152"/>
                      <a:gd name="T26" fmla="*/ 347 w 436"/>
                      <a:gd name="T27" fmla="*/ 105 h 152"/>
                      <a:gd name="T28" fmla="*/ 338 w 436"/>
                      <a:gd name="T29" fmla="*/ 100 h 152"/>
                      <a:gd name="T30" fmla="*/ 344 w 436"/>
                      <a:gd name="T31" fmla="*/ 93 h 152"/>
                      <a:gd name="T32" fmla="*/ 342 w 436"/>
                      <a:gd name="T33" fmla="*/ 89 h 152"/>
                      <a:gd name="T34" fmla="*/ 320 w 436"/>
                      <a:gd name="T35" fmla="*/ 94 h 152"/>
                      <a:gd name="T36" fmla="*/ 317 w 436"/>
                      <a:gd name="T37" fmla="*/ 85 h 152"/>
                      <a:gd name="T38" fmla="*/ 297 w 436"/>
                      <a:gd name="T39" fmla="*/ 94 h 152"/>
                      <a:gd name="T40" fmla="*/ 320 w 436"/>
                      <a:gd name="T41" fmla="*/ 103 h 152"/>
                      <a:gd name="T42" fmla="*/ 305 w 436"/>
                      <a:gd name="T43" fmla="*/ 117 h 152"/>
                      <a:gd name="T44" fmla="*/ 311 w 436"/>
                      <a:gd name="T45" fmla="*/ 126 h 152"/>
                      <a:gd name="T46" fmla="*/ 315 w 436"/>
                      <a:gd name="T47" fmla="*/ 138 h 152"/>
                      <a:gd name="T48" fmla="*/ 309 w 436"/>
                      <a:gd name="T49" fmla="*/ 139 h 152"/>
                      <a:gd name="T50" fmla="*/ 314 w 436"/>
                      <a:gd name="T51" fmla="*/ 144 h 152"/>
                      <a:gd name="T52" fmla="*/ 307 w 436"/>
                      <a:gd name="T53" fmla="*/ 152 h 152"/>
                      <a:gd name="T54" fmla="*/ 0 w 436"/>
                      <a:gd name="T55" fmla="*/ 149 h 152"/>
                      <a:gd name="T56" fmla="*/ 73 w 436"/>
                      <a:gd name="T57" fmla="*/ 1 h 15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436" h="152">
                        <a:moveTo>
                          <a:pt x="73" y="1"/>
                        </a:moveTo>
                        <a:lnTo>
                          <a:pt x="436" y="0"/>
                        </a:lnTo>
                        <a:cubicBezTo>
                          <a:pt x="430" y="15"/>
                          <a:pt x="429" y="42"/>
                          <a:pt x="416" y="54"/>
                        </a:cubicBezTo>
                        <a:cubicBezTo>
                          <a:pt x="410" y="60"/>
                          <a:pt x="405" y="63"/>
                          <a:pt x="397" y="68"/>
                        </a:cubicBezTo>
                        <a:cubicBezTo>
                          <a:pt x="396" y="69"/>
                          <a:pt x="392" y="70"/>
                          <a:pt x="392" y="70"/>
                        </a:cubicBezTo>
                        <a:cubicBezTo>
                          <a:pt x="377" y="63"/>
                          <a:pt x="385" y="68"/>
                          <a:pt x="375" y="73"/>
                        </a:cubicBezTo>
                        <a:cubicBezTo>
                          <a:pt x="371" y="82"/>
                          <a:pt x="371" y="83"/>
                          <a:pt x="361" y="88"/>
                        </a:cubicBezTo>
                        <a:cubicBezTo>
                          <a:pt x="359" y="92"/>
                          <a:pt x="364" y="93"/>
                          <a:pt x="362" y="99"/>
                        </a:cubicBezTo>
                        <a:cubicBezTo>
                          <a:pt x="363" y="102"/>
                          <a:pt x="364" y="105"/>
                          <a:pt x="364" y="107"/>
                        </a:cubicBezTo>
                        <a:cubicBezTo>
                          <a:pt x="365" y="109"/>
                          <a:pt x="366" y="111"/>
                          <a:pt x="366" y="113"/>
                        </a:cubicBezTo>
                        <a:cubicBezTo>
                          <a:pt x="365" y="115"/>
                          <a:pt x="364" y="120"/>
                          <a:pt x="362" y="122"/>
                        </a:cubicBezTo>
                        <a:cubicBezTo>
                          <a:pt x="359" y="123"/>
                          <a:pt x="354" y="119"/>
                          <a:pt x="351" y="120"/>
                        </a:cubicBezTo>
                        <a:cubicBezTo>
                          <a:pt x="347" y="129"/>
                          <a:pt x="352" y="127"/>
                          <a:pt x="342" y="129"/>
                        </a:cubicBezTo>
                        <a:cubicBezTo>
                          <a:pt x="340" y="123"/>
                          <a:pt x="345" y="111"/>
                          <a:pt x="347" y="105"/>
                        </a:cubicBezTo>
                        <a:cubicBezTo>
                          <a:pt x="347" y="100"/>
                          <a:pt x="338" y="102"/>
                          <a:pt x="338" y="100"/>
                        </a:cubicBezTo>
                        <a:cubicBezTo>
                          <a:pt x="338" y="98"/>
                          <a:pt x="344" y="95"/>
                          <a:pt x="344" y="93"/>
                        </a:cubicBezTo>
                        <a:cubicBezTo>
                          <a:pt x="344" y="92"/>
                          <a:pt x="344" y="89"/>
                          <a:pt x="342" y="89"/>
                        </a:cubicBezTo>
                        <a:cubicBezTo>
                          <a:pt x="339" y="89"/>
                          <a:pt x="324" y="94"/>
                          <a:pt x="320" y="94"/>
                        </a:cubicBezTo>
                        <a:cubicBezTo>
                          <a:pt x="317" y="86"/>
                          <a:pt x="328" y="88"/>
                          <a:pt x="317" y="85"/>
                        </a:cubicBezTo>
                        <a:cubicBezTo>
                          <a:pt x="311" y="91"/>
                          <a:pt x="306" y="93"/>
                          <a:pt x="297" y="94"/>
                        </a:cubicBezTo>
                        <a:cubicBezTo>
                          <a:pt x="300" y="104"/>
                          <a:pt x="307" y="101"/>
                          <a:pt x="320" y="103"/>
                        </a:cubicBezTo>
                        <a:cubicBezTo>
                          <a:pt x="318" y="109"/>
                          <a:pt x="311" y="111"/>
                          <a:pt x="305" y="117"/>
                        </a:cubicBezTo>
                        <a:lnTo>
                          <a:pt x="311" y="126"/>
                        </a:lnTo>
                        <a:lnTo>
                          <a:pt x="315" y="138"/>
                        </a:lnTo>
                        <a:lnTo>
                          <a:pt x="309" y="139"/>
                        </a:lnTo>
                        <a:lnTo>
                          <a:pt x="314" y="144"/>
                        </a:lnTo>
                        <a:lnTo>
                          <a:pt x="307" y="152"/>
                        </a:lnTo>
                        <a:lnTo>
                          <a:pt x="0" y="149"/>
                        </a:lnTo>
                        <a:lnTo>
                          <a:pt x="73" y="1"/>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64" name="Freeform 48"/>
                  <p:cNvSpPr>
                    <a:spLocks/>
                  </p:cNvSpPr>
                  <p:nvPr/>
                </p:nvSpPr>
                <p:spPr bwMode="ltGray">
                  <a:xfrm>
                    <a:off x="2043" y="241"/>
                    <a:ext cx="20" cy="55"/>
                  </a:xfrm>
                  <a:custGeom>
                    <a:avLst/>
                    <a:gdLst>
                      <a:gd name="T0" fmla="*/ 0 w 47"/>
                      <a:gd name="T1" fmla="*/ 0 h 165"/>
                      <a:gd name="T2" fmla="*/ 0 w 47"/>
                      <a:gd name="T3" fmla="*/ 0 h 165"/>
                      <a:gd name="T4" fmla="*/ 0 w 47"/>
                      <a:gd name="T5" fmla="*/ 0 h 165"/>
                      <a:gd name="T6" fmla="*/ 0 w 47"/>
                      <a:gd name="T7" fmla="*/ 0 h 165"/>
                      <a:gd name="T8" fmla="*/ 0 w 47"/>
                      <a:gd name="T9" fmla="*/ 0 h 165"/>
                      <a:gd name="T10" fmla="*/ 0 w 47"/>
                      <a:gd name="T11" fmla="*/ 0 h 165"/>
                      <a:gd name="T12" fmla="*/ 0 w 47"/>
                      <a:gd name="T13" fmla="*/ 0 h 165"/>
                      <a:gd name="T14" fmla="*/ 0 w 47"/>
                      <a:gd name="T15" fmla="*/ 0 h 165"/>
                      <a:gd name="T16" fmla="*/ 0 w 47"/>
                      <a:gd name="T17" fmla="*/ 0 h 165"/>
                      <a:gd name="T18" fmla="*/ 0 w 47"/>
                      <a:gd name="T19" fmla="*/ 0 h 165"/>
                      <a:gd name="T20" fmla="*/ 0 w 47"/>
                      <a:gd name="T21" fmla="*/ 0 h 165"/>
                      <a:gd name="T22" fmla="*/ 0 w 47"/>
                      <a:gd name="T23" fmla="*/ 0 h 165"/>
                      <a:gd name="T24" fmla="*/ 0 w 47"/>
                      <a:gd name="T25" fmla="*/ 0 h 165"/>
                      <a:gd name="T26" fmla="*/ 0 w 47"/>
                      <a:gd name="T27" fmla="*/ 0 h 165"/>
                      <a:gd name="T28" fmla="*/ 0 w 47"/>
                      <a:gd name="T29" fmla="*/ 0 h 165"/>
                      <a:gd name="T30" fmla="*/ 0 w 47"/>
                      <a:gd name="T31" fmla="*/ 0 h 165"/>
                      <a:gd name="T32" fmla="*/ 0 w 47"/>
                      <a:gd name="T33" fmla="*/ 0 h 16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7" h="165">
                        <a:moveTo>
                          <a:pt x="5" y="156"/>
                        </a:moveTo>
                        <a:cubicBezTo>
                          <a:pt x="0" y="141"/>
                          <a:pt x="1" y="118"/>
                          <a:pt x="15" y="108"/>
                        </a:cubicBezTo>
                        <a:cubicBezTo>
                          <a:pt x="16" y="95"/>
                          <a:pt x="17" y="81"/>
                          <a:pt x="17" y="68"/>
                        </a:cubicBezTo>
                        <a:cubicBezTo>
                          <a:pt x="17" y="58"/>
                          <a:pt x="11" y="40"/>
                          <a:pt x="11" y="40"/>
                        </a:cubicBezTo>
                        <a:cubicBezTo>
                          <a:pt x="14" y="20"/>
                          <a:pt x="11" y="29"/>
                          <a:pt x="17" y="12"/>
                        </a:cubicBezTo>
                        <a:cubicBezTo>
                          <a:pt x="18" y="8"/>
                          <a:pt x="21" y="0"/>
                          <a:pt x="21" y="0"/>
                        </a:cubicBezTo>
                        <a:cubicBezTo>
                          <a:pt x="38" y="6"/>
                          <a:pt x="33" y="7"/>
                          <a:pt x="31" y="30"/>
                        </a:cubicBezTo>
                        <a:cubicBezTo>
                          <a:pt x="38" y="52"/>
                          <a:pt x="40" y="76"/>
                          <a:pt x="47" y="98"/>
                        </a:cubicBezTo>
                        <a:cubicBezTo>
                          <a:pt x="44" y="116"/>
                          <a:pt x="45" y="113"/>
                          <a:pt x="31" y="108"/>
                        </a:cubicBezTo>
                        <a:cubicBezTo>
                          <a:pt x="25" y="118"/>
                          <a:pt x="28" y="112"/>
                          <a:pt x="23" y="126"/>
                        </a:cubicBezTo>
                        <a:cubicBezTo>
                          <a:pt x="22" y="128"/>
                          <a:pt x="21" y="132"/>
                          <a:pt x="21" y="132"/>
                        </a:cubicBezTo>
                        <a:cubicBezTo>
                          <a:pt x="23" y="133"/>
                          <a:pt x="26" y="132"/>
                          <a:pt x="27" y="134"/>
                        </a:cubicBezTo>
                        <a:cubicBezTo>
                          <a:pt x="29" y="137"/>
                          <a:pt x="31" y="146"/>
                          <a:pt x="31" y="146"/>
                        </a:cubicBezTo>
                        <a:cubicBezTo>
                          <a:pt x="27" y="165"/>
                          <a:pt x="23" y="155"/>
                          <a:pt x="13" y="148"/>
                        </a:cubicBezTo>
                        <a:cubicBezTo>
                          <a:pt x="11" y="152"/>
                          <a:pt x="11" y="160"/>
                          <a:pt x="7" y="160"/>
                        </a:cubicBezTo>
                        <a:cubicBezTo>
                          <a:pt x="5" y="160"/>
                          <a:pt x="4" y="156"/>
                          <a:pt x="3" y="154"/>
                        </a:cubicBezTo>
                        <a:cubicBezTo>
                          <a:pt x="3" y="153"/>
                          <a:pt x="4" y="155"/>
                          <a:pt x="5" y="156"/>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65" name="Freeform 49"/>
                  <p:cNvSpPr>
                    <a:spLocks/>
                  </p:cNvSpPr>
                  <p:nvPr/>
                </p:nvSpPr>
                <p:spPr bwMode="ltGray">
                  <a:xfrm>
                    <a:off x="2031" y="287"/>
                    <a:ext cx="59" cy="34"/>
                  </a:xfrm>
                  <a:custGeom>
                    <a:avLst/>
                    <a:gdLst>
                      <a:gd name="T0" fmla="*/ 0 w 138"/>
                      <a:gd name="T1" fmla="*/ 0 h 103"/>
                      <a:gd name="T2" fmla="*/ 0 w 138"/>
                      <a:gd name="T3" fmla="*/ 0 h 103"/>
                      <a:gd name="T4" fmla="*/ 0 w 138"/>
                      <a:gd name="T5" fmla="*/ 0 h 103"/>
                      <a:gd name="T6" fmla="*/ 0 w 138"/>
                      <a:gd name="T7" fmla="*/ 0 h 103"/>
                      <a:gd name="T8" fmla="*/ 0 w 138"/>
                      <a:gd name="T9" fmla="*/ 0 h 103"/>
                      <a:gd name="T10" fmla="*/ 0 w 138"/>
                      <a:gd name="T11" fmla="*/ 0 h 103"/>
                      <a:gd name="T12" fmla="*/ 0 w 138"/>
                      <a:gd name="T13" fmla="*/ 0 h 103"/>
                      <a:gd name="T14" fmla="*/ 0 w 138"/>
                      <a:gd name="T15" fmla="*/ 0 h 103"/>
                      <a:gd name="T16" fmla="*/ 0 w 138"/>
                      <a:gd name="T17" fmla="*/ 0 h 103"/>
                      <a:gd name="T18" fmla="*/ 0 w 138"/>
                      <a:gd name="T19" fmla="*/ 0 h 103"/>
                      <a:gd name="T20" fmla="*/ 0 w 138"/>
                      <a:gd name="T21" fmla="*/ 0 h 103"/>
                      <a:gd name="T22" fmla="*/ 0 w 138"/>
                      <a:gd name="T23" fmla="*/ 0 h 103"/>
                      <a:gd name="T24" fmla="*/ 0 w 138"/>
                      <a:gd name="T25" fmla="*/ 0 h 103"/>
                      <a:gd name="T26" fmla="*/ 0 w 138"/>
                      <a:gd name="T27" fmla="*/ 0 h 103"/>
                      <a:gd name="T28" fmla="*/ 0 w 138"/>
                      <a:gd name="T29" fmla="*/ 0 h 103"/>
                      <a:gd name="T30" fmla="*/ 0 w 138"/>
                      <a:gd name="T31" fmla="*/ 0 h 103"/>
                      <a:gd name="T32" fmla="*/ 0 w 138"/>
                      <a:gd name="T33" fmla="*/ 0 h 103"/>
                      <a:gd name="T34" fmla="*/ 0 w 138"/>
                      <a:gd name="T35" fmla="*/ 0 h 103"/>
                      <a:gd name="T36" fmla="*/ 0 w 138"/>
                      <a:gd name="T37" fmla="*/ 0 h 10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38" h="103">
                        <a:moveTo>
                          <a:pt x="26" y="61"/>
                        </a:moveTo>
                        <a:cubicBezTo>
                          <a:pt x="29" y="53"/>
                          <a:pt x="33" y="51"/>
                          <a:pt x="30" y="43"/>
                        </a:cubicBezTo>
                        <a:cubicBezTo>
                          <a:pt x="33" y="27"/>
                          <a:pt x="37" y="24"/>
                          <a:pt x="50" y="33"/>
                        </a:cubicBezTo>
                        <a:cubicBezTo>
                          <a:pt x="51" y="37"/>
                          <a:pt x="53" y="41"/>
                          <a:pt x="54" y="45"/>
                        </a:cubicBezTo>
                        <a:cubicBezTo>
                          <a:pt x="55" y="49"/>
                          <a:pt x="66" y="49"/>
                          <a:pt x="66" y="49"/>
                        </a:cubicBezTo>
                        <a:cubicBezTo>
                          <a:pt x="75" y="43"/>
                          <a:pt x="77" y="45"/>
                          <a:pt x="80" y="55"/>
                        </a:cubicBezTo>
                        <a:cubicBezTo>
                          <a:pt x="92" y="47"/>
                          <a:pt x="101" y="37"/>
                          <a:pt x="116" y="33"/>
                        </a:cubicBezTo>
                        <a:cubicBezTo>
                          <a:pt x="125" y="19"/>
                          <a:pt x="120" y="24"/>
                          <a:pt x="130" y="17"/>
                        </a:cubicBezTo>
                        <a:cubicBezTo>
                          <a:pt x="134" y="11"/>
                          <a:pt x="134" y="0"/>
                          <a:pt x="138" y="11"/>
                        </a:cubicBezTo>
                        <a:cubicBezTo>
                          <a:pt x="135" y="31"/>
                          <a:pt x="126" y="45"/>
                          <a:pt x="106" y="49"/>
                        </a:cubicBezTo>
                        <a:cubicBezTo>
                          <a:pt x="97" y="55"/>
                          <a:pt x="93" y="61"/>
                          <a:pt x="84" y="67"/>
                        </a:cubicBezTo>
                        <a:cubicBezTo>
                          <a:pt x="80" y="79"/>
                          <a:pt x="79" y="79"/>
                          <a:pt x="66" y="81"/>
                        </a:cubicBezTo>
                        <a:cubicBezTo>
                          <a:pt x="60" y="90"/>
                          <a:pt x="57" y="97"/>
                          <a:pt x="48" y="103"/>
                        </a:cubicBezTo>
                        <a:cubicBezTo>
                          <a:pt x="42" y="94"/>
                          <a:pt x="37" y="93"/>
                          <a:pt x="26" y="89"/>
                        </a:cubicBezTo>
                        <a:cubicBezTo>
                          <a:pt x="24" y="88"/>
                          <a:pt x="20" y="87"/>
                          <a:pt x="20" y="87"/>
                        </a:cubicBezTo>
                        <a:cubicBezTo>
                          <a:pt x="10" y="90"/>
                          <a:pt x="14" y="94"/>
                          <a:pt x="22" y="97"/>
                        </a:cubicBezTo>
                        <a:cubicBezTo>
                          <a:pt x="14" y="103"/>
                          <a:pt x="9" y="100"/>
                          <a:pt x="0" y="97"/>
                        </a:cubicBezTo>
                        <a:cubicBezTo>
                          <a:pt x="2" y="87"/>
                          <a:pt x="1" y="82"/>
                          <a:pt x="10" y="79"/>
                        </a:cubicBezTo>
                        <a:cubicBezTo>
                          <a:pt x="15" y="63"/>
                          <a:pt x="14" y="69"/>
                          <a:pt x="26" y="61"/>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66" name="Freeform 50"/>
                  <p:cNvSpPr>
                    <a:spLocks/>
                  </p:cNvSpPr>
                  <p:nvPr/>
                </p:nvSpPr>
                <p:spPr bwMode="ltGray">
                  <a:xfrm>
                    <a:off x="1968" y="319"/>
                    <a:ext cx="80" cy="72"/>
                  </a:xfrm>
                  <a:custGeom>
                    <a:avLst/>
                    <a:gdLst>
                      <a:gd name="T0" fmla="*/ 0 w 188"/>
                      <a:gd name="T1" fmla="*/ 0 h 214"/>
                      <a:gd name="T2" fmla="*/ 0 w 188"/>
                      <a:gd name="T3" fmla="*/ 0 h 214"/>
                      <a:gd name="T4" fmla="*/ 0 w 188"/>
                      <a:gd name="T5" fmla="*/ 0 h 214"/>
                      <a:gd name="T6" fmla="*/ 0 w 188"/>
                      <a:gd name="T7" fmla="*/ 0 h 214"/>
                      <a:gd name="T8" fmla="*/ 0 w 188"/>
                      <a:gd name="T9" fmla="*/ 0 h 214"/>
                      <a:gd name="T10" fmla="*/ 0 w 188"/>
                      <a:gd name="T11" fmla="*/ 0 h 214"/>
                      <a:gd name="T12" fmla="*/ 0 w 188"/>
                      <a:gd name="T13" fmla="*/ 0 h 214"/>
                      <a:gd name="T14" fmla="*/ 0 w 188"/>
                      <a:gd name="T15" fmla="*/ 0 h 214"/>
                      <a:gd name="T16" fmla="*/ 0 w 188"/>
                      <a:gd name="T17" fmla="*/ 0 h 214"/>
                      <a:gd name="T18" fmla="*/ 0 w 188"/>
                      <a:gd name="T19" fmla="*/ 0 h 214"/>
                      <a:gd name="T20" fmla="*/ 0 w 188"/>
                      <a:gd name="T21" fmla="*/ 0 h 214"/>
                      <a:gd name="T22" fmla="*/ 0 w 188"/>
                      <a:gd name="T23" fmla="*/ 0 h 214"/>
                      <a:gd name="T24" fmla="*/ 0 w 188"/>
                      <a:gd name="T25" fmla="*/ 0 h 214"/>
                      <a:gd name="T26" fmla="*/ 0 w 188"/>
                      <a:gd name="T27" fmla="*/ 0 h 214"/>
                      <a:gd name="T28" fmla="*/ 0 w 188"/>
                      <a:gd name="T29" fmla="*/ 0 h 214"/>
                      <a:gd name="T30" fmla="*/ 0 w 188"/>
                      <a:gd name="T31" fmla="*/ 0 h 214"/>
                      <a:gd name="T32" fmla="*/ 0 w 188"/>
                      <a:gd name="T33" fmla="*/ 0 h 214"/>
                      <a:gd name="T34" fmla="*/ 0 w 188"/>
                      <a:gd name="T35" fmla="*/ 0 h 214"/>
                      <a:gd name="T36" fmla="*/ 0 w 188"/>
                      <a:gd name="T37" fmla="*/ 0 h 214"/>
                      <a:gd name="T38" fmla="*/ 0 w 188"/>
                      <a:gd name="T39" fmla="*/ 0 h 214"/>
                      <a:gd name="T40" fmla="*/ 0 w 188"/>
                      <a:gd name="T41" fmla="*/ 0 h 214"/>
                      <a:gd name="T42" fmla="*/ 0 w 188"/>
                      <a:gd name="T43" fmla="*/ 0 h 214"/>
                      <a:gd name="T44" fmla="*/ 0 w 188"/>
                      <a:gd name="T45" fmla="*/ 0 h 214"/>
                      <a:gd name="T46" fmla="*/ 0 w 188"/>
                      <a:gd name="T47" fmla="*/ 0 h 214"/>
                      <a:gd name="T48" fmla="*/ 0 w 188"/>
                      <a:gd name="T49" fmla="*/ 0 h 214"/>
                      <a:gd name="T50" fmla="*/ 0 w 188"/>
                      <a:gd name="T51" fmla="*/ 0 h 214"/>
                      <a:gd name="T52" fmla="*/ 0 w 188"/>
                      <a:gd name="T53" fmla="*/ 0 h 214"/>
                      <a:gd name="T54" fmla="*/ 0 w 188"/>
                      <a:gd name="T55" fmla="*/ 0 h 214"/>
                      <a:gd name="T56" fmla="*/ 0 w 188"/>
                      <a:gd name="T57" fmla="*/ 0 h 214"/>
                      <a:gd name="T58" fmla="*/ 0 w 188"/>
                      <a:gd name="T59" fmla="*/ 0 h 214"/>
                      <a:gd name="T60" fmla="*/ 0 w 188"/>
                      <a:gd name="T61" fmla="*/ 0 h 214"/>
                      <a:gd name="T62" fmla="*/ 0 w 188"/>
                      <a:gd name="T63" fmla="*/ 0 h 214"/>
                      <a:gd name="T64" fmla="*/ 0 w 188"/>
                      <a:gd name="T65" fmla="*/ 0 h 214"/>
                      <a:gd name="T66" fmla="*/ 0 w 188"/>
                      <a:gd name="T67" fmla="*/ 0 h 214"/>
                      <a:gd name="T68" fmla="*/ 0 w 188"/>
                      <a:gd name="T69" fmla="*/ 0 h 214"/>
                      <a:gd name="T70" fmla="*/ 0 w 188"/>
                      <a:gd name="T71" fmla="*/ 0 h 214"/>
                      <a:gd name="T72" fmla="*/ 0 w 188"/>
                      <a:gd name="T73" fmla="*/ 0 h 214"/>
                      <a:gd name="T74" fmla="*/ 0 w 188"/>
                      <a:gd name="T75" fmla="*/ 0 h 214"/>
                      <a:gd name="T76" fmla="*/ 0 w 188"/>
                      <a:gd name="T77" fmla="*/ 0 h 214"/>
                      <a:gd name="T78" fmla="*/ 0 w 188"/>
                      <a:gd name="T79" fmla="*/ 0 h 214"/>
                      <a:gd name="T80" fmla="*/ 0 w 188"/>
                      <a:gd name="T81" fmla="*/ 0 h 21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88" h="214">
                        <a:moveTo>
                          <a:pt x="158" y="24"/>
                        </a:moveTo>
                        <a:cubicBezTo>
                          <a:pt x="156" y="18"/>
                          <a:pt x="160" y="6"/>
                          <a:pt x="160" y="6"/>
                        </a:cubicBezTo>
                        <a:cubicBezTo>
                          <a:pt x="167" y="16"/>
                          <a:pt x="167" y="8"/>
                          <a:pt x="170" y="0"/>
                        </a:cubicBezTo>
                        <a:cubicBezTo>
                          <a:pt x="181" y="4"/>
                          <a:pt x="179" y="14"/>
                          <a:pt x="182" y="24"/>
                        </a:cubicBezTo>
                        <a:cubicBezTo>
                          <a:pt x="184" y="30"/>
                          <a:pt x="188" y="42"/>
                          <a:pt x="188" y="42"/>
                        </a:cubicBezTo>
                        <a:cubicBezTo>
                          <a:pt x="183" y="56"/>
                          <a:pt x="188" y="52"/>
                          <a:pt x="178" y="58"/>
                        </a:cubicBezTo>
                        <a:cubicBezTo>
                          <a:pt x="174" y="63"/>
                          <a:pt x="170" y="76"/>
                          <a:pt x="170" y="76"/>
                        </a:cubicBezTo>
                        <a:cubicBezTo>
                          <a:pt x="169" y="100"/>
                          <a:pt x="173" y="110"/>
                          <a:pt x="162" y="126"/>
                        </a:cubicBezTo>
                        <a:cubicBezTo>
                          <a:pt x="150" y="118"/>
                          <a:pt x="155" y="132"/>
                          <a:pt x="144" y="136"/>
                        </a:cubicBezTo>
                        <a:cubicBezTo>
                          <a:pt x="135" y="134"/>
                          <a:pt x="129" y="135"/>
                          <a:pt x="120" y="138"/>
                        </a:cubicBezTo>
                        <a:cubicBezTo>
                          <a:pt x="114" y="129"/>
                          <a:pt x="122" y="127"/>
                          <a:pt x="112" y="124"/>
                        </a:cubicBezTo>
                        <a:cubicBezTo>
                          <a:pt x="108" y="130"/>
                          <a:pt x="108" y="142"/>
                          <a:pt x="102" y="146"/>
                        </a:cubicBezTo>
                        <a:cubicBezTo>
                          <a:pt x="98" y="148"/>
                          <a:pt x="90" y="150"/>
                          <a:pt x="90" y="150"/>
                        </a:cubicBezTo>
                        <a:cubicBezTo>
                          <a:pt x="87" y="141"/>
                          <a:pt x="89" y="135"/>
                          <a:pt x="80" y="132"/>
                        </a:cubicBezTo>
                        <a:cubicBezTo>
                          <a:pt x="68" y="134"/>
                          <a:pt x="65" y="134"/>
                          <a:pt x="58" y="144"/>
                        </a:cubicBezTo>
                        <a:cubicBezTo>
                          <a:pt x="66" y="150"/>
                          <a:pt x="68" y="147"/>
                          <a:pt x="76" y="142"/>
                        </a:cubicBezTo>
                        <a:cubicBezTo>
                          <a:pt x="81" y="146"/>
                          <a:pt x="85" y="155"/>
                          <a:pt x="78" y="160"/>
                        </a:cubicBezTo>
                        <a:cubicBezTo>
                          <a:pt x="75" y="162"/>
                          <a:pt x="62" y="165"/>
                          <a:pt x="58" y="166"/>
                        </a:cubicBezTo>
                        <a:cubicBezTo>
                          <a:pt x="48" y="173"/>
                          <a:pt x="44" y="173"/>
                          <a:pt x="34" y="166"/>
                        </a:cubicBezTo>
                        <a:cubicBezTo>
                          <a:pt x="35" y="162"/>
                          <a:pt x="34" y="158"/>
                          <a:pt x="36" y="154"/>
                        </a:cubicBezTo>
                        <a:cubicBezTo>
                          <a:pt x="38" y="150"/>
                          <a:pt x="55" y="146"/>
                          <a:pt x="46" y="144"/>
                        </a:cubicBezTo>
                        <a:cubicBezTo>
                          <a:pt x="42" y="143"/>
                          <a:pt x="34" y="148"/>
                          <a:pt x="34" y="148"/>
                        </a:cubicBezTo>
                        <a:cubicBezTo>
                          <a:pt x="32" y="155"/>
                          <a:pt x="28" y="159"/>
                          <a:pt x="26" y="166"/>
                        </a:cubicBezTo>
                        <a:cubicBezTo>
                          <a:pt x="36" y="182"/>
                          <a:pt x="36" y="173"/>
                          <a:pt x="30" y="190"/>
                        </a:cubicBezTo>
                        <a:cubicBezTo>
                          <a:pt x="28" y="196"/>
                          <a:pt x="14" y="200"/>
                          <a:pt x="14" y="200"/>
                        </a:cubicBezTo>
                        <a:cubicBezTo>
                          <a:pt x="5" y="214"/>
                          <a:pt x="11" y="210"/>
                          <a:pt x="0" y="214"/>
                        </a:cubicBezTo>
                        <a:cubicBezTo>
                          <a:pt x="2" y="202"/>
                          <a:pt x="5" y="198"/>
                          <a:pt x="8" y="188"/>
                        </a:cubicBezTo>
                        <a:cubicBezTo>
                          <a:pt x="6" y="178"/>
                          <a:pt x="3" y="173"/>
                          <a:pt x="0" y="164"/>
                        </a:cubicBezTo>
                        <a:cubicBezTo>
                          <a:pt x="3" y="156"/>
                          <a:pt x="7" y="157"/>
                          <a:pt x="14" y="152"/>
                        </a:cubicBezTo>
                        <a:cubicBezTo>
                          <a:pt x="18" y="141"/>
                          <a:pt x="23" y="140"/>
                          <a:pt x="32" y="134"/>
                        </a:cubicBezTo>
                        <a:cubicBezTo>
                          <a:pt x="37" y="127"/>
                          <a:pt x="37" y="123"/>
                          <a:pt x="44" y="118"/>
                        </a:cubicBezTo>
                        <a:cubicBezTo>
                          <a:pt x="64" y="121"/>
                          <a:pt x="55" y="122"/>
                          <a:pt x="72" y="116"/>
                        </a:cubicBezTo>
                        <a:cubicBezTo>
                          <a:pt x="76" y="115"/>
                          <a:pt x="84" y="112"/>
                          <a:pt x="84" y="112"/>
                        </a:cubicBezTo>
                        <a:cubicBezTo>
                          <a:pt x="105" y="119"/>
                          <a:pt x="97" y="84"/>
                          <a:pt x="114" y="78"/>
                        </a:cubicBezTo>
                        <a:cubicBezTo>
                          <a:pt x="117" y="87"/>
                          <a:pt x="110" y="89"/>
                          <a:pt x="120" y="92"/>
                        </a:cubicBezTo>
                        <a:cubicBezTo>
                          <a:pt x="125" y="85"/>
                          <a:pt x="125" y="81"/>
                          <a:pt x="132" y="76"/>
                        </a:cubicBezTo>
                        <a:cubicBezTo>
                          <a:pt x="138" y="68"/>
                          <a:pt x="146" y="65"/>
                          <a:pt x="150" y="54"/>
                        </a:cubicBezTo>
                        <a:cubicBezTo>
                          <a:pt x="151" y="50"/>
                          <a:pt x="154" y="42"/>
                          <a:pt x="154" y="42"/>
                        </a:cubicBezTo>
                        <a:cubicBezTo>
                          <a:pt x="152" y="41"/>
                          <a:pt x="148" y="40"/>
                          <a:pt x="148" y="38"/>
                        </a:cubicBezTo>
                        <a:cubicBezTo>
                          <a:pt x="148" y="36"/>
                          <a:pt x="161" y="33"/>
                          <a:pt x="152" y="32"/>
                        </a:cubicBezTo>
                        <a:lnTo>
                          <a:pt x="158" y="24"/>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67" name="Freeform 51"/>
                  <p:cNvSpPr>
                    <a:spLocks/>
                  </p:cNvSpPr>
                  <p:nvPr/>
                </p:nvSpPr>
                <p:spPr bwMode="ltGray">
                  <a:xfrm>
                    <a:off x="2021" y="340"/>
                    <a:ext cx="6" cy="4"/>
                  </a:xfrm>
                  <a:custGeom>
                    <a:avLst/>
                    <a:gdLst>
                      <a:gd name="T0" fmla="*/ 0 w 13"/>
                      <a:gd name="T1" fmla="*/ 0 h 13"/>
                      <a:gd name="T2" fmla="*/ 0 w 13"/>
                      <a:gd name="T3" fmla="*/ 0 h 13"/>
                      <a:gd name="T4" fmla="*/ 0 w 13"/>
                      <a:gd name="T5" fmla="*/ 0 h 13"/>
                      <a:gd name="T6" fmla="*/ 0 60000 65536"/>
                      <a:gd name="T7" fmla="*/ 0 60000 65536"/>
                      <a:gd name="T8" fmla="*/ 0 60000 65536"/>
                    </a:gdLst>
                    <a:ahLst/>
                    <a:cxnLst>
                      <a:cxn ang="T6">
                        <a:pos x="T0" y="T1"/>
                      </a:cxn>
                      <a:cxn ang="T7">
                        <a:pos x="T2" y="T3"/>
                      </a:cxn>
                      <a:cxn ang="T8">
                        <a:pos x="T4" y="T5"/>
                      </a:cxn>
                    </a:cxnLst>
                    <a:rect l="0" t="0" r="r" b="b"/>
                    <a:pathLst>
                      <a:path w="13" h="13">
                        <a:moveTo>
                          <a:pt x="0" y="9"/>
                        </a:moveTo>
                        <a:cubicBezTo>
                          <a:pt x="6" y="0"/>
                          <a:pt x="13" y="7"/>
                          <a:pt x="4" y="13"/>
                        </a:cubicBezTo>
                        <a:cubicBezTo>
                          <a:pt x="0" y="6"/>
                          <a:pt x="0" y="5"/>
                          <a:pt x="0" y="9"/>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68" name="Freeform 52"/>
                  <p:cNvSpPr>
                    <a:spLocks/>
                  </p:cNvSpPr>
                  <p:nvPr/>
                </p:nvSpPr>
                <p:spPr bwMode="ltGray">
                  <a:xfrm>
                    <a:off x="1573" y="389"/>
                    <a:ext cx="347" cy="189"/>
                  </a:xfrm>
                  <a:custGeom>
                    <a:avLst/>
                    <a:gdLst>
                      <a:gd name="T0" fmla="*/ 0 w 812"/>
                      <a:gd name="T1" fmla="*/ 0 h 564"/>
                      <a:gd name="T2" fmla="*/ 0 w 812"/>
                      <a:gd name="T3" fmla="*/ 0 h 564"/>
                      <a:gd name="T4" fmla="*/ 0 w 812"/>
                      <a:gd name="T5" fmla="*/ 0 h 564"/>
                      <a:gd name="T6" fmla="*/ 0 w 812"/>
                      <a:gd name="T7" fmla="*/ 0 h 564"/>
                      <a:gd name="T8" fmla="*/ 0 w 812"/>
                      <a:gd name="T9" fmla="*/ 0 h 564"/>
                      <a:gd name="T10" fmla="*/ 0 w 812"/>
                      <a:gd name="T11" fmla="*/ 0 h 564"/>
                      <a:gd name="T12" fmla="*/ 0 w 812"/>
                      <a:gd name="T13" fmla="*/ 0 h 564"/>
                      <a:gd name="T14" fmla="*/ 0 w 812"/>
                      <a:gd name="T15" fmla="*/ 0 h 564"/>
                      <a:gd name="T16" fmla="*/ 0 w 812"/>
                      <a:gd name="T17" fmla="*/ 0 h 564"/>
                      <a:gd name="T18" fmla="*/ 0 w 812"/>
                      <a:gd name="T19" fmla="*/ 0 h 564"/>
                      <a:gd name="T20" fmla="*/ 0 w 812"/>
                      <a:gd name="T21" fmla="*/ 0 h 564"/>
                      <a:gd name="T22" fmla="*/ 0 w 812"/>
                      <a:gd name="T23" fmla="*/ 0 h 564"/>
                      <a:gd name="T24" fmla="*/ 0 w 812"/>
                      <a:gd name="T25" fmla="*/ 0 h 564"/>
                      <a:gd name="T26" fmla="*/ 0 w 812"/>
                      <a:gd name="T27" fmla="*/ 0 h 564"/>
                      <a:gd name="T28" fmla="*/ 0 w 812"/>
                      <a:gd name="T29" fmla="*/ 0 h 564"/>
                      <a:gd name="T30" fmla="*/ 0 w 812"/>
                      <a:gd name="T31" fmla="*/ 0 h 564"/>
                      <a:gd name="T32" fmla="*/ 0 w 812"/>
                      <a:gd name="T33" fmla="*/ 0 h 564"/>
                      <a:gd name="T34" fmla="*/ 0 w 812"/>
                      <a:gd name="T35" fmla="*/ 0 h 564"/>
                      <a:gd name="T36" fmla="*/ 0 w 812"/>
                      <a:gd name="T37" fmla="*/ 0 h 564"/>
                      <a:gd name="T38" fmla="*/ 0 w 812"/>
                      <a:gd name="T39" fmla="*/ 0 h 564"/>
                      <a:gd name="T40" fmla="*/ 0 w 812"/>
                      <a:gd name="T41" fmla="*/ 0 h 564"/>
                      <a:gd name="T42" fmla="*/ 0 w 812"/>
                      <a:gd name="T43" fmla="*/ 0 h 564"/>
                      <a:gd name="T44" fmla="*/ 0 w 812"/>
                      <a:gd name="T45" fmla="*/ 0 h 564"/>
                      <a:gd name="T46" fmla="*/ 0 w 812"/>
                      <a:gd name="T47" fmla="*/ 0 h 564"/>
                      <a:gd name="T48" fmla="*/ 0 w 812"/>
                      <a:gd name="T49" fmla="*/ 0 h 564"/>
                      <a:gd name="T50" fmla="*/ 0 w 812"/>
                      <a:gd name="T51" fmla="*/ 0 h 564"/>
                      <a:gd name="T52" fmla="*/ 0 w 812"/>
                      <a:gd name="T53" fmla="*/ 0 h 564"/>
                      <a:gd name="T54" fmla="*/ 0 w 812"/>
                      <a:gd name="T55" fmla="*/ 0 h 564"/>
                      <a:gd name="T56" fmla="*/ 0 w 812"/>
                      <a:gd name="T57" fmla="*/ 0 h 564"/>
                      <a:gd name="T58" fmla="*/ 0 w 812"/>
                      <a:gd name="T59" fmla="*/ 0 h 564"/>
                      <a:gd name="T60" fmla="*/ 0 w 812"/>
                      <a:gd name="T61" fmla="*/ 0 h 564"/>
                      <a:gd name="T62" fmla="*/ 0 w 812"/>
                      <a:gd name="T63" fmla="*/ 0 h 564"/>
                      <a:gd name="T64" fmla="*/ 0 w 812"/>
                      <a:gd name="T65" fmla="*/ 0 h 564"/>
                      <a:gd name="T66" fmla="*/ 0 w 812"/>
                      <a:gd name="T67" fmla="*/ 0 h 564"/>
                      <a:gd name="T68" fmla="*/ 0 w 812"/>
                      <a:gd name="T69" fmla="*/ 0 h 564"/>
                      <a:gd name="T70" fmla="*/ 0 w 812"/>
                      <a:gd name="T71" fmla="*/ 0 h 564"/>
                      <a:gd name="T72" fmla="*/ 0 w 812"/>
                      <a:gd name="T73" fmla="*/ 0 h 564"/>
                      <a:gd name="T74" fmla="*/ 0 w 812"/>
                      <a:gd name="T75" fmla="*/ 0 h 564"/>
                      <a:gd name="T76" fmla="*/ 0 w 812"/>
                      <a:gd name="T77" fmla="*/ 0 h 564"/>
                      <a:gd name="T78" fmla="*/ 0 w 812"/>
                      <a:gd name="T79" fmla="*/ 0 h 564"/>
                      <a:gd name="T80" fmla="*/ 0 w 812"/>
                      <a:gd name="T81" fmla="*/ 0 h 564"/>
                      <a:gd name="T82" fmla="*/ 0 w 812"/>
                      <a:gd name="T83" fmla="*/ 0 h 564"/>
                      <a:gd name="T84" fmla="*/ 0 w 812"/>
                      <a:gd name="T85" fmla="*/ 0 h 564"/>
                      <a:gd name="T86" fmla="*/ 0 w 812"/>
                      <a:gd name="T87" fmla="*/ 0 h 56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812" h="564">
                        <a:moveTo>
                          <a:pt x="798" y="6"/>
                        </a:moveTo>
                        <a:cubicBezTo>
                          <a:pt x="801" y="15"/>
                          <a:pt x="809" y="16"/>
                          <a:pt x="812" y="26"/>
                        </a:cubicBezTo>
                        <a:cubicBezTo>
                          <a:pt x="809" y="36"/>
                          <a:pt x="801" y="41"/>
                          <a:pt x="796" y="50"/>
                        </a:cubicBezTo>
                        <a:cubicBezTo>
                          <a:pt x="791" y="61"/>
                          <a:pt x="788" y="71"/>
                          <a:pt x="778" y="78"/>
                        </a:cubicBezTo>
                        <a:cubicBezTo>
                          <a:pt x="773" y="85"/>
                          <a:pt x="771" y="88"/>
                          <a:pt x="774" y="96"/>
                        </a:cubicBezTo>
                        <a:cubicBezTo>
                          <a:pt x="767" y="107"/>
                          <a:pt x="758" y="114"/>
                          <a:pt x="748" y="122"/>
                        </a:cubicBezTo>
                        <a:cubicBezTo>
                          <a:pt x="744" y="125"/>
                          <a:pt x="736" y="130"/>
                          <a:pt x="736" y="130"/>
                        </a:cubicBezTo>
                        <a:cubicBezTo>
                          <a:pt x="740" y="141"/>
                          <a:pt x="731" y="140"/>
                          <a:pt x="722" y="142"/>
                        </a:cubicBezTo>
                        <a:cubicBezTo>
                          <a:pt x="716" y="148"/>
                          <a:pt x="712" y="151"/>
                          <a:pt x="704" y="154"/>
                        </a:cubicBezTo>
                        <a:cubicBezTo>
                          <a:pt x="686" y="150"/>
                          <a:pt x="650" y="169"/>
                          <a:pt x="634" y="180"/>
                        </a:cubicBezTo>
                        <a:cubicBezTo>
                          <a:pt x="636" y="189"/>
                          <a:pt x="631" y="193"/>
                          <a:pt x="640" y="196"/>
                        </a:cubicBezTo>
                        <a:cubicBezTo>
                          <a:pt x="643" y="205"/>
                          <a:pt x="640" y="207"/>
                          <a:pt x="632" y="210"/>
                        </a:cubicBezTo>
                        <a:cubicBezTo>
                          <a:pt x="626" y="219"/>
                          <a:pt x="623" y="226"/>
                          <a:pt x="614" y="232"/>
                        </a:cubicBezTo>
                        <a:cubicBezTo>
                          <a:pt x="611" y="231"/>
                          <a:pt x="606" y="233"/>
                          <a:pt x="604" y="230"/>
                        </a:cubicBezTo>
                        <a:cubicBezTo>
                          <a:pt x="599" y="220"/>
                          <a:pt x="610" y="199"/>
                          <a:pt x="620" y="196"/>
                        </a:cubicBezTo>
                        <a:cubicBezTo>
                          <a:pt x="623" y="187"/>
                          <a:pt x="617" y="187"/>
                          <a:pt x="620" y="178"/>
                        </a:cubicBezTo>
                        <a:cubicBezTo>
                          <a:pt x="617" y="164"/>
                          <a:pt x="609" y="168"/>
                          <a:pt x="598" y="172"/>
                        </a:cubicBezTo>
                        <a:cubicBezTo>
                          <a:pt x="592" y="180"/>
                          <a:pt x="585" y="185"/>
                          <a:pt x="576" y="188"/>
                        </a:cubicBezTo>
                        <a:cubicBezTo>
                          <a:pt x="572" y="194"/>
                          <a:pt x="568" y="200"/>
                          <a:pt x="564" y="206"/>
                        </a:cubicBezTo>
                        <a:cubicBezTo>
                          <a:pt x="561" y="210"/>
                          <a:pt x="556" y="218"/>
                          <a:pt x="556" y="218"/>
                        </a:cubicBezTo>
                        <a:cubicBezTo>
                          <a:pt x="558" y="234"/>
                          <a:pt x="559" y="243"/>
                          <a:pt x="572" y="252"/>
                        </a:cubicBezTo>
                        <a:cubicBezTo>
                          <a:pt x="579" y="262"/>
                          <a:pt x="586" y="273"/>
                          <a:pt x="596" y="280"/>
                        </a:cubicBezTo>
                        <a:cubicBezTo>
                          <a:pt x="598" y="286"/>
                          <a:pt x="602" y="298"/>
                          <a:pt x="602" y="298"/>
                        </a:cubicBezTo>
                        <a:cubicBezTo>
                          <a:pt x="601" y="308"/>
                          <a:pt x="599" y="361"/>
                          <a:pt x="594" y="368"/>
                        </a:cubicBezTo>
                        <a:cubicBezTo>
                          <a:pt x="590" y="374"/>
                          <a:pt x="576" y="378"/>
                          <a:pt x="570" y="382"/>
                        </a:cubicBezTo>
                        <a:cubicBezTo>
                          <a:pt x="563" y="393"/>
                          <a:pt x="550" y="396"/>
                          <a:pt x="542" y="406"/>
                        </a:cubicBezTo>
                        <a:cubicBezTo>
                          <a:pt x="536" y="413"/>
                          <a:pt x="539" y="417"/>
                          <a:pt x="530" y="420"/>
                        </a:cubicBezTo>
                        <a:cubicBezTo>
                          <a:pt x="526" y="408"/>
                          <a:pt x="538" y="391"/>
                          <a:pt x="522" y="386"/>
                        </a:cubicBezTo>
                        <a:cubicBezTo>
                          <a:pt x="516" y="377"/>
                          <a:pt x="510" y="364"/>
                          <a:pt x="502" y="356"/>
                        </a:cubicBezTo>
                        <a:cubicBezTo>
                          <a:pt x="497" y="341"/>
                          <a:pt x="505" y="360"/>
                          <a:pt x="482" y="348"/>
                        </a:cubicBezTo>
                        <a:cubicBezTo>
                          <a:pt x="478" y="346"/>
                          <a:pt x="478" y="339"/>
                          <a:pt x="474" y="336"/>
                        </a:cubicBezTo>
                        <a:cubicBezTo>
                          <a:pt x="470" y="323"/>
                          <a:pt x="466" y="342"/>
                          <a:pt x="462" y="348"/>
                        </a:cubicBezTo>
                        <a:cubicBezTo>
                          <a:pt x="460" y="358"/>
                          <a:pt x="456" y="363"/>
                          <a:pt x="454" y="374"/>
                        </a:cubicBezTo>
                        <a:cubicBezTo>
                          <a:pt x="457" y="383"/>
                          <a:pt x="455" y="387"/>
                          <a:pt x="450" y="394"/>
                        </a:cubicBezTo>
                        <a:cubicBezTo>
                          <a:pt x="454" y="399"/>
                          <a:pt x="464" y="411"/>
                          <a:pt x="466" y="418"/>
                        </a:cubicBezTo>
                        <a:cubicBezTo>
                          <a:pt x="474" y="443"/>
                          <a:pt x="472" y="458"/>
                          <a:pt x="500" y="464"/>
                        </a:cubicBezTo>
                        <a:cubicBezTo>
                          <a:pt x="507" y="469"/>
                          <a:pt x="510" y="474"/>
                          <a:pt x="516" y="480"/>
                        </a:cubicBezTo>
                        <a:cubicBezTo>
                          <a:pt x="511" y="494"/>
                          <a:pt x="513" y="509"/>
                          <a:pt x="510" y="524"/>
                        </a:cubicBezTo>
                        <a:cubicBezTo>
                          <a:pt x="512" y="537"/>
                          <a:pt x="511" y="541"/>
                          <a:pt x="522" y="548"/>
                        </a:cubicBezTo>
                        <a:cubicBezTo>
                          <a:pt x="523" y="552"/>
                          <a:pt x="525" y="556"/>
                          <a:pt x="526" y="560"/>
                        </a:cubicBezTo>
                        <a:cubicBezTo>
                          <a:pt x="527" y="564"/>
                          <a:pt x="514" y="556"/>
                          <a:pt x="514" y="556"/>
                        </a:cubicBezTo>
                        <a:cubicBezTo>
                          <a:pt x="502" y="564"/>
                          <a:pt x="501" y="551"/>
                          <a:pt x="492" y="544"/>
                        </a:cubicBezTo>
                        <a:cubicBezTo>
                          <a:pt x="488" y="541"/>
                          <a:pt x="480" y="536"/>
                          <a:pt x="480" y="536"/>
                        </a:cubicBezTo>
                        <a:cubicBezTo>
                          <a:pt x="471" y="522"/>
                          <a:pt x="474" y="529"/>
                          <a:pt x="470" y="518"/>
                        </a:cubicBezTo>
                        <a:cubicBezTo>
                          <a:pt x="467" y="491"/>
                          <a:pt x="461" y="446"/>
                          <a:pt x="436" y="430"/>
                        </a:cubicBezTo>
                        <a:cubicBezTo>
                          <a:pt x="428" y="433"/>
                          <a:pt x="425" y="433"/>
                          <a:pt x="422" y="424"/>
                        </a:cubicBezTo>
                        <a:cubicBezTo>
                          <a:pt x="427" y="404"/>
                          <a:pt x="432" y="383"/>
                          <a:pt x="438" y="364"/>
                        </a:cubicBezTo>
                        <a:cubicBezTo>
                          <a:pt x="436" y="343"/>
                          <a:pt x="431" y="330"/>
                          <a:pt x="426" y="310"/>
                        </a:cubicBezTo>
                        <a:cubicBezTo>
                          <a:pt x="429" y="302"/>
                          <a:pt x="425" y="300"/>
                          <a:pt x="422" y="292"/>
                        </a:cubicBezTo>
                        <a:cubicBezTo>
                          <a:pt x="424" y="282"/>
                          <a:pt x="428" y="277"/>
                          <a:pt x="422" y="268"/>
                        </a:cubicBezTo>
                        <a:cubicBezTo>
                          <a:pt x="420" y="269"/>
                          <a:pt x="418" y="269"/>
                          <a:pt x="416" y="270"/>
                        </a:cubicBezTo>
                        <a:cubicBezTo>
                          <a:pt x="414" y="272"/>
                          <a:pt x="414" y="275"/>
                          <a:pt x="412" y="276"/>
                        </a:cubicBezTo>
                        <a:cubicBezTo>
                          <a:pt x="408" y="278"/>
                          <a:pt x="400" y="280"/>
                          <a:pt x="400" y="280"/>
                        </a:cubicBezTo>
                        <a:cubicBezTo>
                          <a:pt x="394" y="274"/>
                          <a:pt x="389" y="274"/>
                          <a:pt x="386" y="266"/>
                        </a:cubicBezTo>
                        <a:cubicBezTo>
                          <a:pt x="391" y="251"/>
                          <a:pt x="379" y="206"/>
                          <a:pt x="364" y="196"/>
                        </a:cubicBezTo>
                        <a:cubicBezTo>
                          <a:pt x="357" y="186"/>
                          <a:pt x="358" y="182"/>
                          <a:pt x="360" y="170"/>
                        </a:cubicBezTo>
                        <a:cubicBezTo>
                          <a:pt x="358" y="160"/>
                          <a:pt x="356" y="147"/>
                          <a:pt x="346" y="144"/>
                        </a:cubicBezTo>
                        <a:cubicBezTo>
                          <a:pt x="343" y="154"/>
                          <a:pt x="338" y="160"/>
                          <a:pt x="330" y="166"/>
                        </a:cubicBezTo>
                        <a:cubicBezTo>
                          <a:pt x="323" y="164"/>
                          <a:pt x="308" y="160"/>
                          <a:pt x="308" y="160"/>
                        </a:cubicBezTo>
                        <a:cubicBezTo>
                          <a:pt x="296" y="162"/>
                          <a:pt x="297" y="166"/>
                          <a:pt x="288" y="172"/>
                        </a:cubicBezTo>
                        <a:cubicBezTo>
                          <a:pt x="284" y="185"/>
                          <a:pt x="282" y="191"/>
                          <a:pt x="268" y="196"/>
                        </a:cubicBezTo>
                        <a:cubicBezTo>
                          <a:pt x="264" y="200"/>
                          <a:pt x="243" y="231"/>
                          <a:pt x="242" y="232"/>
                        </a:cubicBezTo>
                        <a:cubicBezTo>
                          <a:pt x="231" y="239"/>
                          <a:pt x="215" y="247"/>
                          <a:pt x="206" y="256"/>
                        </a:cubicBezTo>
                        <a:cubicBezTo>
                          <a:pt x="202" y="260"/>
                          <a:pt x="200" y="265"/>
                          <a:pt x="196" y="268"/>
                        </a:cubicBezTo>
                        <a:cubicBezTo>
                          <a:pt x="194" y="269"/>
                          <a:pt x="192" y="269"/>
                          <a:pt x="190" y="270"/>
                        </a:cubicBezTo>
                        <a:cubicBezTo>
                          <a:pt x="188" y="271"/>
                          <a:pt x="186" y="272"/>
                          <a:pt x="184" y="274"/>
                        </a:cubicBezTo>
                        <a:cubicBezTo>
                          <a:pt x="180" y="278"/>
                          <a:pt x="172" y="286"/>
                          <a:pt x="172" y="286"/>
                        </a:cubicBezTo>
                        <a:cubicBezTo>
                          <a:pt x="167" y="300"/>
                          <a:pt x="165" y="314"/>
                          <a:pt x="160" y="328"/>
                        </a:cubicBezTo>
                        <a:cubicBezTo>
                          <a:pt x="158" y="335"/>
                          <a:pt x="156" y="341"/>
                          <a:pt x="154" y="348"/>
                        </a:cubicBezTo>
                        <a:cubicBezTo>
                          <a:pt x="153" y="350"/>
                          <a:pt x="152" y="354"/>
                          <a:pt x="152" y="354"/>
                        </a:cubicBezTo>
                        <a:cubicBezTo>
                          <a:pt x="152" y="359"/>
                          <a:pt x="156" y="384"/>
                          <a:pt x="146" y="392"/>
                        </a:cubicBezTo>
                        <a:cubicBezTo>
                          <a:pt x="141" y="397"/>
                          <a:pt x="128" y="404"/>
                          <a:pt x="128" y="404"/>
                        </a:cubicBezTo>
                        <a:cubicBezTo>
                          <a:pt x="125" y="412"/>
                          <a:pt x="122" y="421"/>
                          <a:pt x="114" y="424"/>
                        </a:cubicBezTo>
                        <a:cubicBezTo>
                          <a:pt x="100" y="419"/>
                          <a:pt x="97" y="405"/>
                          <a:pt x="94" y="392"/>
                        </a:cubicBezTo>
                        <a:cubicBezTo>
                          <a:pt x="86" y="362"/>
                          <a:pt x="82" y="332"/>
                          <a:pt x="72" y="302"/>
                        </a:cubicBezTo>
                        <a:cubicBezTo>
                          <a:pt x="71" y="281"/>
                          <a:pt x="70" y="275"/>
                          <a:pt x="66" y="258"/>
                        </a:cubicBezTo>
                        <a:cubicBezTo>
                          <a:pt x="66" y="251"/>
                          <a:pt x="68" y="219"/>
                          <a:pt x="64" y="208"/>
                        </a:cubicBezTo>
                        <a:cubicBezTo>
                          <a:pt x="70" y="191"/>
                          <a:pt x="66" y="173"/>
                          <a:pt x="72" y="156"/>
                        </a:cubicBezTo>
                        <a:cubicBezTo>
                          <a:pt x="66" y="139"/>
                          <a:pt x="60" y="168"/>
                          <a:pt x="56" y="172"/>
                        </a:cubicBezTo>
                        <a:cubicBezTo>
                          <a:pt x="53" y="175"/>
                          <a:pt x="44" y="180"/>
                          <a:pt x="44" y="180"/>
                        </a:cubicBezTo>
                        <a:cubicBezTo>
                          <a:pt x="35" y="177"/>
                          <a:pt x="28" y="173"/>
                          <a:pt x="24" y="162"/>
                        </a:cubicBezTo>
                        <a:cubicBezTo>
                          <a:pt x="23" y="158"/>
                          <a:pt x="20" y="150"/>
                          <a:pt x="20" y="150"/>
                        </a:cubicBezTo>
                        <a:cubicBezTo>
                          <a:pt x="30" y="148"/>
                          <a:pt x="30" y="143"/>
                          <a:pt x="38" y="138"/>
                        </a:cubicBezTo>
                        <a:cubicBezTo>
                          <a:pt x="35" y="128"/>
                          <a:pt x="31" y="133"/>
                          <a:pt x="24" y="138"/>
                        </a:cubicBezTo>
                        <a:cubicBezTo>
                          <a:pt x="15" y="135"/>
                          <a:pt x="15" y="132"/>
                          <a:pt x="18" y="124"/>
                        </a:cubicBezTo>
                        <a:cubicBezTo>
                          <a:pt x="11" y="114"/>
                          <a:pt x="9" y="101"/>
                          <a:pt x="0" y="92"/>
                        </a:cubicBezTo>
                        <a:lnTo>
                          <a:pt x="76" y="0"/>
                        </a:lnTo>
                        <a:lnTo>
                          <a:pt x="798" y="6"/>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69" name="Freeform 53"/>
                  <p:cNvSpPr>
                    <a:spLocks/>
                  </p:cNvSpPr>
                  <p:nvPr/>
                </p:nvSpPr>
                <p:spPr bwMode="ltGray">
                  <a:xfrm>
                    <a:off x="1634" y="519"/>
                    <a:ext cx="19" cy="29"/>
                  </a:xfrm>
                  <a:custGeom>
                    <a:avLst/>
                    <a:gdLst>
                      <a:gd name="T0" fmla="*/ 0 w 43"/>
                      <a:gd name="T1" fmla="*/ 0 h 85"/>
                      <a:gd name="T2" fmla="*/ 0 w 43"/>
                      <a:gd name="T3" fmla="*/ 0 h 85"/>
                      <a:gd name="T4" fmla="*/ 0 w 43"/>
                      <a:gd name="T5" fmla="*/ 0 h 85"/>
                      <a:gd name="T6" fmla="*/ 0 w 43"/>
                      <a:gd name="T7" fmla="*/ 0 h 85"/>
                      <a:gd name="T8" fmla="*/ 0 w 43"/>
                      <a:gd name="T9" fmla="*/ 0 h 85"/>
                      <a:gd name="T10" fmla="*/ 0 w 43"/>
                      <a:gd name="T11" fmla="*/ 0 h 8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3" h="85">
                        <a:moveTo>
                          <a:pt x="7" y="11"/>
                        </a:moveTo>
                        <a:cubicBezTo>
                          <a:pt x="4" y="2"/>
                          <a:pt x="9" y="0"/>
                          <a:pt x="17" y="3"/>
                        </a:cubicBezTo>
                        <a:cubicBezTo>
                          <a:pt x="24" y="13"/>
                          <a:pt x="28" y="24"/>
                          <a:pt x="37" y="33"/>
                        </a:cubicBezTo>
                        <a:cubicBezTo>
                          <a:pt x="43" y="52"/>
                          <a:pt x="40" y="78"/>
                          <a:pt x="19" y="85"/>
                        </a:cubicBezTo>
                        <a:cubicBezTo>
                          <a:pt x="6" y="81"/>
                          <a:pt x="5" y="81"/>
                          <a:pt x="1" y="69"/>
                        </a:cubicBezTo>
                        <a:cubicBezTo>
                          <a:pt x="2" y="66"/>
                          <a:pt x="0" y="4"/>
                          <a:pt x="7" y="11"/>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70" name="Freeform 54"/>
                  <p:cNvSpPr>
                    <a:spLocks/>
                  </p:cNvSpPr>
                  <p:nvPr/>
                </p:nvSpPr>
                <p:spPr bwMode="ltGray">
                  <a:xfrm>
                    <a:off x="1900" y="421"/>
                    <a:ext cx="18" cy="24"/>
                  </a:xfrm>
                  <a:custGeom>
                    <a:avLst/>
                    <a:gdLst>
                      <a:gd name="T0" fmla="*/ 0 w 44"/>
                      <a:gd name="T1" fmla="*/ 0 h 74"/>
                      <a:gd name="T2" fmla="*/ 0 w 44"/>
                      <a:gd name="T3" fmla="*/ 0 h 74"/>
                      <a:gd name="T4" fmla="*/ 0 w 44"/>
                      <a:gd name="T5" fmla="*/ 0 h 74"/>
                      <a:gd name="T6" fmla="*/ 0 w 44"/>
                      <a:gd name="T7" fmla="*/ 0 h 74"/>
                      <a:gd name="T8" fmla="*/ 0 w 44"/>
                      <a:gd name="T9" fmla="*/ 0 h 74"/>
                      <a:gd name="T10" fmla="*/ 0 w 44"/>
                      <a:gd name="T11" fmla="*/ 0 h 74"/>
                      <a:gd name="T12" fmla="*/ 0 w 44"/>
                      <a:gd name="T13" fmla="*/ 0 h 74"/>
                      <a:gd name="T14" fmla="*/ 0 w 44"/>
                      <a:gd name="T15" fmla="*/ 0 h 7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4" h="74">
                        <a:moveTo>
                          <a:pt x="13" y="28"/>
                        </a:moveTo>
                        <a:cubicBezTo>
                          <a:pt x="15" y="13"/>
                          <a:pt x="14" y="7"/>
                          <a:pt x="29" y="2"/>
                        </a:cubicBezTo>
                        <a:cubicBezTo>
                          <a:pt x="34" y="3"/>
                          <a:pt x="40" y="0"/>
                          <a:pt x="43" y="4"/>
                        </a:cubicBezTo>
                        <a:cubicBezTo>
                          <a:pt x="44" y="6"/>
                          <a:pt x="41" y="21"/>
                          <a:pt x="39" y="26"/>
                        </a:cubicBezTo>
                        <a:cubicBezTo>
                          <a:pt x="31" y="43"/>
                          <a:pt x="30" y="63"/>
                          <a:pt x="13" y="74"/>
                        </a:cubicBezTo>
                        <a:cubicBezTo>
                          <a:pt x="4" y="71"/>
                          <a:pt x="4" y="68"/>
                          <a:pt x="7" y="60"/>
                        </a:cubicBezTo>
                        <a:cubicBezTo>
                          <a:pt x="5" y="50"/>
                          <a:pt x="0" y="46"/>
                          <a:pt x="3" y="36"/>
                        </a:cubicBezTo>
                        <a:cubicBezTo>
                          <a:pt x="4" y="32"/>
                          <a:pt x="8" y="23"/>
                          <a:pt x="13" y="2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71" name="Freeform 55"/>
                  <p:cNvSpPr>
                    <a:spLocks/>
                  </p:cNvSpPr>
                  <p:nvPr/>
                </p:nvSpPr>
                <p:spPr bwMode="ltGray">
                  <a:xfrm>
                    <a:off x="1951" y="409"/>
                    <a:ext cx="9" cy="10"/>
                  </a:xfrm>
                  <a:custGeom>
                    <a:avLst/>
                    <a:gdLst>
                      <a:gd name="T0" fmla="*/ 0 w 20"/>
                      <a:gd name="T1" fmla="*/ 0 h 30"/>
                      <a:gd name="T2" fmla="*/ 0 w 20"/>
                      <a:gd name="T3" fmla="*/ 0 h 30"/>
                      <a:gd name="T4" fmla="*/ 0 w 20"/>
                      <a:gd name="T5" fmla="*/ 0 h 30"/>
                      <a:gd name="T6" fmla="*/ 0 60000 65536"/>
                      <a:gd name="T7" fmla="*/ 0 60000 65536"/>
                      <a:gd name="T8" fmla="*/ 0 60000 65536"/>
                    </a:gdLst>
                    <a:ahLst/>
                    <a:cxnLst>
                      <a:cxn ang="T6">
                        <a:pos x="T0" y="T1"/>
                      </a:cxn>
                      <a:cxn ang="T7">
                        <a:pos x="T2" y="T3"/>
                      </a:cxn>
                      <a:cxn ang="T8">
                        <a:pos x="T4" y="T5"/>
                      </a:cxn>
                    </a:cxnLst>
                    <a:rect l="0" t="0" r="r" b="b"/>
                    <a:pathLst>
                      <a:path w="20" h="30">
                        <a:moveTo>
                          <a:pt x="7" y="16"/>
                        </a:moveTo>
                        <a:cubicBezTo>
                          <a:pt x="18" y="0"/>
                          <a:pt x="20" y="20"/>
                          <a:pt x="5" y="30"/>
                        </a:cubicBezTo>
                        <a:cubicBezTo>
                          <a:pt x="0" y="23"/>
                          <a:pt x="1" y="22"/>
                          <a:pt x="7" y="16"/>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72" name="Freeform 56"/>
                  <p:cNvSpPr>
                    <a:spLocks/>
                  </p:cNvSpPr>
                  <p:nvPr/>
                </p:nvSpPr>
                <p:spPr bwMode="ltGray">
                  <a:xfrm>
                    <a:off x="1021" y="314"/>
                    <a:ext cx="433" cy="354"/>
                  </a:xfrm>
                  <a:custGeom>
                    <a:avLst/>
                    <a:gdLst>
                      <a:gd name="T0" fmla="*/ 1 w 682"/>
                      <a:gd name="T1" fmla="*/ 1 h 557"/>
                      <a:gd name="T2" fmla="*/ 1 w 682"/>
                      <a:gd name="T3" fmla="*/ 1 h 557"/>
                      <a:gd name="T4" fmla="*/ 1 w 682"/>
                      <a:gd name="T5" fmla="*/ 1 h 557"/>
                      <a:gd name="T6" fmla="*/ 1 w 682"/>
                      <a:gd name="T7" fmla="*/ 1 h 557"/>
                      <a:gd name="T8" fmla="*/ 1 w 682"/>
                      <a:gd name="T9" fmla="*/ 1 h 557"/>
                      <a:gd name="T10" fmla="*/ 1 w 682"/>
                      <a:gd name="T11" fmla="*/ 1 h 557"/>
                      <a:gd name="T12" fmla="*/ 1 w 682"/>
                      <a:gd name="T13" fmla="*/ 1 h 557"/>
                      <a:gd name="T14" fmla="*/ 1 w 682"/>
                      <a:gd name="T15" fmla="*/ 1 h 557"/>
                      <a:gd name="T16" fmla="*/ 1 w 682"/>
                      <a:gd name="T17" fmla="*/ 1 h 557"/>
                      <a:gd name="T18" fmla="*/ 1 w 682"/>
                      <a:gd name="T19" fmla="*/ 1 h 557"/>
                      <a:gd name="T20" fmla="*/ 1 w 682"/>
                      <a:gd name="T21" fmla="*/ 1 h 557"/>
                      <a:gd name="T22" fmla="*/ 1 w 682"/>
                      <a:gd name="T23" fmla="*/ 1 h 557"/>
                      <a:gd name="T24" fmla="*/ 1 w 682"/>
                      <a:gd name="T25" fmla="*/ 1 h 557"/>
                      <a:gd name="T26" fmla="*/ 1 w 682"/>
                      <a:gd name="T27" fmla="*/ 1 h 557"/>
                      <a:gd name="T28" fmla="*/ 1 w 682"/>
                      <a:gd name="T29" fmla="*/ 1 h 557"/>
                      <a:gd name="T30" fmla="*/ 1 w 682"/>
                      <a:gd name="T31" fmla="*/ 1 h 557"/>
                      <a:gd name="T32" fmla="*/ 1 w 682"/>
                      <a:gd name="T33" fmla="*/ 1 h 557"/>
                      <a:gd name="T34" fmla="*/ 0 w 682"/>
                      <a:gd name="T35" fmla="*/ 1 h 557"/>
                      <a:gd name="T36" fmla="*/ 1 w 682"/>
                      <a:gd name="T37" fmla="*/ 1 h 557"/>
                      <a:gd name="T38" fmla="*/ 1 w 682"/>
                      <a:gd name="T39" fmla="*/ 1 h 557"/>
                      <a:gd name="T40" fmla="*/ 1 w 682"/>
                      <a:gd name="T41" fmla="*/ 1 h 557"/>
                      <a:gd name="T42" fmla="*/ 1 w 682"/>
                      <a:gd name="T43" fmla="*/ 1 h 557"/>
                      <a:gd name="T44" fmla="*/ 1 w 682"/>
                      <a:gd name="T45" fmla="*/ 1 h 557"/>
                      <a:gd name="T46" fmla="*/ 1 w 682"/>
                      <a:gd name="T47" fmla="*/ 1 h 557"/>
                      <a:gd name="T48" fmla="*/ 1 w 682"/>
                      <a:gd name="T49" fmla="*/ 1 h 557"/>
                      <a:gd name="T50" fmla="*/ 1 w 682"/>
                      <a:gd name="T51" fmla="*/ 1 h 557"/>
                      <a:gd name="T52" fmla="*/ 1 w 682"/>
                      <a:gd name="T53" fmla="*/ 0 h 557"/>
                      <a:gd name="T54" fmla="*/ 1 w 682"/>
                      <a:gd name="T55" fmla="*/ 1 h 557"/>
                      <a:gd name="T56" fmla="*/ 1 w 682"/>
                      <a:gd name="T57" fmla="*/ 1 h 557"/>
                      <a:gd name="T58" fmla="*/ 1 w 682"/>
                      <a:gd name="T59" fmla="*/ 1 h 557"/>
                      <a:gd name="T60" fmla="*/ 1 w 682"/>
                      <a:gd name="T61" fmla="*/ 1 h 557"/>
                      <a:gd name="T62" fmla="*/ 1 w 682"/>
                      <a:gd name="T63" fmla="*/ 1 h 557"/>
                      <a:gd name="T64" fmla="*/ 1 w 682"/>
                      <a:gd name="T65" fmla="*/ 1 h 557"/>
                      <a:gd name="T66" fmla="*/ 1 w 682"/>
                      <a:gd name="T67" fmla="*/ 1 h 557"/>
                      <a:gd name="T68" fmla="*/ 1 w 682"/>
                      <a:gd name="T69" fmla="*/ 1 h 557"/>
                      <a:gd name="T70" fmla="*/ 1 w 682"/>
                      <a:gd name="T71" fmla="*/ 1 h 557"/>
                      <a:gd name="T72" fmla="*/ 1 w 682"/>
                      <a:gd name="T73" fmla="*/ 1 h 557"/>
                      <a:gd name="T74" fmla="*/ 1 w 682"/>
                      <a:gd name="T75" fmla="*/ 1 h 557"/>
                      <a:gd name="T76" fmla="*/ 1 w 682"/>
                      <a:gd name="T77" fmla="*/ 1 h 557"/>
                      <a:gd name="T78" fmla="*/ 1 w 682"/>
                      <a:gd name="T79" fmla="*/ 1 h 557"/>
                      <a:gd name="T80" fmla="*/ 1 w 682"/>
                      <a:gd name="T81" fmla="*/ 1 h 557"/>
                      <a:gd name="T82" fmla="*/ 1 w 682"/>
                      <a:gd name="T83" fmla="*/ 1 h 55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682" h="557">
                        <a:moveTo>
                          <a:pt x="435" y="556"/>
                        </a:moveTo>
                        <a:lnTo>
                          <a:pt x="481" y="464"/>
                        </a:lnTo>
                        <a:lnTo>
                          <a:pt x="473" y="449"/>
                        </a:lnTo>
                        <a:lnTo>
                          <a:pt x="486" y="451"/>
                        </a:lnTo>
                        <a:lnTo>
                          <a:pt x="495" y="441"/>
                        </a:lnTo>
                        <a:lnTo>
                          <a:pt x="500" y="413"/>
                        </a:lnTo>
                        <a:lnTo>
                          <a:pt x="500" y="371"/>
                        </a:lnTo>
                        <a:lnTo>
                          <a:pt x="309" y="287"/>
                        </a:lnTo>
                        <a:lnTo>
                          <a:pt x="296" y="308"/>
                        </a:lnTo>
                        <a:lnTo>
                          <a:pt x="282" y="346"/>
                        </a:lnTo>
                        <a:lnTo>
                          <a:pt x="396" y="557"/>
                        </a:lnTo>
                        <a:lnTo>
                          <a:pt x="303" y="556"/>
                        </a:lnTo>
                        <a:lnTo>
                          <a:pt x="304" y="536"/>
                        </a:lnTo>
                        <a:cubicBezTo>
                          <a:pt x="284" y="520"/>
                          <a:pt x="296" y="510"/>
                          <a:pt x="282" y="494"/>
                        </a:cubicBezTo>
                        <a:cubicBezTo>
                          <a:pt x="276" y="475"/>
                          <a:pt x="267" y="468"/>
                          <a:pt x="253" y="451"/>
                        </a:cubicBezTo>
                        <a:cubicBezTo>
                          <a:pt x="249" y="447"/>
                          <a:pt x="245" y="443"/>
                          <a:pt x="242" y="439"/>
                        </a:cubicBezTo>
                        <a:lnTo>
                          <a:pt x="237" y="432"/>
                        </a:lnTo>
                        <a:cubicBezTo>
                          <a:pt x="237" y="432"/>
                          <a:pt x="245" y="413"/>
                          <a:pt x="245" y="413"/>
                        </a:cubicBezTo>
                        <a:cubicBezTo>
                          <a:pt x="247" y="409"/>
                          <a:pt x="250" y="401"/>
                          <a:pt x="250" y="401"/>
                        </a:cubicBezTo>
                        <a:cubicBezTo>
                          <a:pt x="249" y="399"/>
                          <a:pt x="247" y="397"/>
                          <a:pt x="247" y="394"/>
                        </a:cubicBezTo>
                        <a:cubicBezTo>
                          <a:pt x="248" y="390"/>
                          <a:pt x="253" y="382"/>
                          <a:pt x="253" y="382"/>
                        </a:cubicBezTo>
                        <a:cubicBezTo>
                          <a:pt x="243" y="370"/>
                          <a:pt x="237" y="371"/>
                          <a:pt x="220" y="375"/>
                        </a:cubicBezTo>
                        <a:cubicBezTo>
                          <a:pt x="217" y="371"/>
                          <a:pt x="210" y="369"/>
                          <a:pt x="207" y="365"/>
                        </a:cubicBezTo>
                        <a:cubicBezTo>
                          <a:pt x="185" y="337"/>
                          <a:pt x="216" y="363"/>
                          <a:pt x="194" y="346"/>
                        </a:cubicBezTo>
                        <a:cubicBezTo>
                          <a:pt x="167" y="349"/>
                          <a:pt x="179" y="346"/>
                          <a:pt x="156" y="352"/>
                        </a:cubicBezTo>
                        <a:cubicBezTo>
                          <a:pt x="153" y="353"/>
                          <a:pt x="148" y="354"/>
                          <a:pt x="148" y="354"/>
                        </a:cubicBezTo>
                        <a:cubicBezTo>
                          <a:pt x="146" y="356"/>
                          <a:pt x="145" y="359"/>
                          <a:pt x="142" y="361"/>
                        </a:cubicBezTo>
                        <a:cubicBezTo>
                          <a:pt x="138" y="363"/>
                          <a:pt x="126" y="365"/>
                          <a:pt x="126" y="365"/>
                        </a:cubicBezTo>
                        <a:cubicBezTo>
                          <a:pt x="105" y="354"/>
                          <a:pt x="116" y="355"/>
                          <a:pt x="94" y="361"/>
                        </a:cubicBezTo>
                        <a:cubicBezTo>
                          <a:pt x="89" y="362"/>
                          <a:pt x="78" y="365"/>
                          <a:pt x="78" y="365"/>
                        </a:cubicBezTo>
                        <a:cubicBezTo>
                          <a:pt x="62" y="383"/>
                          <a:pt x="46" y="346"/>
                          <a:pt x="35" y="337"/>
                        </a:cubicBezTo>
                        <a:cubicBezTo>
                          <a:pt x="32" y="330"/>
                          <a:pt x="24" y="320"/>
                          <a:pt x="22" y="312"/>
                        </a:cubicBezTo>
                        <a:cubicBezTo>
                          <a:pt x="20" y="308"/>
                          <a:pt x="22" y="303"/>
                          <a:pt x="19" y="300"/>
                        </a:cubicBezTo>
                        <a:cubicBezTo>
                          <a:pt x="17" y="297"/>
                          <a:pt x="13" y="297"/>
                          <a:pt x="11" y="295"/>
                        </a:cubicBezTo>
                        <a:cubicBezTo>
                          <a:pt x="3" y="277"/>
                          <a:pt x="15" y="306"/>
                          <a:pt x="5" y="276"/>
                        </a:cubicBezTo>
                        <a:cubicBezTo>
                          <a:pt x="4" y="272"/>
                          <a:pt x="0" y="264"/>
                          <a:pt x="0" y="264"/>
                        </a:cubicBezTo>
                        <a:cubicBezTo>
                          <a:pt x="3" y="253"/>
                          <a:pt x="2" y="248"/>
                          <a:pt x="13" y="243"/>
                        </a:cubicBezTo>
                        <a:cubicBezTo>
                          <a:pt x="20" y="221"/>
                          <a:pt x="17" y="231"/>
                          <a:pt x="24" y="213"/>
                        </a:cubicBezTo>
                        <a:cubicBezTo>
                          <a:pt x="26" y="209"/>
                          <a:pt x="30" y="200"/>
                          <a:pt x="30" y="200"/>
                        </a:cubicBezTo>
                        <a:cubicBezTo>
                          <a:pt x="26" y="192"/>
                          <a:pt x="24" y="191"/>
                          <a:pt x="32" y="181"/>
                        </a:cubicBezTo>
                        <a:cubicBezTo>
                          <a:pt x="36" y="177"/>
                          <a:pt x="43" y="169"/>
                          <a:pt x="43" y="169"/>
                        </a:cubicBezTo>
                        <a:cubicBezTo>
                          <a:pt x="37" y="155"/>
                          <a:pt x="36" y="153"/>
                          <a:pt x="51" y="143"/>
                        </a:cubicBezTo>
                        <a:cubicBezTo>
                          <a:pt x="56" y="140"/>
                          <a:pt x="67" y="135"/>
                          <a:pt x="67" y="135"/>
                        </a:cubicBezTo>
                        <a:cubicBezTo>
                          <a:pt x="73" y="129"/>
                          <a:pt x="75" y="122"/>
                          <a:pt x="81" y="116"/>
                        </a:cubicBezTo>
                        <a:cubicBezTo>
                          <a:pt x="89" y="107"/>
                          <a:pt x="102" y="105"/>
                          <a:pt x="113" y="99"/>
                        </a:cubicBezTo>
                        <a:cubicBezTo>
                          <a:pt x="125" y="85"/>
                          <a:pt x="149" y="76"/>
                          <a:pt x="167" y="67"/>
                        </a:cubicBezTo>
                        <a:cubicBezTo>
                          <a:pt x="174" y="59"/>
                          <a:pt x="175" y="50"/>
                          <a:pt x="188" y="46"/>
                        </a:cubicBezTo>
                        <a:cubicBezTo>
                          <a:pt x="198" y="39"/>
                          <a:pt x="208" y="36"/>
                          <a:pt x="220" y="30"/>
                        </a:cubicBezTo>
                        <a:cubicBezTo>
                          <a:pt x="223" y="28"/>
                          <a:pt x="228" y="25"/>
                          <a:pt x="228" y="25"/>
                        </a:cubicBezTo>
                        <a:cubicBezTo>
                          <a:pt x="237" y="16"/>
                          <a:pt x="245" y="10"/>
                          <a:pt x="258" y="6"/>
                        </a:cubicBezTo>
                        <a:cubicBezTo>
                          <a:pt x="269" y="31"/>
                          <a:pt x="301" y="6"/>
                          <a:pt x="320" y="4"/>
                        </a:cubicBezTo>
                        <a:cubicBezTo>
                          <a:pt x="334" y="3"/>
                          <a:pt x="349" y="3"/>
                          <a:pt x="363" y="2"/>
                        </a:cubicBezTo>
                        <a:cubicBezTo>
                          <a:pt x="369" y="3"/>
                          <a:pt x="376" y="5"/>
                          <a:pt x="382" y="4"/>
                        </a:cubicBezTo>
                        <a:cubicBezTo>
                          <a:pt x="387" y="4"/>
                          <a:pt x="398" y="0"/>
                          <a:pt x="398" y="0"/>
                        </a:cubicBezTo>
                        <a:cubicBezTo>
                          <a:pt x="415" y="8"/>
                          <a:pt x="406" y="16"/>
                          <a:pt x="400" y="30"/>
                        </a:cubicBezTo>
                        <a:cubicBezTo>
                          <a:pt x="398" y="34"/>
                          <a:pt x="384" y="34"/>
                          <a:pt x="384" y="34"/>
                        </a:cubicBezTo>
                        <a:cubicBezTo>
                          <a:pt x="379" y="47"/>
                          <a:pt x="398" y="51"/>
                          <a:pt x="411" y="55"/>
                        </a:cubicBezTo>
                        <a:cubicBezTo>
                          <a:pt x="419" y="72"/>
                          <a:pt x="421" y="79"/>
                          <a:pt x="443" y="84"/>
                        </a:cubicBezTo>
                        <a:cubicBezTo>
                          <a:pt x="461" y="71"/>
                          <a:pt x="435" y="65"/>
                          <a:pt x="468" y="57"/>
                        </a:cubicBezTo>
                        <a:cubicBezTo>
                          <a:pt x="482" y="61"/>
                          <a:pt x="485" y="70"/>
                          <a:pt x="497" y="74"/>
                        </a:cubicBezTo>
                        <a:cubicBezTo>
                          <a:pt x="505" y="76"/>
                          <a:pt x="513" y="78"/>
                          <a:pt x="521" y="80"/>
                        </a:cubicBezTo>
                        <a:cubicBezTo>
                          <a:pt x="524" y="81"/>
                          <a:pt x="529" y="82"/>
                          <a:pt x="529" y="82"/>
                        </a:cubicBezTo>
                        <a:cubicBezTo>
                          <a:pt x="547" y="78"/>
                          <a:pt x="547" y="76"/>
                          <a:pt x="562" y="84"/>
                        </a:cubicBezTo>
                        <a:cubicBezTo>
                          <a:pt x="566" y="95"/>
                          <a:pt x="565" y="86"/>
                          <a:pt x="559" y="97"/>
                        </a:cubicBezTo>
                        <a:cubicBezTo>
                          <a:pt x="557" y="101"/>
                          <a:pt x="554" y="110"/>
                          <a:pt x="554" y="110"/>
                        </a:cubicBezTo>
                        <a:cubicBezTo>
                          <a:pt x="556" y="132"/>
                          <a:pt x="556" y="168"/>
                          <a:pt x="572" y="188"/>
                        </a:cubicBezTo>
                        <a:cubicBezTo>
                          <a:pt x="568" y="198"/>
                          <a:pt x="564" y="208"/>
                          <a:pt x="562" y="219"/>
                        </a:cubicBezTo>
                        <a:cubicBezTo>
                          <a:pt x="564" y="227"/>
                          <a:pt x="569" y="233"/>
                          <a:pt x="572" y="240"/>
                        </a:cubicBezTo>
                        <a:cubicBezTo>
                          <a:pt x="573" y="247"/>
                          <a:pt x="572" y="254"/>
                          <a:pt x="575" y="259"/>
                        </a:cubicBezTo>
                        <a:cubicBezTo>
                          <a:pt x="577" y="263"/>
                          <a:pt x="595" y="272"/>
                          <a:pt x="599" y="283"/>
                        </a:cubicBezTo>
                        <a:cubicBezTo>
                          <a:pt x="594" y="295"/>
                          <a:pt x="603" y="306"/>
                          <a:pt x="618" y="310"/>
                        </a:cubicBezTo>
                        <a:cubicBezTo>
                          <a:pt x="630" y="307"/>
                          <a:pt x="638" y="308"/>
                          <a:pt x="645" y="300"/>
                        </a:cubicBezTo>
                        <a:cubicBezTo>
                          <a:pt x="660" y="302"/>
                          <a:pt x="663" y="303"/>
                          <a:pt x="672" y="293"/>
                        </a:cubicBezTo>
                        <a:cubicBezTo>
                          <a:pt x="675" y="294"/>
                          <a:pt x="679" y="293"/>
                          <a:pt x="680" y="295"/>
                        </a:cubicBezTo>
                        <a:cubicBezTo>
                          <a:pt x="682" y="301"/>
                          <a:pt x="674" y="321"/>
                          <a:pt x="672" y="327"/>
                        </a:cubicBezTo>
                        <a:cubicBezTo>
                          <a:pt x="668" y="340"/>
                          <a:pt x="671" y="326"/>
                          <a:pt x="664" y="340"/>
                        </a:cubicBezTo>
                        <a:cubicBezTo>
                          <a:pt x="652" y="360"/>
                          <a:pt x="646" y="381"/>
                          <a:pt x="621" y="394"/>
                        </a:cubicBezTo>
                        <a:cubicBezTo>
                          <a:pt x="614" y="402"/>
                          <a:pt x="609" y="402"/>
                          <a:pt x="599" y="407"/>
                        </a:cubicBezTo>
                        <a:cubicBezTo>
                          <a:pt x="590" y="418"/>
                          <a:pt x="579" y="429"/>
                          <a:pt x="567" y="439"/>
                        </a:cubicBezTo>
                        <a:cubicBezTo>
                          <a:pt x="560" y="454"/>
                          <a:pt x="555" y="470"/>
                          <a:pt x="548" y="485"/>
                        </a:cubicBezTo>
                        <a:cubicBezTo>
                          <a:pt x="549" y="489"/>
                          <a:pt x="550" y="492"/>
                          <a:pt x="551" y="496"/>
                        </a:cubicBezTo>
                        <a:cubicBezTo>
                          <a:pt x="552" y="500"/>
                          <a:pt x="556" y="508"/>
                          <a:pt x="556" y="508"/>
                        </a:cubicBezTo>
                        <a:cubicBezTo>
                          <a:pt x="559" y="524"/>
                          <a:pt x="562" y="546"/>
                          <a:pt x="576" y="557"/>
                        </a:cubicBezTo>
                        <a:lnTo>
                          <a:pt x="435" y="556"/>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73" name="Freeform 57"/>
                  <p:cNvSpPr>
                    <a:spLocks/>
                  </p:cNvSpPr>
                  <p:nvPr/>
                </p:nvSpPr>
                <p:spPr bwMode="ltGray">
                  <a:xfrm>
                    <a:off x="1189" y="447"/>
                    <a:ext cx="163" cy="221"/>
                  </a:xfrm>
                  <a:custGeom>
                    <a:avLst/>
                    <a:gdLst>
                      <a:gd name="T0" fmla="*/ 1 w 257"/>
                      <a:gd name="T1" fmla="*/ 1 h 347"/>
                      <a:gd name="T2" fmla="*/ 1 w 257"/>
                      <a:gd name="T3" fmla="*/ 1 h 347"/>
                      <a:gd name="T4" fmla="*/ 1 w 257"/>
                      <a:gd name="T5" fmla="*/ 1 h 347"/>
                      <a:gd name="T6" fmla="*/ 1 w 257"/>
                      <a:gd name="T7" fmla="*/ 1 h 347"/>
                      <a:gd name="T8" fmla="*/ 1 w 257"/>
                      <a:gd name="T9" fmla="*/ 1 h 347"/>
                      <a:gd name="T10" fmla="*/ 1 w 257"/>
                      <a:gd name="T11" fmla="*/ 1 h 347"/>
                      <a:gd name="T12" fmla="*/ 1 w 257"/>
                      <a:gd name="T13" fmla="*/ 1 h 347"/>
                      <a:gd name="T14" fmla="*/ 1 w 257"/>
                      <a:gd name="T15" fmla="*/ 1 h 347"/>
                      <a:gd name="T16" fmla="*/ 1 w 257"/>
                      <a:gd name="T17" fmla="*/ 1 h 347"/>
                      <a:gd name="T18" fmla="*/ 1 w 257"/>
                      <a:gd name="T19" fmla="*/ 1 h 347"/>
                      <a:gd name="T20" fmla="*/ 1 w 257"/>
                      <a:gd name="T21" fmla="*/ 1 h 347"/>
                      <a:gd name="T22" fmla="*/ 1 w 257"/>
                      <a:gd name="T23" fmla="*/ 1 h 347"/>
                      <a:gd name="T24" fmla="*/ 1 w 257"/>
                      <a:gd name="T25" fmla="*/ 1 h 347"/>
                      <a:gd name="T26" fmla="*/ 0 w 257"/>
                      <a:gd name="T27" fmla="*/ 1 h 347"/>
                      <a:gd name="T28" fmla="*/ 1 w 257"/>
                      <a:gd name="T29" fmla="*/ 1 h 347"/>
                      <a:gd name="T30" fmla="*/ 1 w 257"/>
                      <a:gd name="T31" fmla="*/ 1 h 34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57" h="347">
                        <a:moveTo>
                          <a:pt x="243" y="347"/>
                        </a:moveTo>
                        <a:lnTo>
                          <a:pt x="233" y="301"/>
                        </a:lnTo>
                        <a:lnTo>
                          <a:pt x="217" y="288"/>
                        </a:lnTo>
                        <a:lnTo>
                          <a:pt x="215" y="269"/>
                        </a:lnTo>
                        <a:lnTo>
                          <a:pt x="209" y="254"/>
                        </a:lnTo>
                        <a:lnTo>
                          <a:pt x="209" y="229"/>
                        </a:lnTo>
                        <a:lnTo>
                          <a:pt x="207" y="214"/>
                        </a:lnTo>
                        <a:lnTo>
                          <a:pt x="228" y="202"/>
                        </a:lnTo>
                        <a:lnTo>
                          <a:pt x="257" y="197"/>
                        </a:lnTo>
                        <a:lnTo>
                          <a:pt x="257" y="136"/>
                        </a:lnTo>
                        <a:cubicBezTo>
                          <a:pt x="209" y="119"/>
                          <a:pt x="13" y="0"/>
                          <a:pt x="54" y="96"/>
                        </a:cubicBezTo>
                        <a:cubicBezTo>
                          <a:pt x="36" y="106"/>
                          <a:pt x="57" y="97"/>
                          <a:pt x="32" y="98"/>
                        </a:cubicBezTo>
                        <a:cubicBezTo>
                          <a:pt x="27" y="99"/>
                          <a:pt x="16" y="102"/>
                          <a:pt x="16" y="102"/>
                        </a:cubicBezTo>
                        <a:lnTo>
                          <a:pt x="0" y="149"/>
                        </a:lnTo>
                        <a:lnTo>
                          <a:pt x="93" y="346"/>
                        </a:lnTo>
                        <a:lnTo>
                          <a:pt x="243" y="347"/>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74" name="Freeform 58"/>
                  <p:cNvSpPr>
                    <a:spLocks/>
                  </p:cNvSpPr>
                  <p:nvPr/>
                </p:nvSpPr>
                <p:spPr bwMode="ltGray">
                  <a:xfrm>
                    <a:off x="1476" y="611"/>
                    <a:ext cx="7" cy="12"/>
                  </a:xfrm>
                  <a:custGeom>
                    <a:avLst/>
                    <a:gdLst>
                      <a:gd name="T0" fmla="*/ 0 w 19"/>
                      <a:gd name="T1" fmla="*/ 0 h 37"/>
                      <a:gd name="T2" fmla="*/ 0 w 19"/>
                      <a:gd name="T3" fmla="*/ 0 h 37"/>
                      <a:gd name="T4" fmla="*/ 0 w 19"/>
                      <a:gd name="T5" fmla="*/ 0 h 37"/>
                      <a:gd name="T6" fmla="*/ 0 60000 65536"/>
                      <a:gd name="T7" fmla="*/ 0 60000 65536"/>
                      <a:gd name="T8" fmla="*/ 0 60000 65536"/>
                    </a:gdLst>
                    <a:ahLst/>
                    <a:cxnLst>
                      <a:cxn ang="T6">
                        <a:pos x="T0" y="T1"/>
                      </a:cxn>
                      <a:cxn ang="T7">
                        <a:pos x="T2" y="T3"/>
                      </a:cxn>
                      <a:cxn ang="T8">
                        <a:pos x="T4" y="T5"/>
                      </a:cxn>
                    </a:cxnLst>
                    <a:rect l="0" t="0" r="r" b="b"/>
                    <a:pathLst>
                      <a:path w="19" h="37">
                        <a:moveTo>
                          <a:pt x="7" y="25"/>
                        </a:moveTo>
                        <a:cubicBezTo>
                          <a:pt x="0" y="4"/>
                          <a:pt x="12" y="0"/>
                          <a:pt x="19" y="21"/>
                        </a:cubicBezTo>
                        <a:cubicBezTo>
                          <a:pt x="14" y="37"/>
                          <a:pt x="18" y="36"/>
                          <a:pt x="7" y="25"/>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75" name="Freeform 59"/>
                  <p:cNvSpPr>
                    <a:spLocks/>
                  </p:cNvSpPr>
                  <p:nvPr/>
                </p:nvSpPr>
                <p:spPr bwMode="ltGray">
                  <a:xfrm>
                    <a:off x="1467" y="497"/>
                    <a:ext cx="9" cy="7"/>
                  </a:xfrm>
                  <a:custGeom>
                    <a:avLst/>
                    <a:gdLst>
                      <a:gd name="T0" fmla="*/ 0 w 22"/>
                      <a:gd name="T1" fmla="*/ 0 h 20"/>
                      <a:gd name="T2" fmla="*/ 0 w 22"/>
                      <a:gd name="T3" fmla="*/ 0 h 20"/>
                      <a:gd name="T4" fmla="*/ 0 w 22"/>
                      <a:gd name="T5" fmla="*/ 0 h 20"/>
                      <a:gd name="T6" fmla="*/ 0 w 22"/>
                      <a:gd name="T7" fmla="*/ 0 h 20"/>
                      <a:gd name="T8" fmla="*/ 0 w 22"/>
                      <a:gd name="T9" fmla="*/ 0 h 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 h="20">
                        <a:moveTo>
                          <a:pt x="12" y="12"/>
                        </a:moveTo>
                        <a:cubicBezTo>
                          <a:pt x="13" y="8"/>
                          <a:pt x="12" y="0"/>
                          <a:pt x="16" y="0"/>
                        </a:cubicBezTo>
                        <a:cubicBezTo>
                          <a:pt x="20" y="0"/>
                          <a:pt x="22" y="8"/>
                          <a:pt x="20" y="12"/>
                        </a:cubicBezTo>
                        <a:cubicBezTo>
                          <a:pt x="18" y="16"/>
                          <a:pt x="12" y="17"/>
                          <a:pt x="8" y="20"/>
                        </a:cubicBezTo>
                        <a:cubicBezTo>
                          <a:pt x="3" y="5"/>
                          <a:pt x="0" y="6"/>
                          <a:pt x="12" y="1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76" name="Freeform 60"/>
                  <p:cNvSpPr>
                    <a:spLocks/>
                  </p:cNvSpPr>
                  <p:nvPr/>
                </p:nvSpPr>
                <p:spPr bwMode="ltGray">
                  <a:xfrm>
                    <a:off x="1072" y="357"/>
                    <a:ext cx="25" cy="10"/>
                  </a:xfrm>
                  <a:custGeom>
                    <a:avLst/>
                    <a:gdLst>
                      <a:gd name="T0" fmla="*/ 0 w 57"/>
                      <a:gd name="T1" fmla="*/ 0 h 30"/>
                      <a:gd name="T2" fmla="*/ 0 w 57"/>
                      <a:gd name="T3" fmla="*/ 0 h 30"/>
                      <a:gd name="T4" fmla="*/ 0 w 57"/>
                      <a:gd name="T5" fmla="*/ 0 h 30"/>
                      <a:gd name="T6" fmla="*/ 0 w 57"/>
                      <a:gd name="T7" fmla="*/ 0 h 3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7" h="30">
                        <a:moveTo>
                          <a:pt x="24" y="18"/>
                        </a:moveTo>
                        <a:cubicBezTo>
                          <a:pt x="0" y="10"/>
                          <a:pt x="9" y="0"/>
                          <a:pt x="32" y="6"/>
                        </a:cubicBezTo>
                        <a:cubicBezTo>
                          <a:pt x="46" y="15"/>
                          <a:pt x="57" y="23"/>
                          <a:pt x="36" y="30"/>
                        </a:cubicBezTo>
                        <a:cubicBezTo>
                          <a:pt x="21" y="25"/>
                          <a:pt x="24" y="30"/>
                          <a:pt x="24" y="1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77" name="Freeform 61"/>
                  <p:cNvSpPr>
                    <a:spLocks/>
                  </p:cNvSpPr>
                  <p:nvPr/>
                </p:nvSpPr>
                <p:spPr bwMode="ltGray">
                  <a:xfrm>
                    <a:off x="1374" y="265"/>
                    <a:ext cx="295" cy="233"/>
                  </a:xfrm>
                  <a:custGeom>
                    <a:avLst/>
                    <a:gdLst>
                      <a:gd name="T0" fmla="*/ 0 w 693"/>
                      <a:gd name="T1" fmla="*/ 0 h 696"/>
                      <a:gd name="T2" fmla="*/ 0 w 693"/>
                      <a:gd name="T3" fmla="*/ 0 h 696"/>
                      <a:gd name="T4" fmla="*/ 0 w 693"/>
                      <a:gd name="T5" fmla="*/ 0 h 696"/>
                      <a:gd name="T6" fmla="*/ 0 w 693"/>
                      <a:gd name="T7" fmla="*/ 0 h 696"/>
                      <a:gd name="T8" fmla="*/ 0 w 693"/>
                      <a:gd name="T9" fmla="*/ 0 h 696"/>
                      <a:gd name="T10" fmla="*/ 0 w 693"/>
                      <a:gd name="T11" fmla="*/ 0 h 696"/>
                      <a:gd name="T12" fmla="*/ 0 w 693"/>
                      <a:gd name="T13" fmla="*/ 0 h 696"/>
                      <a:gd name="T14" fmla="*/ 0 w 693"/>
                      <a:gd name="T15" fmla="*/ 0 h 696"/>
                      <a:gd name="T16" fmla="*/ 0 w 693"/>
                      <a:gd name="T17" fmla="*/ 0 h 696"/>
                      <a:gd name="T18" fmla="*/ 0 w 693"/>
                      <a:gd name="T19" fmla="*/ 0 h 696"/>
                      <a:gd name="T20" fmla="*/ 0 w 693"/>
                      <a:gd name="T21" fmla="*/ 0 h 696"/>
                      <a:gd name="T22" fmla="*/ 0 w 693"/>
                      <a:gd name="T23" fmla="*/ 0 h 696"/>
                      <a:gd name="T24" fmla="*/ 0 w 693"/>
                      <a:gd name="T25" fmla="*/ 0 h 696"/>
                      <a:gd name="T26" fmla="*/ 0 w 693"/>
                      <a:gd name="T27" fmla="*/ 0 h 696"/>
                      <a:gd name="T28" fmla="*/ 0 w 693"/>
                      <a:gd name="T29" fmla="*/ 0 h 696"/>
                      <a:gd name="T30" fmla="*/ 0 w 693"/>
                      <a:gd name="T31" fmla="*/ 0 h 696"/>
                      <a:gd name="T32" fmla="*/ 0 w 693"/>
                      <a:gd name="T33" fmla="*/ 0 h 696"/>
                      <a:gd name="T34" fmla="*/ 0 w 693"/>
                      <a:gd name="T35" fmla="*/ 0 h 696"/>
                      <a:gd name="T36" fmla="*/ 0 w 693"/>
                      <a:gd name="T37" fmla="*/ 0 h 696"/>
                      <a:gd name="T38" fmla="*/ 0 w 693"/>
                      <a:gd name="T39" fmla="*/ 0 h 696"/>
                      <a:gd name="T40" fmla="*/ 0 w 693"/>
                      <a:gd name="T41" fmla="*/ 0 h 696"/>
                      <a:gd name="T42" fmla="*/ 0 w 693"/>
                      <a:gd name="T43" fmla="*/ 0 h 696"/>
                      <a:gd name="T44" fmla="*/ 0 w 693"/>
                      <a:gd name="T45" fmla="*/ 0 h 696"/>
                      <a:gd name="T46" fmla="*/ 0 w 693"/>
                      <a:gd name="T47" fmla="*/ 0 h 696"/>
                      <a:gd name="T48" fmla="*/ 0 w 693"/>
                      <a:gd name="T49" fmla="*/ 0 h 696"/>
                      <a:gd name="T50" fmla="*/ 0 w 693"/>
                      <a:gd name="T51" fmla="*/ 0 h 696"/>
                      <a:gd name="T52" fmla="*/ 0 w 693"/>
                      <a:gd name="T53" fmla="*/ 0 h 696"/>
                      <a:gd name="T54" fmla="*/ 0 w 693"/>
                      <a:gd name="T55" fmla="*/ 0 h 696"/>
                      <a:gd name="T56" fmla="*/ 0 w 693"/>
                      <a:gd name="T57" fmla="*/ 0 h 696"/>
                      <a:gd name="T58" fmla="*/ 0 w 693"/>
                      <a:gd name="T59" fmla="*/ 0 h 696"/>
                      <a:gd name="T60" fmla="*/ 0 w 693"/>
                      <a:gd name="T61" fmla="*/ 0 h 696"/>
                      <a:gd name="T62" fmla="*/ 0 w 693"/>
                      <a:gd name="T63" fmla="*/ 0 h 696"/>
                      <a:gd name="T64" fmla="*/ 0 w 693"/>
                      <a:gd name="T65" fmla="*/ 0 h 696"/>
                      <a:gd name="T66" fmla="*/ 0 w 693"/>
                      <a:gd name="T67" fmla="*/ 0 h 696"/>
                      <a:gd name="T68" fmla="*/ 0 w 693"/>
                      <a:gd name="T69" fmla="*/ 0 h 696"/>
                      <a:gd name="T70" fmla="*/ 0 w 693"/>
                      <a:gd name="T71" fmla="*/ 0 h 6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93" h="696">
                        <a:moveTo>
                          <a:pt x="541" y="460"/>
                        </a:moveTo>
                        <a:lnTo>
                          <a:pt x="473" y="464"/>
                        </a:lnTo>
                        <a:lnTo>
                          <a:pt x="441" y="452"/>
                        </a:lnTo>
                        <a:lnTo>
                          <a:pt x="393" y="452"/>
                        </a:lnTo>
                        <a:cubicBezTo>
                          <a:pt x="365" y="448"/>
                          <a:pt x="360" y="444"/>
                          <a:pt x="337" y="436"/>
                        </a:cubicBezTo>
                        <a:cubicBezTo>
                          <a:pt x="336" y="432"/>
                          <a:pt x="330" y="413"/>
                          <a:pt x="325" y="412"/>
                        </a:cubicBezTo>
                        <a:cubicBezTo>
                          <a:pt x="317" y="411"/>
                          <a:pt x="301" y="420"/>
                          <a:pt x="301" y="420"/>
                        </a:cubicBezTo>
                        <a:cubicBezTo>
                          <a:pt x="289" y="412"/>
                          <a:pt x="277" y="408"/>
                          <a:pt x="265" y="400"/>
                        </a:cubicBezTo>
                        <a:cubicBezTo>
                          <a:pt x="252" y="380"/>
                          <a:pt x="256" y="356"/>
                          <a:pt x="233" y="348"/>
                        </a:cubicBezTo>
                        <a:cubicBezTo>
                          <a:pt x="217" y="372"/>
                          <a:pt x="221" y="392"/>
                          <a:pt x="237" y="416"/>
                        </a:cubicBezTo>
                        <a:cubicBezTo>
                          <a:pt x="234" y="428"/>
                          <a:pt x="228" y="445"/>
                          <a:pt x="237" y="444"/>
                        </a:cubicBezTo>
                        <a:cubicBezTo>
                          <a:pt x="247" y="443"/>
                          <a:pt x="261" y="428"/>
                          <a:pt x="261" y="428"/>
                        </a:cubicBezTo>
                        <a:cubicBezTo>
                          <a:pt x="258" y="450"/>
                          <a:pt x="243" y="475"/>
                          <a:pt x="269" y="484"/>
                        </a:cubicBezTo>
                        <a:cubicBezTo>
                          <a:pt x="277" y="479"/>
                          <a:pt x="288" y="476"/>
                          <a:pt x="293" y="468"/>
                        </a:cubicBezTo>
                        <a:cubicBezTo>
                          <a:pt x="302" y="454"/>
                          <a:pt x="303" y="446"/>
                          <a:pt x="317" y="436"/>
                        </a:cubicBezTo>
                        <a:cubicBezTo>
                          <a:pt x="315" y="448"/>
                          <a:pt x="306" y="467"/>
                          <a:pt x="321" y="476"/>
                        </a:cubicBezTo>
                        <a:cubicBezTo>
                          <a:pt x="328" y="480"/>
                          <a:pt x="345" y="484"/>
                          <a:pt x="345" y="484"/>
                        </a:cubicBezTo>
                        <a:cubicBezTo>
                          <a:pt x="382" y="472"/>
                          <a:pt x="347" y="527"/>
                          <a:pt x="333" y="536"/>
                        </a:cubicBezTo>
                        <a:cubicBezTo>
                          <a:pt x="330" y="540"/>
                          <a:pt x="329" y="545"/>
                          <a:pt x="325" y="548"/>
                        </a:cubicBezTo>
                        <a:cubicBezTo>
                          <a:pt x="322" y="551"/>
                          <a:pt x="316" y="549"/>
                          <a:pt x="313" y="552"/>
                        </a:cubicBezTo>
                        <a:cubicBezTo>
                          <a:pt x="300" y="565"/>
                          <a:pt x="320" y="575"/>
                          <a:pt x="293" y="584"/>
                        </a:cubicBezTo>
                        <a:cubicBezTo>
                          <a:pt x="286" y="595"/>
                          <a:pt x="272" y="610"/>
                          <a:pt x="261" y="616"/>
                        </a:cubicBezTo>
                        <a:cubicBezTo>
                          <a:pt x="254" y="620"/>
                          <a:pt x="245" y="621"/>
                          <a:pt x="237" y="624"/>
                        </a:cubicBezTo>
                        <a:cubicBezTo>
                          <a:pt x="233" y="625"/>
                          <a:pt x="225" y="628"/>
                          <a:pt x="225" y="628"/>
                        </a:cubicBezTo>
                        <a:cubicBezTo>
                          <a:pt x="215" y="659"/>
                          <a:pt x="212" y="652"/>
                          <a:pt x="173" y="656"/>
                        </a:cubicBezTo>
                        <a:cubicBezTo>
                          <a:pt x="140" y="667"/>
                          <a:pt x="132" y="687"/>
                          <a:pt x="97" y="696"/>
                        </a:cubicBezTo>
                        <a:cubicBezTo>
                          <a:pt x="77" y="691"/>
                          <a:pt x="75" y="687"/>
                          <a:pt x="81" y="668"/>
                        </a:cubicBezTo>
                        <a:cubicBezTo>
                          <a:pt x="77" y="646"/>
                          <a:pt x="72" y="639"/>
                          <a:pt x="77" y="616"/>
                        </a:cubicBezTo>
                        <a:cubicBezTo>
                          <a:pt x="73" y="598"/>
                          <a:pt x="71" y="587"/>
                          <a:pt x="61" y="572"/>
                        </a:cubicBezTo>
                        <a:cubicBezTo>
                          <a:pt x="58" y="551"/>
                          <a:pt x="51" y="543"/>
                          <a:pt x="45" y="524"/>
                        </a:cubicBezTo>
                        <a:cubicBezTo>
                          <a:pt x="52" y="502"/>
                          <a:pt x="58" y="496"/>
                          <a:pt x="49" y="472"/>
                        </a:cubicBezTo>
                        <a:cubicBezTo>
                          <a:pt x="46" y="463"/>
                          <a:pt x="33" y="448"/>
                          <a:pt x="33" y="448"/>
                        </a:cubicBezTo>
                        <a:cubicBezTo>
                          <a:pt x="42" y="422"/>
                          <a:pt x="42" y="408"/>
                          <a:pt x="33" y="380"/>
                        </a:cubicBezTo>
                        <a:cubicBezTo>
                          <a:pt x="49" y="369"/>
                          <a:pt x="48" y="362"/>
                          <a:pt x="53" y="344"/>
                        </a:cubicBezTo>
                        <a:cubicBezTo>
                          <a:pt x="47" y="327"/>
                          <a:pt x="49" y="308"/>
                          <a:pt x="33" y="332"/>
                        </a:cubicBezTo>
                        <a:cubicBezTo>
                          <a:pt x="40" y="353"/>
                          <a:pt x="29" y="374"/>
                          <a:pt x="17" y="392"/>
                        </a:cubicBezTo>
                        <a:cubicBezTo>
                          <a:pt x="6" y="360"/>
                          <a:pt x="10" y="340"/>
                          <a:pt x="13" y="304"/>
                        </a:cubicBezTo>
                        <a:cubicBezTo>
                          <a:pt x="44" y="314"/>
                          <a:pt x="54" y="289"/>
                          <a:pt x="81" y="280"/>
                        </a:cubicBezTo>
                        <a:cubicBezTo>
                          <a:pt x="94" y="261"/>
                          <a:pt x="85" y="242"/>
                          <a:pt x="105" y="228"/>
                        </a:cubicBezTo>
                        <a:cubicBezTo>
                          <a:pt x="108" y="220"/>
                          <a:pt x="110" y="212"/>
                          <a:pt x="113" y="204"/>
                        </a:cubicBezTo>
                        <a:cubicBezTo>
                          <a:pt x="116" y="196"/>
                          <a:pt x="89" y="196"/>
                          <a:pt x="89" y="196"/>
                        </a:cubicBezTo>
                        <a:cubicBezTo>
                          <a:pt x="81" y="221"/>
                          <a:pt x="58" y="211"/>
                          <a:pt x="37" y="204"/>
                        </a:cubicBezTo>
                        <a:cubicBezTo>
                          <a:pt x="33" y="207"/>
                          <a:pt x="30" y="213"/>
                          <a:pt x="25" y="212"/>
                        </a:cubicBezTo>
                        <a:cubicBezTo>
                          <a:pt x="16" y="210"/>
                          <a:pt x="1" y="196"/>
                          <a:pt x="1" y="196"/>
                        </a:cubicBezTo>
                        <a:cubicBezTo>
                          <a:pt x="4" y="186"/>
                          <a:pt x="4" y="174"/>
                          <a:pt x="9" y="164"/>
                        </a:cubicBezTo>
                        <a:cubicBezTo>
                          <a:pt x="13" y="155"/>
                          <a:pt x="25" y="140"/>
                          <a:pt x="25" y="140"/>
                        </a:cubicBezTo>
                        <a:cubicBezTo>
                          <a:pt x="0" y="132"/>
                          <a:pt x="25" y="128"/>
                          <a:pt x="37" y="124"/>
                        </a:cubicBezTo>
                        <a:cubicBezTo>
                          <a:pt x="58" y="131"/>
                          <a:pt x="75" y="116"/>
                          <a:pt x="97" y="112"/>
                        </a:cubicBezTo>
                        <a:cubicBezTo>
                          <a:pt x="135" y="87"/>
                          <a:pt x="159" y="122"/>
                          <a:pt x="197" y="132"/>
                        </a:cubicBezTo>
                        <a:cubicBezTo>
                          <a:pt x="205" y="129"/>
                          <a:pt x="213" y="127"/>
                          <a:pt x="221" y="124"/>
                        </a:cubicBezTo>
                        <a:cubicBezTo>
                          <a:pt x="225" y="123"/>
                          <a:pt x="226" y="147"/>
                          <a:pt x="233" y="120"/>
                        </a:cubicBezTo>
                        <a:lnTo>
                          <a:pt x="229" y="64"/>
                        </a:lnTo>
                        <a:lnTo>
                          <a:pt x="209" y="40"/>
                        </a:lnTo>
                        <a:cubicBezTo>
                          <a:pt x="243" y="21"/>
                          <a:pt x="240" y="21"/>
                          <a:pt x="261" y="0"/>
                        </a:cubicBezTo>
                        <a:cubicBezTo>
                          <a:pt x="297" y="16"/>
                          <a:pt x="333" y="32"/>
                          <a:pt x="369" y="48"/>
                        </a:cubicBezTo>
                        <a:cubicBezTo>
                          <a:pt x="373" y="50"/>
                          <a:pt x="361" y="44"/>
                          <a:pt x="357" y="44"/>
                        </a:cubicBezTo>
                        <a:cubicBezTo>
                          <a:pt x="349" y="45"/>
                          <a:pt x="333" y="52"/>
                          <a:pt x="333" y="52"/>
                        </a:cubicBezTo>
                        <a:cubicBezTo>
                          <a:pt x="322" y="68"/>
                          <a:pt x="318" y="71"/>
                          <a:pt x="329" y="88"/>
                        </a:cubicBezTo>
                        <a:cubicBezTo>
                          <a:pt x="308" y="119"/>
                          <a:pt x="323" y="118"/>
                          <a:pt x="333" y="148"/>
                        </a:cubicBezTo>
                        <a:cubicBezTo>
                          <a:pt x="320" y="157"/>
                          <a:pt x="314" y="167"/>
                          <a:pt x="301" y="176"/>
                        </a:cubicBezTo>
                        <a:cubicBezTo>
                          <a:pt x="306" y="213"/>
                          <a:pt x="303" y="213"/>
                          <a:pt x="337" y="220"/>
                        </a:cubicBezTo>
                        <a:cubicBezTo>
                          <a:pt x="358" y="216"/>
                          <a:pt x="368" y="214"/>
                          <a:pt x="361" y="192"/>
                        </a:cubicBezTo>
                        <a:cubicBezTo>
                          <a:pt x="362" y="177"/>
                          <a:pt x="362" y="162"/>
                          <a:pt x="365" y="148"/>
                        </a:cubicBezTo>
                        <a:cubicBezTo>
                          <a:pt x="366" y="143"/>
                          <a:pt x="369" y="133"/>
                          <a:pt x="373" y="136"/>
                        </a:cubicBezTo>
                        <a:cubicBezTo>
                          <a:pt x="379" y="140"/>
                          <a:pt x="376" y="149"/>
                          <a:pt x="377" y="156"/>
                        </a:cubicBezTo>
                        <a:cubicBezTo>
                          <a:pt x="404" y="147"/>
                          <a:pt x="409" y="116"/>
                          <a:pt x="417" y="92"/>
                        </a:cubicBezTo>
                        <a:cubicBezTo>
                          <a:pt x="422" y="76"/>
                          <a:pt x="453" y="74"/>
                          <a:pt x="465" y="72"/>
                        </a:cubicBezTo>
                        <a:cubicBezTo>
                          <a:pt x="472" y="92"/>
                          <a:pt x="477" y="93"/>
                          <a:pt x="497" y="88"/>
                        </a:cubicBezTo>
                        <a:cubicBezTo>
                          <a:pt x="512" y="78"/>
                          <a:pt x="515" y="74"/>
                          <a:pt x="509" y="56"/>
                        </a:cubicBezTo>
                        <a:cubicBezTo>
                          <a:pt x="523" y="46"/>
                          <a:pt x="517" y="46"/>
                          <a:pt x="529" y="52"/>
                        </a:cubicBezTo>
                        <a:lnTo>
                          <a:pt x="693" y="72"/>
                        </a:lnTo>
                        <a:lnTo>
                          <a:pt x="541" y="460"/>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78" name="Freeform 62"/>
                  <p:cNvSpPr>
                    <a:spLocks/>
                  </p:cNvSpPr>
                  <p:nvPr/>
                </p:nvSpPr>
                <p:spPr bwMode="ltGray">
                  <a:xfrm>
                    <a:off x="1173" y="247"/>
                    <a:ext cx="591" cy="95"/>
                  </a:xfrm>
                  <a:custGeom>
                    <a:avLst/>
                    <a:gdLst>
                      <a:gd name="T0" fmla="*/ 1 w 931"/>
                      <a:gd name="T1" fmla="*/ 0 h 149"/>
                      <a:gd name="T2" fmla="*/ 1 w 931"/>
                      <a:gd name="T3" fmla="*/ 1 h 149"/>
                      <a:gd name="T4" fmla="*/ 1 w 931"/>
                      <a:gd name="T5" fmla="*/ 1 h 149"/>
                      <a:gd name="T6" fmla="*/ 1 w 931"/>
                      <a:gd name="T7" fmla="*/ 1 h 149"/>
                      <a:gd name="T8" fmla="*/ 1 w 931"/>
                      <a:gd name="T9" fmla="*/ 1 h 149"/>
                      <a:gd name="T10" fmla="*/ 0 w 931"/>
                      <a:gd name="T11" fmla="*/ 1 h 149"/>
                      <a:gd name="T12" fmla="*/ 1 w 931"/>
                      <a:gd name="T13" fmla="*/ 1 h 149"/>
                      <a:gd name="T14" fmla="*/ 1 w 931"/>
                      <a:gd name="T15" fmla="*/ 1 h 149"/>
                      <a:gd name="T16" fmla="*/ 1 w 931"/>
                      <a:gd name="T17" fmla="*/ 1 h 149"/>
                      <a:gd name="T18" fmla="*/ 1 w 931"/>
                      <a:gd name="T19" fmla="*/ 1 h 149"/>
                      <a:gd name="T20" fmla="*/ 1 w 931"/>
                      <a:gd name="T21" fmla="*/ 1 h 149"/>
                      <a:gd name="T22" fmla="*/ 1 w 931"/>
                      <a:gd name="T23" fmla="*/ 1 h 149"/>
                      <a:gd name="T24" fmla="*/ 1 w 931"/>
                      <a:gd name="T25" fmla="*/ 1 h 149"/>
                      <a:gd name="T26" fmla="*/ 1 w 931"/>
                      <a:gd name="T27" fmla="*/ 1 h 149"/>
                      <a:gd name="T28" fmla="*/ 1 w 931"/>
                      <a:gd name="T29" fmla="*/ 1 h 149"/>
                      <a:gd name="T30" fmla="*/ 1 w 931"/>
                      <a:gd name="T31" fmla="*/ 1 h 149"/>
                      <a:gd name="T32" fmla="*/ 1 w 931"/>
                      <a:gd name="T33" fmla="*/ 1 h 149"/>
                      <a:gd name="T34" fmla="*/ 1 w 931"/>
                      <a:gd name="T35" fmla="*/ 1 h 149"/>
                      <a:gd name="T36" fmla="*/ 1 w 931"/>
                      <a:gd name="T37" fmla="*/ 1 h 149"/>
                      <a:gd name="T38" fmla="*/ 1 w 931"/>
                      <a:gd name="T39" fmla="*/ 1 h 149"/>
                      <a:gd name="T40" fmla="*/ 1 w 931"/>
                      <a:gd name="T41" fmla="*/ 1 h 149"/>
                      <a:gd name="T42" fmla="*/ 1 w 931"/>
                      <a:gd name="T43" fmla="*/ 1 h 149"/>
                      <a:gd name="T44" fmla="*/ 1 w 931"/>
                      <a:gd name="T45" fmla="*/ 1 h 149"/>
                      <a:gd name="T46" fmla="*/ 1 w 931"/>
                      <a:gd name="T47" fmla="*/ 1 h 149"/>
                      <a:gd name="T48" fmla="*/ 1 w 931"/>
                      <a:gd name="T49" fmla="*/ 1 h 149"/>
                      <a:gd name="T50" fmla="*/ 1 w 931"/>
                      <a:gd name="T51" fmla="*/ 1 h 149"/>
                      <a:gd name="T52" fmla="*/ 1 w 931"/>
                      <a:gd name="T53" fmla="*/ 1 h 149"/>
                      <a:gd name="T54" fmla="*/ 1 w 931"/>
                      <a:gd name="T55" fmla="*/ 1 h 149"/>
                      <a:gd name="T56" fmla="*/ 1 w 931"/>
                      <a:gd name="T57" fmla="*/ 1 h 149"/>
                      <a:gd name="T58" fmla="*/ 1 w 931"/>
                      <a:gd name="T59" fmla="*/ 1 h 149"/>
                      <a:gd name="T60" fmla="*/ 1 w 931"/>
                      <a:gd name="T61" fmla="*/ 1 h 149"/>
                      <a:gd name="T62" fmla="*/ 1 w 931"/>
                      <a:gd name="T63" fmla="*/ 1 h 149"/>
                      <a:gd name="T64" fmla="*/ 1 w 931"/>
                      <a:gd name="T65" fmla="*/ 1 h 149"/>
                      <a:gd name="T66" fmla="*/ 1 w 931"/>
                      <a:gd name="T67" fmla="*/ 1 h 149"/>
                      <a:gd name="T68" fmla="*/ 1 w 931"/>
                      <a:gd name="T69" fmla="*/ 1 h 149"/>
                      <a:gd name="T70" fmla="*/ 1 w 931"/>
                      <a:gd name="T71" fmla="*/ 1 h 149"/>
                      <a:gd name="T72" fmla="*/ 1 w 931"/>
                      <a:gd name="T73" fmla="*/ 1 h 14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931" h="149">
                        <a:moveTo>
                          <a:pt x="794" y="84"/>
                        </a:moveTo>
                        <a:cubicBezTo>
                          <a:pt x="813" y="72"/>
                          <a:pt x="931" y="14"/>
                          <a:pt x="825" y="0"/>
                        </a:cubicBezTo>
                        <a:lnTo>
                          <a:pt x="159" y="0"/>
                        </a:lnTo>
                        <a:cubicBezTo>
                          <a:pt x="149" y="12"/>
                          <a:pt x="162" y="18"/>
                          <a:pt x="143" y="29"/>
                        </a:cubicBezTo>
                        <a:cubicBezTo>
                          <a:pt x="130" y="44"/>
                          <a:pt x="133" y="39"/>
                          <a:pt x="116" y="48"/>
                        </a:cubicBezTo>
                        <a:cubicBezTo>
                          <a:pt x="108" y="46"/>
                          <a:pt x="100" y="44"/>
                          <a:pt x="91" y="42"/>
                        </a:cubicBezTo>
                        <a:cubicBezTo>
                          <a:pt x="89" y="41"/>
                          <a:pt x="83" y="40"/>
                          <a:pt x="83" y="40"/>
                        </a:cubicBezTo>
                        <a:cubicBezTo>
                          <a:pt x="76" y="40"/>
                          <a:pt x="68" y="39"/>
                          <a:pt x="62" y="42"/>
                        </a:cubicBezTo>
                        <a:cubicBezTo>
                          <a:pt x="54" y="45"/>
                          <a:pt x="46" y="61"/>
                          <a:pt x="38" y="67"/>
                        </a:cubicBezTo>
                        <a:cubicBezTo>
                          <a:pt x="32" y="71"/>
                          <a:pt x="27" y="74"/>
                          <a:pt x="22" y="77"/>
                        </a:cubicBezTo>
                        <a:cubicBezTo>
                          <a:pt x="16" y="81"/>
                          <a:pt x="5" y="86"/>
                          <a:pt x="5" y="86"/>
                        </a:cubicBezTo>
                        <a:cubicBezTo>
                          <a:pt x="9" y="95"/>
                          <a:pt x="7" y="97"/>
                          <a:pt x="0" y="105"/>
                        </a:cubicBezTo>
                        <a:cubicBezTo>
                          <a:pt x="17" y="107"/>
                          <a:pt x="22" y="107"/>
                          <a:pt x="16" y="120"/>
                        </a:cubicBezTo>
                        <a:cubicBezTo>
                          <a:pt x="27" y="122"/>
                          <a:pt x="48" y="116"/>
                          <a:pt x="59" y="115"/>
                        </a:cubicBezTo>
                        <a:cubicBezTo>
                          <a:pt x="71" y="112"/>
                          <a:pt x="73" y="117"/>
                          <a:pt x="83" y="111"/>
                        </a:cubicBezTo>
                        <a:cubicBezTo>
                          <a:pt x="89" y="96"/>
                          <a:pt x="83" y="100"/>
                          <a:pt x="97" y="96"/>
                        </a:cubicBezTo>
                        <a:cubicBezTo>
                          <a:pt x="100" y="94"/>
                          <a:pt x="103" y="93"/>
                          <a:pt x="105" y="90"/>
                        </a:cubicBezTo>
                        <a:cubicBezTo>
                          <a:pt x="106" y="88"/>
                          <a:pt x="106" y="85"/>
                          <a:pt x="108" y="84"/>
                        </a:cubicBezTo>
                        <a:cubicBezTo>
                          <a:pt x="112" y="80"/>
                          <a:pt x="140" y="69"/>
                          <a:pt x="148" y="67"/>
                        </a:cubicBezTo>
                        <a:cubicBezTo>
                          <a:pt x="160" y="52"/>
                          <a:pt x="153" y="56"/>
                          <a:pt x="167" y="52"/>
                        </a:cubicBezTo>
                        <a:cubicBezTo>
                          <a:pt x="178" y="55"/>
                          <a:pt x="179" y="62"/>
                          <a:pt x="191" y="58"/>
                        </a:cubicBezTo>
                        <a:cubicBezTo>
                          <a:pt x="199" y="52"/>
                          <a:pt x="206" y="51"/>
                          <a:pt x="215" y="46"/>
                        </a:cubicBezTo>
                        <a:cubicBezTo>
                          <a:pt x="226" y="58"/>
                          <a:pt x="217" y="46"/>
                          <a:pt x="223" y="69"/>
                        </a:cubicBezTo>
                        <a:cubicBezTo>
                          <a:pt x="226" y="79"/>
                          <a:pt x="233" y="85"/>
                          <a:pt x="237" y="94"/>
                        </a:cubicBezTo>
                        <a:cubicBezTo>
                          <a:pt x="227" y="100"/>
                          <a:pt x="229" y="104"/>
                          <a:pt x="218" y="107"/>
                        </a:cubicBezTo>
                        <a:cubicBezTo>
                          <a:pt x="207" y="120"/>
                          <a:pt x="203" y="113"/>
                          <a:pt x="188" y="109"/>
                        </a:cubicBezTo>
                        <a:cubicBezTo>
                          <a:pt x="191" y="117"/>
                          <a:pt x="200" y="127"/>
                          <a:pt x="210" y="132"/>
                        </a:cubicBezTo>
                        <a:cubicBezTo>
                          <a:pt x="218" y="114"/>
                          <a:pt x="211" y="122"/>
                          <a:pt x="231" y="113"/>
                        </a:cubicBezTo>
                        <a:cubicBezTo>
                          <a:pt x="237" y="111"/>
                          <a:pt x="248" y="105"/>
                          <a:pt x="248" y="105"/>
                        </a:cubicBezTo>
                        <a:cubicBezTo>
                          <a:pt x="248" y="100"/>
                          <a:pt x="246" y="94"/>
                          <a:pt x="250" y="90"/>
                        </a:cubicBezTo>
                        <a:cubicBezTo>
                          <a:pt x="253" y="88"/>
                          <a:pt x="254" y="96"/>
                          <a:pt x="258" y="96"/>
                        </a:cubicBezTo>
                        <a:cubicBezTo>
                          <a:pt x="262" y="97"/>
                          <a:pt x="264" y="94"/>
                          <a:pt x="266" y="92"/>
                        </a:cubicBezTo>
                        <a:cubicBezTo>
                          <a:pt x="262" y="82"/>
                          <a:pt x="252" y="77"/>
                          <a:pt x="248" y="67"/>
                        </a:cubicBezTo>
                        <a:cubicBezTo>
                          <a:pt x="250" y="63"/>
                          <a:pt x="255" y="58"/>
                          <a:pt x="253" y="54"/>
                        </a:cubicBezTo>
                        <a:cubicBezTo>
                          <a:pt x="251" y="50"/>
                          <a:pt x="248" y="42"/>
                          <a:pt x="248" y="42"/>
                        </a:cubicBezTo>
                        <a:cubicBezTo>
                          <a:pt x="256" y="32"/>
                          <a:pt x="259" y="35"/>
                          <a:pt x="266" y="44"/>
                        </a:cubicBezTo>
                        <a:cubicBezTo>
                          <a:pt x="270" y="56"/>
                          <a:pt x="276" y="61"/>
                          <a:pt x="285" y="71"/>
                        </a:cubicBezTo>
                        <a:cubicBezTo>
                          <a:pt x="281" y="81"/>
                          <a:pt x="289" y="82"/>
                          <a:pt x="277" y="88"/>
                        </a:cubicBezTo>
                        <a:cubicBezTo>
                          <a:pt x="262" y="106"/>
                          <a:pt x="278" y="83"/>
                          <a:pt x="274" y="101"/>
                        </a:cubicBezTo>
                        <a:cubicBezTo>
                          <a:pt x="274" y="105"/>
                          <a:pt x="268" y="109"/>
                          <a:pt x="266" y="113"/>
                        </a:cubicBezTo>
                        <a:cubicBezTo>
                          <a:pt x="270" y="122"/>
                          <a:pt x="268" y="125"/>
                          <a:pt x="261" y="132"/>
                        </a:cubicBezTo>
                        <a:cubicBezTo>
                          <a:pt x="268" y="149"/>
                          <a:pt x="282" y="134"/>
                          <a:pt x="296" y="130"/>
                        </a:cubicBezTo>
                        <a:cubicBezTo>
                          <a:pt x="299" y="122"/>
                          <a:pt x="295" y="119"/>
                          <a:pt x="299" y="111"/>
                        </a:cubicBezTo>
                        <a:cubicBezTo>
                          <a:pt x="296" y="105"/>
                          <a:pt x="288" y="97"/>
                          <a:pt x="299" y="92"/>
                        </a:cubicBezTo>
                        <a:cubicBezTo>
                          <a:pt x="303" y="90"/>
                          <a:pt x="315" y="88"/>
                          <a:pt x="315" y="88"/>
                        </a:cubicBezTo>
                        <a:cubicBezTo>
                          <a:pt x="326" y="91"/>
                          <a:pt x="325" y="95"/>
                          <a:pt x="331" y="103"/>
                        </a:cubicBezTo>
                        <a:cubicBezTo>
                          <a:pt x="339" y="84"/>
                          <a:pt x="331" y="90"/>
                          <a:pt x="361" y="92"/>
                        </a:cubicBezTo>
                        <a:cubicBezTo>
                          <a:pt x="355" y="76"/>
                          <a:pt x="365" y="76"/>
                          <a:pt x="382" y="73"/>
                        </a:cubicBezTo>
                        <a:cubicBezTo>
                          <a:pt x="383" y="71"/>
                          <a:pt x="387" y="57"/>
                          <a:pt x="393" y="54"/>
                        </a:cubicBezTo>
                        <a:cubicBezTo>
                          <a:pt x="398" y="52"/>
                          <a:pt x="409" y="50"/>
                          <a:pt x="409" y="50"/>
                        </a:cubicBezTo>
                        <a:cubicBezTo>
                          <a:pt x="430" y="54"/>
                          <a:pt x="413" y="58"/>
                          <a:pt x="431" y="63"/>
                        </a:cubicBezTo>
                        <a:cubicBezTo>
                          <a:pt x="433" y="61"/>
                          <a:pt x="435" y="57"/>
                          <a:pt x="439" y="56"/>
                        </a:cubicBezTo>
                        <a:cubicBezTo>
                          <a:pt x="445" y="55"/>
                          <a:pt x="452" y="61"/>
                          <a:pt x="457" y="58"/>
                        </a:cubicBezTo>
                        <a:cubicBezTo>
                          <a:pt x="461" y="57"/>
                          <a:pt x="457" y="52"/>
                          <a:pt x="455" y="50"/>
                        </a:cubicBezTo>
                        <a:cubicBezTo>
                          <a:pt x="451" y="47"/>
                          <a:pt x="444" y="47"/>
                          <a:pt x="439" y="46"/>
                        </a:cubicBezTo>
                        <a:cubicBezTo>
                          <a:pt x="436" y="45"/>
                          <a:pt x="431" y="44"/>
                          <a:pt x="431" y="44"/>
                        </a:cubicBezTo>
                        <a:cubicBezTo>
                          <a:pt x="440" y="38"/>
                          <a:pt x="443" y="36"/>
                          <a:pt x="455" y="40"/>
                        </a:cubicBezTo>
                        <a:cubicBezTo>
                          <a:pt x="461" y="38"/>
                          <a:pt x="467" y="35"/>
                          <a:pt x="474" y="35"/>
                        </a:cubicBezTo>
                        <a:cubicBezTo>
                          <a:pt x="483" y="36"/>
                          <a:pt x="511" y="43"/>
                          <a:pt x="519" y="46"/>
                        </a:cubicBezTo>
                        <a:cubicBezTo>
                          <a:pt x="527" y="49"/>
                          <a:pt x="544" y="54"/>
                          <a:pt x="544" y="54"/>
                        </a:cubicBezTo>
                        <a:cubicBezTo>
                          <a:pt x="548" y="54"/>
                          <a:pt x="560" y="52"/>
                          <a:pt x="565" y="50"/>
                        </a:cubicBezTo>
                        <a:cubicBezTo>
                          <a:pt x="570" y="47"/>
                          <a:pt x="581" y="42"/>
                          <a:pt x="581" y="42"/>
                        </a:cubicBezTo>
                        <a:cubicBezTo>
                          <a:pt x="585" y="42"/>
                          <a:pt x="598" y="44"/>
                          <a:pt x="600" y="48"/>
                        </a:cubicBezTo>
                        <a:cubicBezTo>
                          <a:pt x="603" y="55"/>
                          <a:pt x="589" y="61"/>
                          <a:pt x="584" y="63"/>
                        </a:cubicBezTo>
                        <a:cubicBezTo>
                          <a:pt x="576" y="69"/>
                          <a:pt x="568" y="69"/>
                          <a:pt x="565" y="77"/>
                        </a:cubicBezTo>
                        <a:cubicBezTo>
                          <a:pt x="568" y="86"/>
                          <a:pt x="564" y="92"/>
                          <a:pt x="568" y="101"/>
                        </a:cubicBezTo>
                        <a:cubicBezTo>
                          <a:pt x="574" y="93"/>
                          <a:pt x="577" y="91"/>
                          <a:pt x="589" y="94"/>
                        </a:cubicBezTo>
                        <a:cubicBezTo>
                          <a:pt x="595" y="108"/>
                          <a:pt x="602" y="93"/>
                          <a:pt x="611" y="88"/>
                        </a:cubicBezTo>
                        <a:cubicBezTo>
                          <a:pt x="613" y="86"/>
                          <a:pt x="613" y="83"/>
                          <a:pt x="616" y="82"/>
                        </a:cubicBezTo>
                        <a:cubicBezTo>
                          <a:pt x="618" y="80"/>
                          <a:pt x="622" y="81"/>
                          <a:pt x="624" y="80"/>
                        </a:cubicBezTo>
                        <a:cubicBezTo>
                          <a:pt x="626" y="78"/>
                          <a:pt x="626" y="75"/>
                          <a:pt x="627" y="73"/>
                        </a:cubicBezTo>
                        <a:cubicBezTo>
                          <a:pt x="632" y="65"/>
                          <a:pt x="638" y="63"/>
                          <a:pt x="648" y="61"/>
                        </a:cubicBezTo>
                        <a:cubicBezTo>
                          <a:pt x="664" y="62"/>
                          <a:pt x="684" y="69"/>
                          <a:pt x="700" y="69"/>
                        </a:cubicBezTo>
                        <a:lnTo>
                          <a:pt x="794" y="84"/>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79" name="Freeform 63"/>
                  <p:cNvSpPr>
                    <a:spLocks/>
                  </p:cNvSpPr>
                  <p:nvPr/>
                </p:nvSpPr>
                <p:spPr bwMode="ltGray">
                  <a:xfrm>
                    <a:off x="1293" y="282"/>
                    <a:ext cx="13" cy="10"/>
                  </a:xfrm>
                  <a:custGeom>
                    <a:avLst/>
                    <a:gdLst>
                      <a:gd name="T0" fmla="*/ 0 w 31"/>
                      <a:gd name="T1" fmla="*/ 0 h 30"/>
                      <a:gd name="T2" fmla="*/ 0 w 31"/>
                      <a:gd name="T3" fmla="*/ 0 h 30"/>
                      <a:gd name="T4" fmla="*/ 0 w 31"/>
                      <a:gd name="T5" fmla="*/ 0 h 30"/>
                      <a:gd name="T6" fmla="*/ 0 w 31"/>
                      <a:gd name="T7" fmla="*/ 0 h 3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1" h="30">
                        <a:moveTo>
                          <a:pt x="3" y="28"/>
                        </a:moveTo>
                        <a:cubicBezTo>
                          <a:pt x="8" y="8"/>
                          <a:pt x="12" y="6"/>
                          <a:pt x="31" y="0"/>
                        </a:cubicBezTo>
                        <a:cubicBezTo>
                          <a:pt x="29" y="5"/>
                          <a:pt x="25" y="22"/>
                          <a:pt x="19" y="24"/>
                        </a:cubicBezTo>
                        <a:cubicBezTo>
                          <a:pt x="0" y="30"/>
                          <a:pt x="3" y="9"/>
                          <a:pt x="3" y="2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80" name="Freeform 64"/>
                  <p:cNvSpPr>
                    <a:spLocks/>
                  </p:cNvSpPr>
                  <p:nvPr/>
                </p:nvSpPr>
                <p:spPr bwMode="ltGray">
                  <a:xfrm>
                    <a:off x="1278" y="296"/>
                    <a:ext cx="19" cy="11"/>
                  </a:xfrm>
                  <a:custGeom>
                    <a:avLst/>
                    <a:gdLst>
                      <a:gd name="T0" fmla="*/ 0 w 44"/>
                      <a:gd name="T1" fmla="*/ 0 h 32"/>
                      <a:gd name="T2" fmla="*/ 0 w 44"/>
                      <a:gd name="T3" fmla="*/ 0 h 32"/>
                      <a:gd name="T4" fmla="*/ 0 w 44"/>
                      <a:gd name="T5" fmla="*/ 0 h 32"/>
                      <a:gd name="T6" fmla="*/ 0 w 44"/>
                      <a:gd name="T7" fmla="*/ 0 h 3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4" h="32">
                        <a:moveTo>
                          <a:pt x="6" y="32"/>
                        </a:moveTo>
                        <a:cubicBezTo>
                          <a:pt x="0" y="14"/>
                          <a:pt x="7" y="10"/>
                          <a:pt x="22" y="0"/>
                        </a:cubicBezTo>
                        <a:cubicBezTo>
                          <a:pt x="27" y="1"/>
                          <a:pt x="35" y="0"/>
                          <a:pt x="38" y="4"/>
                        </a:cubicBezTo>
                        <a:cubicBezTo>
                          <a:pt x="44" y="13"/>
                          <a:pt x="16" y="32"/>
                          <a:pt x="6" y="3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81" name="Freeform 65"/>
                  <p:cNvSpPr>
                    <a:spLocks/>
                  </p:cNvSpPr>
                  <p:nvPr/>
                </p:nvSpPr>
                <p:spPr bwMode="ltGray">
                  <a:xfrm>
                    <a:off x="1340" y="337"/>
                    <a:ext cx="32" cy="6"/>
                  </a:xfrm>
                  <a:custGeom>
                    <a:avLst/>
                    <a:gdLst>
                      <a:gd name="T0" fmla="*/ 0 w 76"/>
                      <a:gd name="T1" fmla="*/ 0 h 18"/>
                      <a:gd name="T2" fmla="*/ 0 w 76"/>
                      <a:gd name="T3" fmla="*/ 0 h 18"/>
                      <a:gd name="T4" fmla="*/ 0 w 76"/>
                      <a:gd name="T5" fmla="*/ 0 h 18"/>
                      <a:gd name="T6" fmla="*/ 0 60000 65536"/>
                      <a:gd name="T7" fmla="*/ 0 60000 65536"/>
                      <a:gd name="T8" fmla="*/ 0 60000 65536"/>
                    </a:gdLst>
                    <a:ahLst/>
                    <a:cxnLst>
                      <a:cxn ang="T6">
                        <a:pos x="T0" y="T1"/>
                      </a:cxn>
                      <a:cxn ang="T7">
                        <a:pos x="T2" y="T3"/>
                      </a:cxn>
                      <a:cxn ang="T8">
                        <a:pos x="T4" y="T5"/>
                      </a:cxn>
                    </a:cxnLst>
                    <a:rect l="0" t="0" r="r" b="b"/>
                    <a:pathLst>
                      <a:path w="76" h="18">
                        <a:moveTo>
                          <a:pt x="37" y="18"/>
                        </a:moveTo>
                        <a:cubicBezTo>
                          <a:pt x="25" y="14"/>
                          <a:pt x="0" y="10"/>
                          <a:pt x="25" y="2"/>
                        </a:cubicBezTo>
                        <a:cubicBezTo>
                          <a:pt x="76" y="9"/>
                          <a:pt x="46" y="0"/>
                          <a:pt x="37" y="1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82" name="Freeform 66"/>
                  <p:cNvSpPr>
                    <a:spLocks/>
                  </p:cNvSpPr>
                  <p:nvPr/>
                </p:nvSpPr>
                <p:spPr bwMode="ltGray">
                  <a:xfrm>
                    <a:off x="1395" y="336"/>
                    <a:ext cx="18" cy="15"/>
                  </a:xfrm>
                  <a:custGeom>
                    <a:avLst/>
                    <a:gdLst>
                      <a:gd name="T0" fmla="*/ 0 w 42"/>
                      <a:gd name="T1" fmla="*/ 0 h 44"/>
                      <a:gd name="T2" fmla="*/ 0 w 42"/>
                      <a:gd name="T3" fmla="*/ 0 h 44"/>
                      <a:gd name="T4" fmla="*/ 0 w 42"/>
                      <a:gd name="T5" fmla="*/ 0 h 44"/>
                      <a:gd name="T6" fmla="*/ 0 60000 65536"/>
                      <a:gd name="T7" fmla="*/ 0 60000 65536"/>
                      <a:gd name="T8" fmla="*/ 0 60000 65536"/>
                    </a:gdLst>
                    <a:ahLst/>
                    <a:cxnLst>
                      <a:cxn ang="T6">
                        <a:pos x="T0" y="T1"/>
                      </a:cxn>
                      <a:cxn ang="T7">
                        <a:pos x="T2" y="T3"/>
                      </a:cxn>
                      <a:cxn ang="T8">
                        <a:pos x="T4" y="T5"/>
                      </a:cxn>
                    </a:cxnLst>
                    <a:rect l="0" t="0" r="r" b="b"/>
                    <a:pathLst>
                      <a:path w="42" h="44">
                        <a:moveTo>
                          <a:pt x="0" y="21"/>
                        </a:moveTo>
                        <a:cubicBezTo>
                          <a:pt x="4" y="17"/>
                          <a:pt x="7" y="11"/>
                          <a:pt x="12" y="9"/>
                        </a:cubicBezTo>
                        <a:cubicBezTo>
                          <a:pt x="42" y="0"/>
                          <a:pt x="23" y="44"/>
                          <a:pt x="0" y="21"/>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83" name="Freeform 67"/>
                  <p:cNvSpPr>
                    <a:spLocks/>
                  </p:cNvSpPr>
                  <p:nvPr/>
                </p:nvSpPr>
                <p:spPr bwMode="ltGray">
                  <a:xfrm>
                    <a:off x="1248" y="295"/>
                    <a:ext cx="14" cy="10"/>
                  </a:xfrm>
                  <a:custGeom>
                    <a:avLst/>
                    <a:gdLst>
                      <a:gd name="T0" fmla="*/ 0 w 31"/>
                      <a:gd name="T1" fmla="*/ 0 h 30"/>
                      <a:gd name="T2" fmla="*/ 0 w 31"/>
                      <a:gd name="T3" fmla="*/ 0 h 30"/>
                      <a:gd name="T4" fmla="*/ 0 w 31"/>
                      <a:gd name="T5" fmla="*/ 0 h 30"/>
                      <a:gd name="T6" fmla="*/ 0 60000 65536"/>
                      <a:gd name="T7" fmla="*/ 0 60000 65536"/>
                      <a:gd name="T8" fmla="*/ 0 60000 65536"/>
                    </a:gdLst>
                    <a:ahLst/>
                    <a:cxnLst>
                      <a:cxn ang="T6">
                        <a:pos x="T0" y="T1"/>
                      </a:cxn>
                      <a:cxn ang="T7">
                        <a:pos x="T2" y="T3"/>
                      </a:cxn>
                      <a:cxn ang="T8">
                        <a:pos x="T4" y="T5"/>
                      </a:cxn>
                    </a:cxnLst>
                    <a:rect l="0" t="0" r="r" b="b"/>
                    <a:pathLst>
                      <a:path w="31" h="30">
                        <a:moveTo>
                          <a:pt x="7" y="22"/>
                        </a:moveTo>
                        <a:cubicBezTo>
                          <a:pt x="0" y="0"/>
                          <a:pt x="15" y="6"/>
                          <a:pt x="31" y="10"/>
                        </a:cubicBezTo>
                        <a:cubicBezTo>
                          <a:pt x="14" y="16"/>
                          <a:pt x="15" y="30"/>
                          <a:pt x="7" y="2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grpSp>
            <p:grpSp>
              <p:nvGrpSpPr>
                <p:cNvPr id="1085" name="Group 68"/>
                <p:cNvGrpSpPr>
                  <a:grpSpLocks/>
                </p:cNvGrpSpPr>
                <p:nvPr/>
              </p:nvGrpSpPr>
              <p:grpSpPr bwMode="auto">
                <a:xfrm>
                  <a:off x="3709" y="240"/>
                  <a:ext cx="1139" cy="429"/>
                  <a:chOff x="3709" y="240"/>
                  <a:chExt cx="1139" cy="429"/>
                </a:xfrm>
              </p:grpSpPr>
              <p:sp>
                <p:nvSpPr>
                  <p:cNvPr id="1086" name="Freeform 69"/>
                  <p:cNvSpPr>
                    <a:spLocks/>
                  </p:cNvSpPr>
                  <p:nvPr/>
                </p:nvSpPr>
                <p:spPr bwMode="ltGray">
                  <a:xfrm>
                    <a:off x="4808" y="616"/>
                    <a:ext cx="13" cy="14"/>
                  </a:xfrm>
                  <a:custGeom>
                    <a:avLst/>
                    <a:gdLst>
                      <a:gd name="T0" fmla="*/ 0 w 30"/>
                      <a:gd name="T1" fmla="*/ 0 h 42"/>
                      <a:gd name="T2" fmla="*/ 0 w 30"/>
                      <a:gd name="T3" fmla="*/ 0 h 42"/>
                      <a:gd name="T4" fmla="*/ 0 w 30"/>
                      <a:gd name="T5" fmla="*/ 0 h 42"/>
                      <a:gd name="T6" fmla="*/ 0 w 30"/>
                      <a:gd name="T7" fmla="*/ 0 h 42"/>
                      <a:gd name="T8" fmla="*/ 0 w 30"/>
                      <a:gd name="T9" fmla="*/ 0 h 42"/>
                      <a:gd name="T10" fmla="*/ 0 w 30"/>
                      <a:gd name="T11" fmla="*/ 0 h 42"/>
                      <a:gd name="T12" fmla="*/ 0 w 30"/>
                      <a:gd name="T13" fmla="*/ 0 h 4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0" h="42">
                        <a:moveTo>
                          <a:pt x="16" y="33"/>
                        </a:moveTo>
                        <a:cubicBezTo>
                          <a:pt x="3" y="20"/>
                          <a:pt x="15" y="34"/>
                          <a:pt x="8" y="21"/>
                        </a:cubicBezTo>
                        <a:cubicBezTo>
                          <a:pt x="6" y="17"/>
                          <a:pt x="0" y="9"/>
                          <a:pt x="0" y="9"/>
                        </a:cubicBezTo>
                        <a:cubicBezTo>
                          <a:pt x="5" y="1"/>
                          <a:pt x="7" y="0"/>
                          <a:pt x="16" y="3"/>
                        </a:cubicBezTo>
                        <a:cubicBezTo>
                          <a:pt x="25" y="16"/>
                          <a:pt x="10" y="16"/>
                          <a:pt x="30" y="23"/>
                        </a:cubicBezTo>
                        <a:cubicBezTo>
                          <a:pt x="29" y="26"/>
                          <a:pt x="30" y="29"/>
                          <a:pt x="28" y="31"/>
                        </a:cubicBezTo>
                        <a:cubicBezTo>
                          <a:pt x="15" y="42"/>
                          <a:pt x="16" y="38"/>
                          <a:pt x="16" y="33"/>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087" name="Freeform 70"/>
                  <p:cNvSpPr>
                    <a:spLocks/>
                  </p:cNvSpPr>
                  <p:nvPr/>
                </p:nvSpPr>
                <p:spPr bwMode="ltGray">
                  <a:xfrm>
                    <a:off x="4655" y="629"/>
                    <a:ext cx="11" cy="5"/>
                  </a:xfrm>
                  <a:custGeom>
                    <a:avLst/>
                    <a:gdLst>
                      <a:gd name="T0" fmla="*/ 0 w 25"/>
                      <a:gd name="T1" fmla="*/ 0 h 16"/>
                      <a:gd name="T2" fmla="*/ 0 w 25"/>
                      <a:gd name="T3" fmla="*/ 0 h 16"/>
                      <a:gd name="T4" fmla="*/ 0 w 25"/>
                      <a:gd name="T5" fmla="*/ 0 h 16"/>
                      <a:gd name="T6" fmla="*/ 0 w 25"/>
                      <a:gd name="T7" fmla="*/ 0 h 1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5" h="16">
                        <a:moveTo>
                          <a:pt x="15" y="16"/>
                        </a:moveTo>
                        <a:cubicBezTo>
                          <a:pt x="10" y="15"/>
                          <a:pt x="0" y="12"/>
                          <a:pt x="3" y="8"/>
                        </a:cubicBezTo>
                        <a:cubicBezTo>
                          <a:pt x="6" y="4"/>
                          <a:pt x="15" y="0"/>
                          <a:pt x="15" y="0"/>
                        </a:cubicBezTo>
                        <a:cubicBezTo>
                          <a:pt x="17" y="3"/>
                          <a:pt x="25" y="16"/>
                          <a:pt x="15" y="16"/>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088" name="Freeform 71"/>
                  <p:cNvSpPr>
                    <a:spLocks/>
                  </p:cNvSpPr>
                  <p:nvPr/>
                </p:nvSpPr>
                <p:spPr bwMode="ltGray">
                  <a:xfrm>
                    <a:off x="4609" y="635"/>
                    <a:ext cx="28" cy="16"/>
                  </a:xfrm>
                  <a:custGeom>
                    <a:avLst/>
                    <a:gdLst>
                      <a:gd name="T0" fmla="*/ 0 w 65"/>
                      <a:gd name="T1" fmla="*/ 0 h 46"/>
                      <a:gd name="T2" fmla="*/ 0 w 65"/>
                      <a:gd name="T3" fmla="*/ 0 h 46"/>
                      <a:gd name="T4" fmla="*/ 0 w 65"/>
                      <a:gd name="T5" fmla="*/ 0 h 46"/>
                      <a:gd name="T6" fmla="*/ 0 w 65"/>
                      <a:gd name="T7" fmla="*/ 0 h 46"/>
                      <a:gd name="T8" fmla="*/ 0 w 65"/>
                      <a:gd name="T9" fmla="*/ 0 h 46"/>
                      <a:gd name="T10" fmla="*/ 0 w 65"/>
                      <a:gd name="T11" fmla="*/ 0 h 46"/>
                      <a:gd name="T12" fmla="*/ 0 w 65"/>
                      <a:gd name="T13" fmla="*/ 0 h 46"/>
                      <a:gd name="T14" fmla="*/ 0 w 65"/>
                      <a:gd name="T15" fmla="*/ 0 h 46"/>
                      <a:gd name="T16" fmla="*/ 0 w 65"/>
                      <a:gd name="T17" fmla="*/ 0 h 4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5" h="46">
                        <a:moveTo>
                          <a:pt x="14" y="24"/>
                        </a:moveTo>
                        <a:cubicBezTo>
                          <a:pt x="18" y="13"/>
                          <a:pt x="16" y="9"/>
                          <a:pt x="30" y="4"/>
                        </a:cubicBezTo>
                        <a:cubicBezTo>
                          <a:pt x="34" y="3"/>
                          <a:pt x="42" y="0"/>
                          <a:pt x="42" y="0"/>
                        </a:cubicBezTo>
                        <a:cubicBezTo>
                          <a:pt x="50" y="1"/>
                          <a:pt x="65" y="0"/>
                          <a:pt x="58" y="12"/>
                        </a:cubicBezTo>
                        <a:cubicBezTo>
                          <a:pt x="53" y="21"/>
                          <a:pt x="40" y="21"/>
                          <a:pt x="32" y="26"/>
                        </a:cubicBezTo>
                        <a:cubicBezTo>
                          <a:pt x="26" y="35"/>
                          <a:pt x="23" y="42"/>
                          <a:pt x="12" y="46"/>
                        </a:cubicBezTo>
                        <a:cubicBezTo>
                          <a:pt x="0" y="42"/>
                          <a:pt x="5" y="30"/>
                          <a:pt x="8" y="20"/>
                        </a:cubicBezTo>
                        <a:cubicBezTo>
                          <a:pt x="9" y="18"/>
                          <a:pt x="10" y="13"/>
                          <a:pt x="12" y="14"/>
                        </a:cubicBezTo>
                        <a:cubicBezTo>
                          <a:pt x="15" y="16"/>
                          <a:pt x="13" y="21"/>
                          <a:pt x="14" y="24"/>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089" name="Freeform 72"/>
                  <p:cNvSpPr>
                    <a:spLocks/>
                  </p:cNvSpPr>
                  <p:nvPr/>
                </p:nvSpPr>
                <p:spPr bwMode="ltGray">
                  <a:xfrm>
                    <a:off x="4580" y="634"/>
                    <a:ext cx="29" cy="16"/>
                  </a:xfrm>
                  <a:custGeom>
                    <a:avLst/>
                    <a:gdLst>
                      <a:gd name="T0" fmla="*/ 0 w 69"/>
                      <a:gd name="T1" fmla="*/ 0 h 47"/>
                      <a:gd name="T2" fmla="*/ 0 w 69"/>
                      <a:gd name="T3" fmla="*/ 0 h 47"/>
                      <a:gd name="T4" fmla="*/ 0 w 69"/>
                      <a:gd name="T5" fmla="*/ 0 h 47"/>
                      <a:gd name="T6" fmla="*/ 0 w 69"/>
                      <a:gd name="T7" fmla="*/ 0 h 47"/>
                      <a:gd name="T8" fmla="*/ 0 w 69"/>
                      <a:gd name="T9" fmla="*/ 0 h 47"/>
                      <a:gd name="T10" fmla="*/ 0 w 69"/>
                      <a:gd name="T11" fmla="*/ 0 h 47"/>
                      <a:gd name="T12" fmla="*/ 0 w 69"/>
                      <a:gd name="T13" fmla="*/ 0 h 47"/>
                      <a:gd name="T14" fmla="*/ 0 w 69"/>
                      <a:gd name="T15" fmla="*/ 0 h 47"/>
                      <a:gd name="T16" fmla="*/ 0 w 69"/>
                      <a:gd name="T17" fmla="*/ 0 h 47"/>
                      <a:gd name="T18" fmla="*/ 0 w 69"/>
                      <a:gd name="T19" fmla="*/ 0 h 47"/>
                      <a:gd name="T20" fmla="*/ 0 w 69"/>
                      <a:gd name="T21" fmla="*/ 0 h 4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9" h="47">
                        <a:moveTo>
                          <a:pt x="0" y="31"/>
                        </a:moveTo>
                        <a:cubicBezTo>
                          <a:pt x="7" y="24"/>
                          <a:pt x="9" y="22"/>
                          <a:pt x="18" y="25"/>
                        </a:cubicBezTo>
                        <a:cubicBezTo>
                          <a:pt x="25" y="4"/>
                          <a:pt x="36" y="12"/>
                          <a:pt x="52" y="1"/>
                        </a:cubicBezTo>
                        <a:cubicBezTo>
                          <a:pt x="56" y="2"/>
                          <a:pt x="61" y="0"/>
                          <a:pt x="64" y="3"/>
                        </a:cubicBezTo>
                        <a:cubicBezTo>
                          <a:pt x="69" y="8"/>
                          <a:pt x="50" y="19"/>
                          <a:pt x="50" y="19"/>
                        </a:cubicBezTo>
                        <a:cubicBezTo>
                          <a:pt x="46" y="31"/>
                          <a:pt x="35" y="22"/>
                          <a:pt x="28" y="33"/>
                        </a:cubicBezTo>
                        <a:cubicBezTo>
                          <a:pt x="31" y="41"/>
                          <a:pt x="31" y="44"/>
                          <a:pt x="22" y="47"/>
                        </a:cubicBezTo>
                        <a:cubicBezTo>
                          <a:pt x="20" y="46"/>
                          <a:pt x="18" y="46"/>
                          <a:pt x="16" y="45"/>
                        </a:cubicBezTo>
                        <a:cubicBezTo>
                          <a:pt x="14" y="43"/>
                          <a:pt x="14" y="40"/>
                          <a:pt x="12" y="39"/>
                        </a:cubicBezTo>
                        <a:cubicBezTo>
                          <a:pt x="8" y="37"/>
                          <a:pt x="0" y="35"/>
                          <a:pt x="0" y="35"/>
                        </a:cubicBezTo>
                        <a:cubicBezTo>
                          <a:pt x="2" y="26"/>
                          <a:pt x="3" y="25"/>
                          <a:pt x="0" y="31"/>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090" name="Freeform 73"/>
                  <p:cNvSpPr>
                    <a:spLocks/>
                  </p:cNvSpPr>
                  <p:nvPr/>
                </p:nvSpPr>
                <p:spPr bwMode="ltGray">
                  <a:xfrm>
                    <a:off x="4423" y="547"/>
                    <a:ext cx="151" cy="93"/>
                  </a:xfrm>
                  <a:custGeom>
                    <a:avLst/>
                    <a:gdLst>
                      <a:gd name="T0" fmla="*/ 0 w 355"/>
                      <a:gd name="T1" fmla="*/ 0 h 277"/>
                      <a:gd name="T2" fmla="*/ 0 w 355"/>
                      <a:gd name="T3" fmla="*/ 0 h 277"/>
                      <a:gd name="T4" fmla="*/ 0 w 355"/>
                      <a:gd name="T5" fmla="*/ 0 h 277"/>
                      <a:gd name="T6" fmla="*/ 0 w 355"/>
                      <a:gd name="T7" fmla="*/ 0 h 277"/>
                      <a:gd name="T8" fmla="*/ 0 w 355"/>
                      <a:gd name="T9" fmla="*/ 0 h 277"/>
                      <a:gd name="T10" fmla="*/ 0 w 355"/>
                      <a:gd name="T11" fmla="*/ 0 h 277"/>
                      <a:gd name="T12" fmla="*/ 0 w 355"/>
                      <a:gd name="T13" fmla="*/ 0 h 277"/>
                      <a:gd name="T14" fmla="*/ 0 w 355"/>
                      <a:gd name="T15" fmla="*/ 0 h 277"/>
                      <a:gd name="T16" fmla="*/ 0 w 355"/>
                      <a:gd name="T17" fmla="*/ 0 h 277"/>
                      <a:gd name="T18" fmla="*/ 0 w 355"/>
                      <a:gd name="T19" fmla="*/ 0 h 277"/>
                      <a:gd name="T20" fmla="*/ 0 w 355"/>
                      <a:gd name="T21" fmla="*/ 0 h 277"/>
                      <a:gd name="T22" fmla="*/ 0 w 355"/>
                      <a:gd name="T23" fmla="*/ 0 h 277"/>
                      <a:gd name="T24" fmla="*/ 0 w 355"/>
                      <a:gd name="T25" fmla="*/ 0 h 277"/>
                      <a:gd name="T26" fmla="*/ 0 w 355"/>
                      <a:gd name="T27" fmla="*/ 0 h 277"/>
                      <a:gd name="T28" fmla="*/ 0 w 355"/>
                      <a:gd name="T29" fmla="*/ 0 h 277"/>
                      <a:gd name="T30" fmla="*/ 0 w 355"/>
                      <a:gd name="T31" fmla="*/ 0 h 277"/>
                      <a:gd name="T32" fmla="*/ 0 w 355"/>
                      <a:gd name="T33" fmla="*/ 0 h 277"/>
                      <a:gd name="T34" fmla="*/ 0 w 355"/>
                      <a:gd name="T35" fmla="*/ 0 h 277"/>
                      <a:gd name="T36" fmla="*/ 0 w 355"/>
                      <a:gd name="T37" fmla="*/ 0 h 277"/>
                      <a:gd name="T38" fmla="*/ 0 w 355"/>
                      <a:gd name="T39" fmla="*/ 0 h 277"/>
                      <a:gd name="T40" fmla="*/ 0 w 355"/>
                      <a:gd name="T41" fmla="*/ 0 h 277"/>
                      <a:gd name="T42" fmla="*/ 0 w 355"/>
                      <a:gd name="T43" fmla="*/ 0 h 277"/>
                      <a:gd name="T44" fmla="*/ 0 w 355"/>
                      <a:gd name="T45" fmla="*/ 0 h 277"/>
                      <a:gd name="T46" fmla="*/ 0 w 355"/>
                      <a:gd name="T47" fmla="*/ 0 h 277"/>
                      <a:gd name="T48" fmla="*/ 0 w 355"/>
                      <a:gd name="T49" fmla="*/ 0 h 277"/>
                      <a:gd name="T50" fmla="*/ 0 w 355"/>
                      <a:gd name="T51" fmla="*/ 0 h 277"/>
                      <a:gd name="T52" fmla="*/ 0 w 355"/>
                      <a:gd name="T53" fmla="*/ 0 h 277"/>
                      <a:gd name="T54" fmla="*/ 0 w 355"/>
                      <a:gd name="T55" fmla="*/ 0 h 277"/>
                      <a:gd name="T56" fmla="*/ 0 w 355"/>
                      <a:gd name="T57" fmla="*/ 0 h 277"/>
                      <a:gd name="T58" fmla="*/ 0 w 355"/>
                      <a:gd name="T59" fmla="*/ 0 h 277"/>
                      <a:gd name="T60" fmla="*/ 0 w 355"/>
                      <a:gd name="T61" fmla="*/ 0 h 277"/>
                      <a:gd name="T62" fmla="*/ 0 w 355"/>
                      <a:gd name="T63" fmla="*/ 0 h 277"/>
                      <a:gd name="T64" fmla="*/ 0 w 355"/>
                      <a:gd name="T65" fmla="*/ 0 h 277"/>
                      <a:gd name="T66" fmla="*/ 0 w 355"/>
                      <a:gd name="T67" fmla="*/ 0 h 277"/>
                      <a:gd name="T68" fmla="*/ 0 w 355"/>
                      <a:gd name="T69" fmla="*/ 0 h 277"/>
                      <a:gd name="T70" fmla="*/ 0 w 355"/>
                      <a:gd name="T71" fmla="*/ 0 h 277"/>
                      <a:gd name="T72" fmla="*/ 0 w 355"/>
                      <a:gd name="T73" fmla="*/ 0 h 277"/>
                      <a:gd name="T74" fmla="*/ 0 w 355"/>
                      <a:gd name="T75" fmla="*/ 0 h 277"/>
                      <a:gd name="T76" fmla="*/ 0 w 355"/>
                      <a:gd name="T77" fmla="*/ 0 h 277"/>
                      <a:gd name="T78" fmla="*/ 0 w 355"/>
                      <a:gd name="T79" fmla="*/ 0 h 27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355" h="277">
                        <a:moveTo>
                          <a:pt x="10" y="4"/>
                        </a:moveTo>
                        <a:cubicBezTo>
                          <a:pt x="22" y="0"/>
                          <a:pt x="24" y="14"/>
                          <a:pt x="36" y="18"/>
                        </a:cubicBezTo>
                        <a:cubicBezTo>
                          <a:pt x="37" y="19"/>
                          <a:pt x="45" y="29"/>
                          <a:pt x="46" y="30"/>
                        </a:cubicBezTo>
                        <a:cubicBezTo>
                          <a:pt x="56" y="40"/>
                          <a:pt x="67" y="38"/>
                          <a:pt x="76" y="52"/>
                        </a:cubicBezTo>
                        <a:cubicBezTo>
                          <a:pt x="80" y="58"/>
                          <a:pt x="92" y="66"/>
                          <a:pt x="92" y="66"/>
                        </a:cubicBezTo>
                        <a:cubicBezTo>
                          <a:pt x="96" y="79"/>
                          <a:pt x="112" y="88"/>
                          <a:pt x="122" y="98"/>
                        </a:cubicBezTo>
                        <a:cubicBezTo>
                          <a:pt x="124" y="105"/>
                          <a:pt x="130" y="124"/>
                          <a:pt x="136" y="128"/>
                        </a:cubicBezTo>
                        <a:cubicBezTo>
                          <a:pt x="140" y="130"/>
                          <a:pt x="148" y="132"/>
                          <a:pt x="148" y="132"/>
                        </a:cubicBezTo>
                        <a:cubicBezTo>
                          <a:pt x="150" y="138"/>
                          <a:pt x="154" y="150"/>
                          <a:pt x="154" y="150"/>
                        </a:cubicBezTo>
                        <a:cubicBezTo>
                          <a:pt x="161" y="139"/>
                          <a:pt x="168" y="144"/>
                          <a:pt x="176" y="152"/>
                        </a:cubicBezTo>
                        <a:cubicBezTo>
                          <a:pt x="174" y="167"/>
                          <a:pt x="173" y="181"/>
                          <a:pt x="170" y="196"/>
                        </a:cubicBezTo>
                        <a:cubicBezTo>
                          <a:pt x="171" y="202"/>
                          <a:pt x="174" y="220"/>
                          <a:pt x="180" y="224"/>
                        </a:cubicBezTo>
                        <a:cubicBezTo>
                          <a:pt x="185" y="228"/>
                          <a:pt x="193" y="228"/>
                          <a:pt x="198" y="232"/>
                        </a:cubicBezTo>
                        <a:cubicBezTo>
                          <a:pt x="204" y="230"/>
                          <a:pt x="216" y="234"/>
                          <a:pt x="216" y="234"/>
                        </a:cubicBezTo>
                        <a:cubicBezTo>
                          <a:pt x="223" y="241"/>
                          <a:pt x="225" y="245"/>
                          <a:pt x="236" y="242"/>
                        </a:cubicBezTo>
                        <a:cubicBezTo>
                          <a:pt x="242" y="240"/>
                          <a:pt x="254" y="236"/>
                          <a:pt x="254" y="236"/>
                        </a:cubicBezTo>
                        <a:cubicBezTo>
                          <a:pt x="260" y="240"/>
                          <a:pt x="265" y="246"/>
                          <a:pt x="272" y="248"/>
                        </a:cubicBezTo>
                        <a:cubicBezTo>
                          <a:pt x="277" y="250"/>
                          <a:pt x="291" y="252"/>
                          <a:pt x="296" y="256"/>
                        </a:cubicBezTo>
                        <a:cubicBezTo>
                          <a:pt x="301" y="260"/>
                          <a:pt x="314" y="264"/>
                          <a:pt x="314" y="264"/>
                        </a:cubicBezTo>
                        <a:cubicBezTo>
                          <a:pt x="330" y="263"/>
                          <a:pt x="338" y="261"/>
                          <a:pt x="352" y="266"/>
                        </a:cubicBezTo>
                        <a:cubicBezTo>
                          <a:pt x="355" y="275"/>
                          <a:pt x="350" y="277"/>
                          <a:pt x="342" y="274"/>
                        </a:cubicBezTo>
                        <a:cubicBezTo>
                          <a:pt x="336" y="276"/>
                          <a:pt x="322" y="272"/>
                          <a:pt x="322" y="272"/>
                        </a:cubicBezTo>
                        <a:cubicBezTo>
                          <a:pt x="314" y="275"/>
                          <a:pt x="308" y="272"/>
                          <a:pt x="300" y="270"/>
                        </a:cubicBezTo>
                        <a:cubicBezTo>
                          <a:pt x="296" y="269"/>
                          <a:pt x="288" y="266"/>
                          <a:pt x="288" y="266"/>
                        </a:cubicBezTo>
                        <a:cubicBezTo>
                          <a:pt x="276" y="270"/>
                          <a:pt x="264" y="266"/>
                          <a:pt x="252" y="264"/>
                        </a:cubicBezTo>
                        <a:cubicBezTo>
                          <a:pt x="245" y="259"/>
                          <a:pt x="242" y="257"/>
                          <a:pt x="234" y="260"/>
                        </a:cubicBezTo>
                        <a:cubicBezTo>
                          <a:pt x="211" y="252"/>
                          <a:pt x="192" y="256"/>
                          <a:pt x="172" y="242"/>
                        </a:cubicBezTo>
                        <a:cubicBezTo>
                          <a:pt x="165" y="231"/>
                          <a:pt x="176" y="221"/>
                          <a:pt x="160" y="216"/>
                        </a:cubicBezTo>
                        <a:cubicBezTo>
                          <a:pt x="154" y="233"/>
                          <a:pt x="136" y="203"/>
                          <a:pt x="126" y="200"/>
                        </a:cubicBezTo>
                        <a:cubicBezTo>
                          <a:pt x="120" y="196"/>
                          <a:pt x="114" y="190"/>
                          <a:pt x="108" y="186"/>
                        </a:cubicBezTo>
                        <a:cubicBezTo>
                          <a:pt x="104" y="175"/>
                          <a:pt x="104" y="165"/>
                          <a:pt x="94" y="158"/>
                        </a:cubicBezTo>
                        <a:cubicBezTo>
                          <a:pt x="83" y="142"/>
                          <a:pt x="85" y="119"/>
                          <a:pt x="68" y="108"/>
                        </a:cubicBezTo>
                        <a:cubicBezTo>
                          <a:pt x="67" y="106"/>
                          <a:pt x="66" y="104"/>
                          <a:pt x="64" y="102"/>
                        </a:cubicBezTo>
                        <a:cubicBezTo>
                          <a:pt x="62" y="101"/>
                          <a:pt x="59" y="102"/>
                          <a:pt x="58" y="100"/>
                        </a:cubicBezTo>
                        <a:cubicBezTo>
                          <a:pt x="56" y="97"/>
                          <a:pt x="54" y="88"/>
                          <a:pt x="54" y="88"/>
                        </a:cubicBezTo>
                        <a:cubicBezTo>
                          <a:pt x="59" y="73"/>
                          <a:pt x="52" y="61"/>
                          <a:pt x="38" y="58"/>
                        </a:cubicBezTo>
                        <a:cubicBezTo>
                          <a:pt x="32" y="49"/>
                          <a:pt x="31" y="44"/>
                          <a:pt x="20" y="40"/>
                        </a:cubicBezTo>
                        <a:cubicBezTo>
                          <a:pt x="16" y="27"/>
                          <a:pt x="16" y="26"/>
                          <a:pt x="4" y="22"/>
                        </a:cubicBezTo>
                        <a:cubicBezTo>
                          <a:pt x="1" y="13"/>
                          <a:pt x="0" y="5"/>
                          <a:pt x="10" y="2"/>
                        </a:cubicBezTo>
                        <a:cubicBezTo>
                          <a:pt x="18" y="5"/>
                          <a:pt x="18" y="4"/>
                          <a:pt x="10" y="4"/>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091" name="Freeform 74"/>
                  <p:cNvSpPr>
                    <a:spLocks/>
                  </p:cNvSpPr>
                  <p:nvPr/>
                </p:nvSpPr>
                <p:spPr bwMode="ltGray">
                  <a:xfrm>
                    <a:off x="4515" y="541"/>
                    <a:ext cx="67" cy="68"/>
                  </a:xfrm>
                  <a:custGeom>
                    <a:avLst/>
                    <a:gdLst>
                      <a:gd name="T0" fmla="*/ 0 w 156"/>
                      <a:gd name="T1" fmla="*/ 0 h 206"/>
                      <a:gd name="T2" fmla="*/ 0 w 156"/>
                      <a:gd name="T3" fmla="*/ 0 h 206"/>
                      <a:gd name="T4" fmla="*/ 0 w 156"/>
                      <a:gd name="T5" fmla="*/ 0 h 206"/>
                      <a:gd name="T6" fmla="*/ 0 w 156"/>
                      <a:gd name="T7" fmla="*/ 0 h 206"/>
                      <a:gd name="T8" fmla="*/ 0 w 156"/>
                      <a:gd name="T9" fmla="*/ 0 h 206"/>
                      <a:gd name="T10" fmla="*/ 0 w 156"/>
                      <a:gd name="T11" fmla="*/ 0 h 206"/>
                      <a:gd name="T12" fmla="*/ 0 w 156"/>
                      <a:gd name="T13" fmla="*/ 0 h 206"/>
                      <a:gd name="T14" fmla="*/ 0 w 156"/>
                      <a:gd name="T15" fmla="*/ 0 h 206"/>
                      <a:gd name="T16" fmla="*/ 0 w 156"/>
                      <a:gd name="T17" fmla="*/ 0 h 206"/>
                      <a:gd name="T18" fmla="*/ 0 w 156"/>
                      <a:gd name="T19" fmla="*/ 0 h 206"/>
                      <a:gd name="T20" fmla="*/ 0 w 156"/>
                      <a:gd name="T21" fmla="*/ 0 h 206"/>
                      <a:gd name="T22" fmla="*/ 0 w 156"/>
                      <a:gd name="T23" fmla="*/ 0 h 206"/>
                      <a:gd name="T24" fmla="*/ 0 w 156"/>
                      <a:gd name="T25" fmla="*/ 0 h 206"/>
                      <a:gd name="T26" fmla="*/ 0 w 156"/>
                      <a:gd name="T27" fmla="*/ 0 h 206"/>
                      <a:gd name="T28" fmla="*/ 0 w 156"/>
                      <a:gd name="T29" fmla="*/ 0 h 206"/>
                      <a:gd name="T30" fmla="*/ 0 w 156"/>
                      <a:gd name="T31" fmla="*/ 0 h 206"/>
                      <a:gd name="T32" fmla="*/ 0 w 156"/>
                      <a:gd name="T33" fmla="*/ 0 h 206"/>
                      <a:gd name="T34" fmla="*/ 0 w 156"/>
                      <a:gd name="T35" fmla="*/ 0 h 206"/>
                      <a:gd name="T36" fmla="*/ 0 w 156"/>
                      <a:gd name="T37" fmla="*/ 0 h 206"/>
                      <a:gd name="T38" fmla="*/ 0 w 156"/>
                      <a:gd name="T39" fmla="*/ 0 h 206"/>
                      <a:gd name="T40" fmla="*/ 0 w 156"/>
                      <a:gd name="T41" fmla="*/ 0 h 206"/>
                      <a:gd name="T42" fmla="*/ 0 w 156"/>
                      <a:gd name="T43" fmla="*/ 0 h 206"/>
                      <a:gd name="T44" fmla="*/ 0 w 156"/>
                      <a:gd name="T45" fmla="*/ 0 h 206"/>
                      <a:gd name="T46" fmla="*/ 0 w 156"/>
                      <a:gd name="T47" fmla="*/ 0 h 206"/>
                      <a:gd name="T48" fmla="*/ 0 w 156"/>
                      <a:gd name="T49" fmla="*/ 0 h 206"/>
                      <a:gd name="T50" fmla="*/ 0 w 156"/>
                      <a:gd name="T51" fmla="*/ 0 h 206"/>
                      <a:gd name="T52" fmla="*/ 0 w 156"/>
                      <a:gd name="T53" fmla="*/ 0 h 206"/>
                      <a:gd name="T54" fmla="*/ 0 w 156"/>
                      <a:gd name="T55" fmla="*/ 0 h 206"/>
                      <a:gd name="T56" fmla="*/ 0 w 156"/>
                      <a:gd name="T57" fmla="*/ 0 h 206"/>
                      <a:gd name="T58" fmla="*/ 0 w 156"/>
                      <a:gd name="T59" fmla="*/ 0 h 206"/>
                      <a:gd name="T60" fmla="*/ 0 w 156"/>
                      <a:gd name="T61" fmla="*/ 0 h 206"/>
                      <a:gd name="T62" fmla="*/ 0 w 156"/>
                      <a:gd name="T63" fmla="*/ 0 h 20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56" h="206">
                        <a:moveTo>
                          <a:pt x="54" y="66"/>
                        </a:moveTo>
                        <a:cubicBezTo>
                          <a:pt x="58" y="63"/>
                          <a:pt x="64" y="63"/>
                          <a:pt x="66" y="58"/>
                        </a:cubicBezTo>
                        <a:cubicBezTo>
                          <a:pt x="67" y="56"/>
                          <a:pt x="67" y="53"/>
                          <a:pt x="68" y="52"/>
                        </a:cubicBezTo>
                        <a:cubicBezTo>
                          <a:pt x="71" y="49"/>
                          <a:pt x="80" y="44"/>
                          <a:pt x="80" y="44"/>
                        </a:cubicBezTo>
                        <a:cubicBezTo>
                          <a:pt x="113" y="55"/>
                          <a:pt x="85" y="29"/>
                          <a:pt x="106" y="22"/>
                        </a:cubicBezTo>
                        <a:cubicBezTo>
                          <a:pt x="110" y="17"/>
                          <a:pt x="108" y="9"/>
                          <a:pt x="112" y="4"/>
                        </a:cubicBezTo>
                        <a:cubicBezTo>
                          <a:pt x="115" y="1"/>
                          <a:pt x="124" y="0"/>
                          <a:pt x="124" y="0"/>
                        </a:cubicBezTo>
                        <a:cubicBezTo>
                          <a:pt x="138" y="14"/>
                          <a:pt x="126" y="23"/>
                          <a:pt x="150" y="28"/>
                        </a:cubicBezTo>
                        <a:cubicBezTo>
                          <a:pt x="156" y="36"/>
                          <a:pt x="154" y="39"/>
                          <a:pt x="146" y="44"/>
                        </a:cubicBezTo>
                        <a:cubicBezTo>
                          <a:pt x="141" y="52"/>
                          <a:pt x="135" y="61"/>
                          <a:pt x="126" y="64"/>
                        </a:cubicBezTo>
                        <a:cubicBezTo>
                          <a:pt x="118" y="75"/>
                          <a:pt x="128" y="83"/>
                          <a:pt x="132" y="94"/>
                        </a:cubicBezTo>
                        <a:cubicBezTo>
                          <a:pt x="129" y="103"/>
                          <a:pt x="135" y="105"/>
                          <a:pt x="142" y="110"/>
                        </a:cubicBezTo>
                        <a:cubicBezTo>
                          <a:pt x="145" y="119"/>
                          <a:pt x="141" y="120"/>
                          <a:pt x="146" y="128"/>
                        </a:cubicBezTo>
                        <a:cubicBezTo>
                          <a:pt x="142" y="139"/>
                          <a:pt x="135" y="133"/>
                          <a:pt x="128" y="128"/>
                        </a:cubicBezTo>
                        <a:cubicBezTo>
                          <a:pt x="116" y="132"/>
                          <a:pt x="122" y="136"/>
                          <a:pt x="116" y="146"/>
                        </a:cubicBezTo>
                        <a:cubicBezTo>
                          <a:pt x="113" y="151"/>
                          <a:pt x="108" y="152"/>
                          <a:pt x="104" y="156"/>
                        </a:cubicBezTo>
                        <a:cubicBezTo>
                          <a:pt x="107" y="167"/>
                          <a:pt x="112" y="191"/>
                          <a:pt x="100" y="198"/>
                        </a:cubicBezTo>
                        <a:cubicBezTo>
                          <a:pt x="96" y="200"/>
                          <a:pt x="92" y="200"/>
                          <a:pt x="88" y="202"/>
                        </a:cubicBezTo>
                        <a:cubicBezTo>
                          <a:pt x="86" y="203"/>
                          <a:pt x="84" y="205"/>
                          <a:pt x="82" y="206"/>
                        </a:cubicBezTo>
                        <a:cubicBezTo>
                          <a:pt x="80" y="205"/>
                          <a:pt x="77" y="204"/>
                          <a:pt x="76" y="202"/>
                        </a:cubicBezTo>
                        <a:cubicBezTo>
                          <a:pt x="74" y="198"/>
                          <a:pt x="76" y="191"/>
                          <a:pt x="72" y="190"/>
                        </a:cubicBezTo>
                        <a:cubicBezTo>
                          <a:pt x="68" y="189"/>
                          <a:pt x="60" y="186"/>
                          <a:pt x="60" y="186"/>
                        </a:cubicBezTo>
                        <a:cubicBezTo>
                          <a:pt x="53" y="188"/>
                          <a:pt x="49" y="192"/>
                          <a:pt x="42" y="194"/>
                        </a:cubicBezTo>
                        <a:cubicBezTo>
                          <a:pt x="34" y="189"/>
                          <a:pt x="37" y="183"/>
                          <a:pt x="28" y="186"/>
                        </a:cubicBezTo>
                        <a:cubicBezTo>
                          <a:pt x="12" y="181"/>
                          <a:pt x="19" y="161"/>
                          <a:pt x="10" y="148"/>
                        </a:cubicBezTo>
                        <a:cubicBezTo>
                          <a:pt x="5" y="121"/>
                          <a:pt x="11" y="147"/>
                          <a:pt x="4" y="130"/>
                        </a:cubicBezTo>
                        <a:cubicBezTo>
                          <a:pt x="2" y="126"/>
                          <a:pt x="0" y="118"/>
                          <a:pt x="0" y="118"/>
                        </a:cubicBezTo>
                        <a:cubicBezTo>
                          <a:pt x="2" y="95"/>
                          <a:pt x="0" y="83"/>
                          <a:pt x="20" y="96"/>
                        </a:cubicBezTo>
                        <a:cubicBezTo>
                          <a:pt x="23" y="105"/>
                          <a:pt x="23" y="110"/>
                          <a:pt x="32" y="104"/>
                        </a:cubicBezTo>
                        <a:cubicBezTo>
                          <a:pt x="35" y="95"/>
                          <a:pt x="29" y="88"/>
                          <a:pt x="34" y="80"/>
                        </a:cubicBezTo>
                        <a:cubicBezTo>
                          <a:pt x="36" y="76"/>
                          <a:pt x="48" y="73"/>
                          <a:pt x="52" y="70"/>
                        </a:cubicBezTo>
                        <a:cubicBezTo>
                          <a:pt x="57" y="63"/>
                          <a:pt x="58" y="62"/>
                          <a:pt x="54" y="66"/>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092" name="Freeform 75"/>
                  <p:cNvSpPr>
                    <a:spLocks/>
                  </p:cNvSpPr>
                  <p:nvPr/>
                </p:nvSpPr>
                <p:spPr bwMode="ltGray">
                  <a:xfrm>
                    <a:off x="4580" y="572"/>
                    <a:ext cx="47" cy="13"/>
                  </a:xfrm>
                  <a:custGeom>
                    <a:avLst/>
                    <a:gdLst>
                      <a:gd name="T0" fmla="*/ 0 w 109"/>
                      <a:gd name="T1" fmla="*/ 0 h 38"/>
                      <a:gd name="T2" fmla="*/ 0 w 109"/>
                      <a:gd name="T3" fmla="*/ 0 h 38"/>
                      <a:gd name="T4" fmla="*/ 0 w 109"/>
                      <a:gd name="T5" fmla="*/ 0 h 38"/>
                      <a:gd name="T6" fmla="*/ 0 w 109"/>
                      <a:gd name="T7" fmla="*/ 0 h 38"/>
                      <a:gd name="T8" fmla="*/ 0 w 109"/>
                      <a:gd name="T9" fmla="*/ 0 h 38"/>
                      <a:gd name="T10" fmla="*/ 0 w 109"/>
                      <a:gd name="T11" fmla="*/ 0 h 38"/>
                      <a:gd name="T12" fmla="*/ 0 w 109"/>
                      <a:gd name="T13" fmla="*/ 0 h 38"/>
                      <a:gd name="T14" fmla="*/ 0 w 109"/>
                      <a:gd name="T15" fmla="*/ 0 h 38"/>
                      <a:gd name="T16" fmla="*/ 0 w 109"/>
                      <a:gd name="T17" fmla="*/ 0 h 38"/>
                      <a:gd name="T18" fmla="*/ 0 w 109"/>
                      <a:gd name="T19" fmla="*/ 0 h 3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09" h="38">
                        <a:moveTo>
                          <a:pt x="4" y="32"/>
                        </a:moveTo>
                        <a:cubicBezTo>
                          <a:pt x="7" y="22"/>
                          <a:pt x="7" y="14"/>
                          <a:pt x="18" y="10"/>
                        </a:cubicBezTo>
                        <a:cubicBezTo>
                          <a:pt x="28" y="12"/>
                          <a:pt x="37" y="14"/>
                          <a:pt x="46" y="20"/>
                        </a:cubicBezTo>
                        <a:cubicBezTo>
                          <a:pt x="62" y="15"/>
                          <a:pt x="54" y="17"/>
                          <a:pt x="72" y="14"/>
                        </a:cubicBezTo>
                        <a:cubicBezTo>
                          <a:pt x="77" y="9"/>
                          <a:pt x="90" y="0"/>
                          <a:pt x="90" y="0"/>
                        </a:cubicBezTo>
                        <a:cubicBezTo>
                          <a:pt x="109" y="6"/>
                          <a:pt x="85" y="23"/>
                          <a:pt x="76" y="26"/>
                        </a:cubicBezTo>
                        <a:cubicBezTo>
                          <a:pt x="71" y="33"/>
                          <a:pt x="68" y="35"/>
                          <a:pt x="60" y="38"/>
                        </a:cubicBezTo>
                        <a:cubicBezTo>
                          <a:pt x="54" y="36"/>
                          <a:pt x="42" y="32"/>
                          <a:pt x="42" y="32"/>
                        </a:cubicBezTo>
                        <a:cubicBezTo>
                          <a:pt x="33" y="23"/>
                          <a:pt x="26" y="26"/>
                          <a:pt x="14" y="30"/>
                        </a:cubicBezTo>
                        <a:cubicBezTo>
                          <a:pt x="1" y="28"/>
                          <a:pt x="0" y="24"/>
                          <a:pt x="4" y="3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093" name="Freeform 76"/>
                  <p:cNvSpPr>
                    <a:spLocks/>
                  </p:cNvSpPr>
                  <p:nvPr/>
                </p:nvSpPr>
                <p:spPr bwMode="ltGray">
                  <a:xfrm>
                    <a:off x="4578" y="588"/>
                    <a:ext cx="32" cy="34"/>
                  </a:xfrm>
                  <a:custGeom>
                    <a:avLst/>
                    <a:gdLst>
                      <a:gd name="T0" fmla="*/ 0 w 76"/>
                      <a:gd name="T1" fmla="*/ 0 h 104"/>
                      <a:gd name="T2" fmla="*/ 0 w 76"/>
                      <a:gd name="T3" fmla="*/ 0 h 104"/>
                      <a:gd name="T4" fmla="*/ 0 w 76"/>
                      <a:gd name="T5" fmla="*/ 0 h 104"/>
                      <a:gd name="T6" fmla="*/ 0 w 76"/>
                      <a:gd name="T7" fmla="*/ 0 h 104"/>
                      <a:gd name="T8" fmla="*/ 0 w 76"/>
                      <a:gd name="T9" fmla="*/ 0 h 104"/>
                      <a:gd name="T10" fmla="*/ 0 w 76"/>
                      <a:gd name="T11" fmla="*/ 0 h 104"/>
                      <a:gd name="T12" fmla="*/ 0 w 76"/>
                      <a:gd name="T13" fmla="*/ 0 h 104"/>
                      <a:gd name="T14" fmla="*/ 0 w 76"/>
                      <a:gd name="T15" fmla="*/ 0 h 104"/>
                      <a:gd name="T16" fmla="*/ 0 w 76"/>
                      <a:gd name="T17" fmla="*/ 0 h 104"/>
                      <a:gd name="T18" fmla="*/ 0 w 76"/>
                      <a:gd name="T19" fmla="*/ 0 h 104"/>
                      <a:gd name="T20" fmla="*/ 0 w 76"/>
                      <a:gd name="T21" fmla="*/ 0 h 104"/>
                      <a:gd name="T22" fmla="*/ 0 w 76"/>
                      <a:gd name="T23" fmla="*/ 0 h 104"/>
                      <a:gd name="T24" fmla="*/ 0 w 76"/>
                      <a:gd name="T25" fmla="*/ 0 h 104"/>
                      <a:gd name="T26" fmla="*/ 0 w 76"/>
                      <a:gd name="T27" fmla="*/ 0 h 104"/>
                      <a:gd name="T28" fmla="*/ 0 w 76"/>
                      <a:gd name="T29" fmla="*/ 0 h 104"/>
                      <a:gd name="T30" fmla="*/ 0 w 76"/>
                      <a:gd name="T31" fmla="*/ 0 h 104"/>
                      <a:gd name="T32" fmla="*/ 0 w 76"/>
                      <a:gd name="T33" fmla="*/ 0 h 104"/>
                      <a:gd name="T34" fmla="*/ 0 w 76"/>
                      <a:gd name="T35" fmla="*/ 0 h 10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76" h="104">
                        <a:moveTo>
                          <a:pt x="8" y="18"/>
                        </a:moveTo>
                        <a:cubicBezTo>
                          <a:pt x="10" y="8"/>
                          <a:pt x="9" y="3"/>
                          <a:pt x="18" y="0"/>
                        </a:cubicBezTo>
                        <a:cubicBezTo>
                          <a:pt x="28" y="3"/>
                          <a:pt x="25" y="12"/>
                          <a:pt x="34" y="18"/>
                        </a:cubicBezTo>
                        <a:cubicBezTo>
                          <a:pt x="46" y="16"/>
                          <a:pt x="51" y="8"/>
                          <a:pt x="62" y="4"/>
                        </a:cubicBezTo>
                        <a:cubicBezTo>
                          <a:pt x="76" y="9"/>
                          <a:pt x="56" y="31"/>
                          <a:pt x="46" y="34"/>
                        </a:cubicBezTo>
                        <a:cubicBezTo>
                          <a:pt x="51" y="56"/>
                          <a:pt x="43" y="29"/>
                          <a:pt x="54" y="48"/>
                        </a:cubicBezTo>
                        <a:cubicBezTo>
                          <a:pt x="56" y="52"/>
                          <a:pt x="58" y="60"/>
                          <a:pt x="58" y="60"/>
                        </a:cubicBezTo>
                        <a:cubicBezTo>
                          <a:pt x="55" y="68"/>
                          <a:pt x="54" y="71"/>
                          <a:pt x="46" y="74"/>
                        </a:cubicBezTo>
                        <a:cubicBezTo>
                          <a:pt x="38" y="71"/>
                          <a:pt x="37" y="68"/>
                          <a:pt x="34" y="60"/>
                        </a:cubicBezTo>
                        <a:cubicBezTo>
                          <a:pt x="33" y="50"/>
                          <a:pt x="32" y="33"/>
                          <a:pt x="22" y="48"/>
                        </a:cubicBezTo>
                        <a:cubicBezTo>
                          <a:pt x="25" y="60"/>
                          <a:pt x="23" y="53"/>
                          <a:pt x="28" y="68"/>
                        </a:cubicBezTo>
                        <a:cubicBezTo>
                          <a:pt x="29" y="70"/>
                          <a:pt x="30" y="74"/>
                          <a:pt x="30" y="74"/>
                        </a:cubicBezTo>
                        <a:cubicBezTo>
                          <a:pt x="24" y="84"/>
                          <a:pt x="22" y="93"/>
                          <a:pt x="20" y="104"/>
                        </a:cubicBezTo>
                        <a:cubicBezTo>
                          <a:pt x="17" y="103"/>
                          <a:pt x="14" y="104"/>
                          <a:pt x="12" y="102"/>
                        </a:cubicBezTo>
                        <a:cubicBezTo>
                          <a:pt x="9" y="99"/>
                          <a:pt x="8" y="90"/>
                          <a:pt x="8" y="90"/>
                        </a:cubicBezTo>
                        <a:cubicBezTo>
                          <a:pt x="13" y="75"/>
                          <a:pt x="14" y="64"/>
                          <a:pt x="0" y="54"/>
                        </a:cubicBezTo>
                        <a:cubicBezTo>
                          <a:pt x="1" y="46"/>
                          <a:pt x="1" y="38"/>
                          <a:pt x="2" y="30"/>
                        </a:cubicBezTo>
                        <a:cubicBezTo>
                          <a:pt x="2" y="27"/>
                          <a:pt x="13" y="2"/>
                          <a:pt x="8" y="1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094" name="Freeform 77"/>
                  <p:cNvSpPr>
                    <a:spLocks/>
                  </p:cNvSpPr>
                  <p:nvPr/>
                </p:nvSpPr>
                <p:spPr bwMode="ltGray">
                  <a:xfrm>
                    <a:off x="4632" y="569"/>
                    <a:ext cx="16" cy="20"/>
                  </a:xfrm>
                  <a:custGeom>
                    <a:avLst/>
                    <a:gdLst>
                      <a:gd name="T0" fmla="*/ 0 w 37"/>
                      <a:gd name="T1" fmla="*/ 0 h 61"/>
                      <a:gd name="T2" fmla="*/ 0 w 37"/>
                      <a:gd name="T3" fmla="*/ 0 h 61"/>
                      <a:gd name="T4" fmla="*/ 0 w 37"/>
                      <a:gd name="T5" fmla="*/ 0 h 61"/>
                      <a:gd name="T6" fmla="*/ 0 w 37"/>
                      <a:gd name="T7" fmla="*/ 0 h 61"/>
                      <a:gd name="T8" fmla="*/ 0 w 37"/>
                      <a:gd name="T9" fmla="*/ 0 h 61"/>
                      <a:gd name="T10" fmla="*/ 0 w 37"/>
                      <a:gd name="T11" fmla="*/ 0 h 61"/>
                      <a:gd name="T12" fmla="*/ 0 w 37"/>
                      <a:gd name="T13" fmla="*/ 0 h 61"/>
                      <a:gd name="T14" fmla="*/ 0 w 37"/>
                      <a:gd name="T15" fmla="*/ 0 h 6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7" h="61">
                        <a:moveTo>
                          <a:pt x="3" y="28"/>
                        </a:moveTo>
                        <a:cubicBezTo>
                          <a:pt x="5" y="14"/>
                          <a:pt x="2" y="7"/>
                          <a:pt x="13" y="0"/>
                        </a:cubicBezTo>
                        <a:cubicBezTo>
                          <a:pt x="26" y="9"/>
                          <a:pt x="23" y="17"/>
                          <a:pt x="15" y="28"/>
                        </a:cubicBezTo>
                        <a:cubicBezTo>
                          <a:pt x="25" y="31"/>
                          <a:pt x="33" y="27"/>
                          <a:pt x="37" y="38"/>
                        </a:cubicBezTo>
                        <a:cubicBezTo>
                          <a:pt x="30" y="45"/>
                          <a:pt x="28" y="47"/>
                          <a:pt x="19" y="44"/>
                        </a:cubicBezTo>
                        <a:cubicBezTo>
                          <a:pt x="13" y="54"/>
                          <a:pt x="18" y="61"/>
                          <a:pt x="5" y="58"/>
                        </a:cubicBezTo>
                        <a:cubicBezTo>
                          <a:pt x="0" y="50"/>
                          <a:pt x="3" y="44"/>
                          <a:pt x="1" y="34"/>
                        </a:cubicBezTo>
                        <a:cubicBezTo>
                          <a:pt x="2" y="32"/>
                          <a:pt x="3" y="28"/>
                          <a:pt x="3" y="2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095" name="Freeform 78"/>
                  <p:cNvSpPr>
                    <a:spLocks/>
                  </p:cNvSpPr>
                  <p:nvPr/>
                </p:nvSpPr>
                <p:spPr bwMode="ltGray">
                  <a:xfrm>
                    <a:off x="4636" y="600"/>
                    <a:ext cx="20" cy="10"/>
                  </a:xfrm>
                  <a:custGeom>
                    <a:avLst/>
                    <a:gdLst>
                      <a:gd name="T0" fmla="*/ 0 w 49"/>
                      <a:gd name="T1" fmla="*/ 0 h 29"/>
                      <a:gd name="T2" fmla="*/ 0 w 49"/>
                      <a:gd name="T3" fmla="*/ 0 h 29"/>
                      <a:gd name="T4" fmla="*/ 0 w 49"/>
                      <a:gd name="T5" fmla="*/ 0 h 29"/>
                      <a:gd name="T6" fmla="*/ 0 w 49"/>
                      <a:gd name="T7" fmla="*/ 0 h 29"/>
                      <a:gd name="T8" fmla="*/ 0 w 49"/>
                      <a:gd name="T9" fmla="*/ 0 h 29"/>
                      <a:gd name="T10" fmla="*/ 0 w 49"/>
                      <a:gd name="T11" fmla="*/ 0 h 2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9" h="29">
                        <a:moveTo>
                          <a:pt x="7" y="0"/>
                        </a:moveTo>
                        <a:cubicBezTo>
                          <a:pt x="15" y="6"/>
                          <a:pt x="19" y="2"/>
                          <a:pt x="29" y="0"/>
                        </a:cubicBezTo>
                        <a:cubicBezTo>
                          <a:pt x="45" y="5"/>
                          <a:pt x="40" y="3"/>
                          <a:pt x="49" y="16"/>
                        </a:cubicBezTo>
                        <a:cubicBezTo>
                          <a:pt x="46" y="29"/>
                          <a:pt x="42" y="21"/>
                          <a:pt x="35" y="14"/>
                        </a:cubicBezTo>
                        <a:cubicBezTo>
                          <a:pt x="26" y="15"/>
                          <a:pt x="12" y="19"/>
                          <a:pt x="3" y="16"/>
                        </a:cubicBezTo>
                        <a:cubicBezTo>
                          <a:pt x="0" y="6"/>
                          <a:pt x="7" y="10"/>
                          <a:pt x="7" y="0"/>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096" name="Freeform 79"/>
                  <p:cNvSpPr>
                    <a:spLocks/>
                  </p:cNvSpPr>
                  <p:nvPr/>
                </p:nvSpPr>
                <p:spPr bwMode="ltGray">
                  <a:xfrm>
                    <a:off x="4657" y="585"/>
                    <a:ext cx="26" cy="17"/>
                  </a:xfrm>
                  <a:custGeom>
                    <a:avLst/>
                    <a:gdLst>
                      <a:gd name="T0" fmla="*/ 0 w 61"/>
                      <a:gd name="T1" fmla="*/ 0 h 48"/>
                      <a:gd name="T2" fmla="*/ 0 w 61"/>
                      <a:gd name="T3" fmla="*/ 0 h 48"/>
                      <a:gd name="T4" fmla="*/ 0 w 61"/>
                      <a:gd name="T5" fmla="*/ 0 h 48"/>
                      <a:gd name="T6" fmla="*/ 0 w 61"/>
                      <a:gd name="T7" fmla="*/ 0 h 48"/>
                      <a:gd name="T8" fmla="*/ 0 w 61"/>
                      <a:gd name="T9" fmla="*/ 0 h 48"/>
                      <a:gd name="T10" fmla="*/ 0 w 61"/>
                      <a:gd name="T11" fmla="*/ 0 h 48"/>
                      <a:gd name="T12" fmla="*/ 0 w 61"/>
                      <a:gd name="T13" fmla="*/ 0 h 48"/>
                      <a:gd name="T14" fmla="*/ 0 w 61"/>
                      <a:gd name="T15" fmla="*/ 0 h 48"/>
                      <a:gd name="T16" fmla="*/ 0 w 61"/>
                      <a:gd name="T17" fmla="*/ 0 h 48"/>
                      <a:gd name="T18" fmla="*/ 0 w 61"/>
                      <a:gd name="T19" fmla="*/ 0 h 48"/>
                      <a:gd name="T20" fmla="*/ 0 w 61"/>
                      <a:gd name="T21" fmla="*/ 0 h 4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1" h="48">
                        <a:moveTo>
                          <a:pt x="21" y="38"/>
                        </a:moveTo>
                        <a:cubicBezTo>
                          <a:pt x="19" y="34"/>
                          <a:pt x="19" y="29"/>
                          <a:pt x="15" y="26"/>
                        </a:cubicBezTo>
                        <a:cubicBezTo>
                          <a:pt x="12" y="24"/>
                          <a:pt x="3" y="22"/>
                          <a:pt x="3" y="22"/>
                        </a:cubicBezTo>
                        <a:cubicBezTo>
                          <a:pt x="0" y="12"/>
                          <a:pt x="5" y="12"/>
                          <a:pt x="13" y="8"/>
                        </a:cubicBezTo>
                        <a:cubicBezTo>
                          <a:pt x="17" y="6"/>
                          <a:pt x="25" y="0"/>
                          <a:pt x="25" y="0"/>
                        </a:cubicBezTo>
                        <a:cubicBezTo>
                          <a:pt x="37" y="2"/>
                          <a:pt x="41" y="2"/>
                          <a:pt x="49" y="10"/>
                        </a:cubicBezTo>
                        <a:cubicBezTo>
                          <a:pt x="45" y="21"/>
                          <a:pt x="46" y="12"/>
                          <a:pt x="53" y="20"/>
                        </a:cubicBezTo>
                        <a:cubicBezTo>
                          <a:pt x="56" y="24"/>
                          <a:pt x="61" y="32"/>
                          <a:pt x="61" y="32"/>
                        </a:cubicBezTo>
                        <a:cubicBezTo>
                          <a:pt x="56" y="47"/>
                          <a:pt x="53" y="42"/>
                          <a:pt x="41" y="38"/>
                        </a:cubicBezTo>
                        <a:cubicBezTo>
                          <a:pt x="27" y="47"/>
                          <a:pt x="34" y="48"/>
                          <a:pt x="23" y="44"/>
                        </a:cubicBezTo>
                        <a:cubicBezTo>
                          <a:pt x="22" y="42"/>
                          <a:pt x="21" y="38"/>
                          <a:pt x="21" y="3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097" name="Freeform 80"/>
                  <p:cNvSpPr>
                    <a:spLocks/>
                  </p:cNvSpPr>
                  <p:nvPr/>
                </p:nvSpPr>
                <p:spPr bwMode="ltGray">
                  <a:xfrm>
                    <a:off x="4664" y="593"/>
                    <a:ext cx="122" cy="61"/>
                  </a:xfrm>
                  <a:custGeom>
                    <a:avLst/>
                    <a:gdLst>
                      <a:gd name="T0" fmla="*/ 0 w 286"/>
                      <a:gd name="T1" fmla="*/ 0 h 182"/>
                      <a:gd name="T2" fmla="*/ 0 w 286"/>
                      <a:gd name="T3" fmla="*/ 0 h 182"/>
                      <a:gd name="T4" fmla="*/ 0 w 286"/>
                      <a:gd name="T5" fmla="*/ 0 h 182"/>
                      <a:gd name="T6" fmla="*/ 0 w 286"/>
                      <a:gd name="T7" fmla="*/ 0 h 182"/>
                      <a:gd name="T8" fmla="*/ 0 w 286"/>
                      <a:gd name="T9" fmla="*/ 0 h 182"/>
                      <a:gd name="T10" fmla="*/ 0 w 286"/>
                      <a:gd name="T11" fmla="*/ 0 h 182"/>
                      <a:gd name="T12" fmla="*/ 0 w 286"/>
                      <a:gd name="T13" fmla="*/ 0 h 182"/>
                      <a:gd name="T14" fmla="*/ 0 w 286"/>
                      <a:gd name="T15" fmla="*/ 0 h 182"/>
                      <a:gd name="T16" fmla="*/ 0 w 286"/>
                      <a:gd name="T17" fmla="*/ 0 h 182"/>
                      <a:gd name="T18" fmla="*/ 0 w 286"/>
                      <a:gd name="T19" fmla="*/ 0 h 182"/>
                      <a:gd name="T20" fmla="*/ 0 w 286"/>
                      <a:gd name="T21" fmla="*/ 0 h 182"/>
                      <a:gd name="T22" fmla="*/ 0 w 286"/>
                      <a:gd name="T23" fmla="*/ 0 h 182"/>
                      <a:gd name="T24" fmla="*/ 0 w 286"/>
                      <a:gd name="T25" fmla="*/ 0 h 182"/>
                      <a:gd name="T26" fmla="*/ 0 w 286"/>
                      <a:gd name="T27" fmla="*/ 0 h 182"/>
                      <a:gd name="T28" fmla="*/ 0 w 286"/>
                      <a:gd name="T29" fmla="*/ 0 h 182"/>
                      <a:gd name="T30" fmla="*/ 0 w 286"/>
                      <a:gd name="T31" fmla="*/ 0 h 182"/>
                      <a:gd name="T32" fmla="*/ 0 w 286"/>
                      <a:gd name="T33" fmla="*/ 0 h 182"/>
                      <a:gd name="T34" fmla="*/ 0 w 286"/>
                      <a:gd name="T35" fmla="*/ 0 h 182"/>
                      <a:gd name="T36" fmla="*/ 0 w 286"/>
                      <a:gd name="T37" fmla="*/ 0 h 182"/>
                      <a:gd name="T38" fmla="*/ 0 w 286"/>
                      <a:gd name="T39" fmla="*/ 0 h 182"/>
                      <a:gd name="T40" fmla="*/ 0 w 286"/>
                      <a:gd name="T41" fmla="*/ 0 h 182"/>
                      <a:gd name="T42" fmla="*/ 0 w 286"/>
                      <a:gd name="T43" fmla="*/ 0 h 182"/>
                      <a:gd name="T44" fmla="*/ 0 w 286"/>
                      <a:gd name="T45" fmla="*/ 0 h 182"/>
                      <a:gd name="T46" fmla="*/ 0 w 286"/>
                      <a:gd name="T47" fmla="*/ 0 h 182"/>
                      <a:gd name="T48" fmla="*/ 0 w 286"/>
                      <a:gd name="T49" fmla="*/ 0 h 182"/>
                      <a:gd name="T50" fmla="*/ 0 w 286"/>
                      <a:gd name="T51" fmla="*/ 0 h 182"/>
                      <a:gd name="T52" fmla="*/ 0 w 286"/>
                      <a:gd name="T53" fmla="*/ 0 h 182"/>
                      <a:gd name="T54" fmla="*/ 0 w 286"/>
                      <a:gd name="T55" fmla="*/ 0 h 182"/>
                      <a:gd name="T56" fmla="*/ 0 w 286"/>
                      <a:gd name="T57" fmla="*/ 0 h 182"/>
                      <a:gd name="T58" fmla="*/ 0 w 286"/>
                      <a:gd name="T59" fmla="*/ 0 h 182"/>
                      <a:gd name="T60" fmla="*/ 0 w 286"/>
                      <a:gd name="T61" fmla="*/ 0 h 182"/>
                      <a:gd name="T62" fmla="*/ 0 w 286"/>
                      <a:gd name="T63" fmla="*/ 0 h 182"/>
                      <a:gd name="T64" fmla="*/ 0 w 286"/>
                      <a:gd name="T65" fmla="*/ 0 h 182"/>
                      <a:gd name="T66" fmla="*/ 0 w 286"/>
                      <a:gd name="T67" fmla="*/ 0 h 182"/>
                      <a:gd name="T68" fmla="*/ 0 w 286"/>
                      <a:gd name="T69" fmla="*/ 0 h 182"/>
                      <a:gd name="T70" fmla="*/ 0 w 286"/>
                      <a:gd name="T71" fmla="*/ 0 h 182"/>
                      <a:gd name="T72" fmla="*/ 0 w 286"/>
                      <a:gd name="T73" fmla="*/ 0 h 182"/>
                      <a:gd name="T74" fmla="*/ 0 w 286"/>
                      <a:gd name="T75" fmla="*/ 0 h 182"/>
                      <a:gd name="T76" fmla="*/ 0 w 286"/>
                      <a:gd name="T77" fmla="*/ 0 h 182"/>
                      <a:gd name="T78" fmla="*/ 0 w 286"/>
                      <a:gd name="T79" fmla="*/ 0 h 182"/>
                      <a:gd name="T80" fmla="*/ 0 w 286"/>
                      <a:gd name="T81" fmla="*/ 0 h 182"/>
                      <a:gd name="T82" fmla="*/ 0 w 286"/>
                      <a:gd name="T83" fmla="*/ 0 h 182"/>
                      <a:gd name="T84" fmla="*/ 0 w 286"/>
                      <a:gd name="T85" fmla="*/ 0 h 18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86" h="182">
                        <a:moveTo>
                          <a:pt x="46" y="28"/>
                        </a:moveTo>
                        <a:cubicBezTo>
                          <a:pt x="41" y="14"/>
                          <a:pt x="46" y="17"/>
                          <a:pt x="36" y="14"/>
                        </a:cubicBezTo>
                        <a:cubicBezTo>
                          <a:pt x="31" y="17"/>
                          <a:pt x="26" y="30"/>
                          <a:pt x="26" y="30"/>
                        </a:cubicBezTo>
                        <a:cubicBezTo>
                          <a:pt x="12" y="25"/>
                          <a:pt x="19" y="21"/>
                          <a:pt x="0" y="24"/>
                        </a:cubicBezTo>
                        <a:cubicBezTo>
                          <a:pt x="2" y="33"/>
                          <a:pt x="2" y="37"/>
                          <a:pt x="10" y="42"/>
                        </a:cubicBezTo>
                        <a:cubicBezTo>
                          <a:pt x="12" y="49"/>
                          <a:pt x="14" y="55"/>
                          <a:pt x="16" y="62"/>
                        </a:cubicBezTo>
                        <a:cubicBezTo>
                          <a:pt x="24" y="59"/>
                          <a:pt x="27" y="57"/>
                          <a:pt x="24" y="48"/>
                        </a:cubicBezTo>
                        <a:cubicBezTo>
                          <a:pt x="26" y="47"/>
                          <a:pt x="28" y="43"/>
                          <a:pt x="30" y="44"/>
                        </a:cubicBezTo>
                        <a:cubicBezTo>
                          <a:pt x="48" y="48"/>
                          <a:pt x="36" y="52"/>
                          <a:pt x="48" y="56"/>
                        </a:cubicBezTo>
                        <a:cubicBezTo>
                          <a:pt x="74" y="65"/>
                          <a:pt x="47" y="56"/>
                          <a:pt x="70" y="62"/>
                        </a:cubicBezTo>
                        <a:cubicBezTo>
                          <a:pt x="77" y="64"/>
                          <a:pt x="88" y="72"/>
                          <a:pt x="88" y="72"/>
                        </a:cubicBezTo>
                        <a:cubicBezTo>
                          <a:pt x="96" y="84"/>
                          <a:pt x="102" y="87"/>
                          <a:pt x="106" y="102"/>
                        </a:cubicBezTo>
                        <a:cubicBezTo>
                          <a:pt x="105" y="109"/>
                          <a:pt x="106" y="115"/>
                          <a:pt x="104" y="122"/>
                        </a:cubicBezTo>
                        <a:cubicBezTo>
                          <a:pt x="103" y="126"/>
                          <a:pt x="94" y="132"/>
                          <a:pt x="98" y="134"/>
                        </a:cubicBezTo>
                        <a:cubicBezTo>
                          <a:pt x="106" y="137"/>
                          <a:pt x="122" y="128"/>
                          <a:pt x="122" y="128"/>
                        </a:cubicBezTo>
                        <a:cubicBezTo>
                          <a:pt x="130" y="131"/>
                          <a:pt x="133" y="135"/>
                          <a:pt x="140" y="140"/>
                        </a:cubicBezTo>
                        <a:cubicBezTo>
                          <a:pt x="148" y="145"/>
                          <a:pt x="159" y="145"/>
                          <a:pt x="168" y="148"/>
                        </a:cubicBezTo>
                        <a:cubicBezTo>
                          <a:pt x="170" y="147"/>
                          <a:pt x="173" y="148"/>
                          <a:pt x="174" y="146"/>
                        </a:cubicBezTo>
                        <a:cubicBezTo>
                          <a:pt x="176" y="142"/>
                          <a:pt x="164" y="136"/>
                          <a:pt x="168" y="134"/>
                        </a:cubicBezTo>
                        <a:cubicBezTo>
                          <a:pt x="171" y="132"/>
                          <a:pt x="175" y="135"/>
                          <a:pt x="178" y="136"/>
                        </a:cubicBezTo>
                        <a:cubicBezTo>
                          <a:pt x="182" y="131"/>
                          <a:pt x="186" y="118"/>
                          <a:pt x="186" y="118"/>
                        </a:cubicBezTo>
                        <a:cubicBezTo>
                          <a:pt x="189" y="119"/>
                          <a:pt x="199" y="120"/>
                          <a:pt x="202" y="122"/>
                        </a:cubicBezTo>
                        <a:cubicBezTo>
                          <a:pt x="206" y="124"/>
                          <a:pt x="214" y="130"/>
                          <a:pt x="214" y="130"/>
                        </a:cubicBezTo>
                        <a:cubicBezTo>
                          <a:pt x="224" y="145"/>
                          <a:pt x="228" y="158"/>
                          <a:pt x="244" y="168"/>
                        </a:cubicBezTo>
                        <a:cubicBezTo>
                          <a:pt x="250" y="172"/>
                          <a:pt x="262" y="178"/>
                          <a:pt x="262" y="178"/>
                        </a:cubicBezTo>
                        <a:cubicBezTo>
                          <a:pt x="265" y="178"/>
                          <a:pt x="286" y="182"/>
                          <a:pt x="284" y="170"/>
                        </a:cubicBezTo>
                        <a:cubicBezTo>
                          <a:pt x="283" y="164"/>
                          <a:pt x="268" y="160"/>
                          <a:pt x="268" y="160"/>
                        </a:cubicBezTo>
                        <a:cubicBezTo>
                          <a:pt x="261" y="150"/>
                          <a:pt x="270" y="143"/>
                          <a:pt x="256" y="138"/>
                        </a:cubicBezTo>
                        <a:cubicBezTo>
                          <a:pt x="254" y="136"/>
                          <a:pt x="251" y="135"/>
                          <a:pt x="250" y="132"/>
                        </a:cubicBezTo>
                        <a:cubicBezTo>
                          <a:pt x="248" y="129"/>
                          <a:pt x="250" y="125"/>
                          <a:pt x="248" y="122"/>
                        </a:cubicBezTo>
                        <a:cubicBezTo>
                          <a:pt x="246" y="118"/>
                          <a:pt x="240" y="118"/>
                          <a:pt x="236" y="116"/>
                        </a:cubicBezTo>
                        <a:cubicBezTo>
                          <a:pt x="230" y="107"/>
                          <a:pt x="227" y="100"/>
                          <a:pt x="240" y="96"/>
                        </a:cubicBezTo>
                        <a:cubicBezTo>
                          <a:pt x="236" y="83"/>
                          <a:pt x="236" y="84"/>
                          <a:pt x="220" y="86"/>
                        </a:cubicBezTo>
                        <a:cubicBezTo>
                          <a:pt x="209" y="82"/>
                          <a:pt x="208" y="82"/>
                          <a:pt x="210" y="70"/>
                        </a:cubicBezTo>
                        <a:cubicBezTo>
                          <a:pt x="207" y="60"/>
                          <a:pt x="199" y="57"/>
                          <a:pt x="190" y="54"/>
                        </a:cubicBezTo>
                        <a:cubicBezTo>
                          <a:pt x="181" y="45"/>
                          <a:pt x="181" y="42"/>
                          <a:pt x="168" y="38"/>
                        </a:cubicBezTo>
                        <a:cubicBezTo>
                          <a:pt x="164" y="37"/>
                          <a:pt x="156" y="34"/>
                          <a:pt x="156" y="34"/>
                        </a:cubicBezTo>
                        <a:cubicBezTo>
                          <a:pt x="146" y="24"/>
                          <a:pt x="134" y="21"/>
                          <a:pt x="120" y="16"/>
                        </a:cubicBezTo>
                        <a:cubicBezTo>
                          <a:pt x="113" y="14"/>
                          <a:pt x="108" y="8"/>
                          <a:pt x="102" y="4"/>
                        </a:cubicBezTo>
                        <a:cubicBezTo>
                          <a:pt x="100" y="3"/>
                          <a:pt x="96" y="0"/>
                          <a:pt x="96" y="0"/>
                        </a:cubicBezTo>
                        <a:cubicBezTo>
                          <a:pt x="83" y="2"/>
                          <a:pt x="79" y="1"/>
                          <a:pt x="70" y="10"/>
                        </a:cubicBezTo>
                        <a:cubicBezTo>
                          <a:pt x="67" y="19"/>
                          <a:pt x="63" y="27"/>
                          <a:pt x="56" y="32"/>
                        </a:cubicBezTo>
                        <a:cubicBezTo>
                          <a:pt x="49" y="30"/>
                          <a:pt x="52" y="31"/>
                          <a:pt x="46" y="2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098" name="Freeform 81"/>
                  <p:cNvSpPr>
                    <a:spLocks/>
                  </p:cNvSpPr>
                  <p:nvPr/>
                </p:nvSpPr>
                <p:spPr bwMode="ltGray">
                  <a:xfrm>
                    <a:off x="4770" y="599"/>
                    <a:ext cx="33" cy="26"/>
                  </a:xfrm>
                  <a:custGeom>
                    <a:avLst/>
                    <a:gdLst>
                      <a:gd name="T0" fmla="*/ 0 w 78"/>
                      <a:gd name="T1" fmla="*/ 0 h 78"/>
                      <a:gd name="T2" fmla="*/ 0 w 78"/>
                      <a:gd name="T3" fmla="*/ 0 h 78"/>
                      <a:gd name="T4" fmla="*/ 0 w 78"/>
                      <a:gd name="T5" fmla="*/ 0 h 78"/>
                      <a:gd name="T6" fmla="*/ 0 w 78"/>
                      <a:gd name="T7" fmla="*/ 0 h 78"/>
                      <a:gd name="T8" fmla="*/ 0 w 78"/>
                      <a:gd name="T9" fmla="*/ 0 h 78"/>
                      <a:gd name="T10" fmla="*/ 0 w 78"/>
                      <a:gd name="T11" fmla="*/ 0 h 78"/>
                      <a:gd name="T12" fmla="*/ 0 w 78"/>
                      <a:gd name="T13" fmla="*/ 0 h 78"/>
                      <a:gd name="T14" fmla="*/ 0 w 78"/>
                      <a:gd name="T15" fmla="*/ 0 h 78"/>
                      <a:gd name="T16" fmla="*/ 0 w 78"/>
                      <a:gd name="T17" fmla="*/ 0 h 78"/>
                      <a:gd name="T18" fmla="*/ 0 w 78"/>
                      <a:gd name="T19" fmla="*/ 0 h 78"/>
                      <a:gd name="T20" fmla="*/ 0 w 78"/>
                      <a:gd name="T21" fmla="*/ 0 h 78"/>
                      <a:gd name="T22" fmla="*/ 0 w 78"/>
                      <a:gd name="T23" fmla="*/ 0 h 7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8" h="78">
                        <a:moveTo>
                          <a:pt x="1" y="58"/>
                        </a:moveTo>
                        <a:cubicBezTo>
                          <a:pt x="6" y="44"/>
                          <a:pt x="18" y="57"/>
                          <a:pt x="27" y="60"/>
                        </a:cubicBezTo>
                        <a:cubicBezTo>
                          <a:pt x="35" y="57"/>
                          <a:pt x="38" y="52"/>
                          <a:pt x="45" y="48"/>
                        </a:cubicBezTo>
                        <a:cubicBezTo>
                          <a:pt x="48" y="40"/>
                          <a:pt x="51" y="36"/>
                          <a:pt x="57" y="30"/>
                        </a:cubicBezTo>
                        <a:cubicBezTo>
                          <a:pt x="55" y="23"/>
                          <a:pt x="43" y="14"/>
                          <a:pt x="43" y="14"/>
                        </a:cubicBezTo>
                        <a:cubicBezTo>
                          <a:pt x="33" y="0"/>
                          <a:pt x="30" y="1"/>
                          <a:pt x="43" y="4"/>
                        </a:cubicBezTo>
                        <a:cubicBezTo>
                          <a:pt x="54" y="11"/>
                          <a:pt x="58" y="22"/>
                          <a:pt x="71" y="26"/>
                        </a:cubicBezTo>
                        <a:cubicBezTo>
                          <a:pt x="78" y="37"/>
                          <a:pt x="78" y="46"/>
                          <a:pt x="67" y="54"/>
                        </a:cubicBezTo>
                        <a:cubicBezTo>
                          <a:pt x="51" y="49"/>
                          <a:pt x="53" y="71"/>
                          <a:pt x="33" y="78"/>
                        </a:cubicBezTo>
                        <a:cubicBezTo>
                          <a:pt x="16" y="72"/>
                          <a:pt x="25" y="76"/>
                          <a:pt x="9" y="66"/>
                        </a:cubicBezTo>
                        <a:cubicBezTo>
                          <a:pt x="7" y="65"/>
                          <a:pt x="3" y="62"/>
                          <a:pt x="3" y="62"/>
                        </a:cubicBezTo>
                        <a:cubicBezTo>
                          <a:pt x="0" y="54"/>
                          <a:pt x="13" y="42"/>
                          <a:pt x="1" y="5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099" name="Freeform 82"/>
                  <p:cNvSpPr>
                    <a:spLocks/>
                  </p:cNvSpPr>
                  <p:nvPr/>
                </p:nvSpPr>
                <p:spPr bwMode="ltGray">
                  <a:xfrm>
                    <a:off x="4840" y="544"/>
                    <a:ext cx="8" cy="6"/>
                  </a:xfrm>
                  <a:custGeom>
                    <a:avLst/>
                    <a:gdLst>
                      <a:gd name="T0" fmla="*/ 0 w 17"/>
                      <a:gd name="T1" fmla="*/ 0 h 18"/>
                      <a:gd name="T2" fmla="*/ 0 w 17"/>
                      <a:gd name="T3" fmla="*/ 0 h 18"/>
                      <a:gd name="T4" fmla="*/ 0 w 17"/>
                      <a:gd name="T5" fmla="*/ 0 h 18"/>
                      <a:gd name="T6" fmla="*/ 0 60000 65536"/>
                      <a:gd name="T7" fmla="*/ 0 60000 65536"/>
                      <a:gd name="T8" fmla="*/ 0 60000 65536"/>
                    </a:gdLst>
                    <a:ahLst/>
                    <a:cxnLst>
                      <a:cxn ang="T6">
                        <a:pos x="T0" y="T1"/>
                      </a:cxn>
                      <a:cxn ang="T7">
                        <a:pos x="T2" y="T3"/>
                      </a:cxn>
                      <a:cxn ang="T8">
                        <a:pos x="T4" y="T5"/>
                      </a:cxn>
                    </a:cxnLst>
                    <a:rect l="0" t="0" r="r" b="b"/>
                    <a:pathLst>
                      <a:path w="17" h="18">
                        <a:moveTo>
                          <a:pt x="3" y="4"/>
                        </a:moveTo>
                        <a:cubicBezTo>
                          <a:pt x="17" y="7"/>
                          <a:pt x="16" y="18"/>
                          <a:pt x="3" y="14"/>
                        </a:cubicBezTo>
                        <a:cubicBezTo>
                          <a:pt x="0" y="6"/>
                          <a:pt x="7" y="0"/>
                          <a:pt x="3" y="4"/>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00" name="Freeform 83"/>
                  <p:cNvSpPr>
                    <a:spLocks/>
                  </p:cNvSpPr>
                  <p:nvPr/>
                </p:nvSpPr>
                <p:spPr bwMode="ltGray">
                  <a:xfrm>
                    <a:off x="4747" y="494"/>
                    <a:ext cx="8" cy="5"/>
                  </a:xfrm>
                  <a:custGeom>
                    <a:avLst/>
                    <a:gdLst>
                      <a:gd name="T0" fmla="*/ 0 w 20"/>
                      <a:gd name="T1" fmla="*/ 0 h 15"/>
                      <a:gd name="T2" fmla="*/ 0 w 20"/>
                      <a:gd name="T3" fmla="*/ 0 h 15"/>
                      <a:gd name="T4" fmla="*/ 0 w 20"/>
                      <a:gd name="T5" fmla="*/ 0 h 15"/>
                      <a:gd name="T6" fmla="*/ 0 w 20"/>
                      <a:gd name="T7" fmla="*/ 0 h 1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 h="15">
                        <a:moveTo>
                          <a:pt x="7" y="12"/>
                        </a:moveTo>
                        <a:cubicBezTo>
                          <a:pt x="0" y="1"/>
                          <a:pt x="6" y="0"/>
                          <a:pt x="17" y="2"/>
                        </a:cubicBezTo>
                        <a:cubicBezTo>
                          <a:pt x="20" y="10"/>
                          <a:pt x="18" y="15"/>
                          <a:pt x="9" y="12"/>
                        </a:cubicBezTo>
                        <a:cubicBezTo>
                          <a:pt x="4" y="4"/>
                          <a:pt x="4" y="4"/>
                          <a:pt x="7" y="1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01" name="Freeform 84"/>
                  <p:cNvSpPr>
                    <a:spLocks/>
                  </p:cNvSpPr>
                  <p:nvPr/>
                </p:nvSpPr>
                <p:spPr bwMode="ltGray">
                  <a:xfrm>
                    <a:off x="4676" y="536"/>
                    <a:ext cx="8" cy="5"/>
                  </a:xfrm>
                  <a:custGeom>
                    <a:avLst/>
                    <a:gdLst>
                      <a:gd name="T0" fmla="*/ 0 w 20"/>
                      <a:gd name="T1" fmla="*/ 0 h 15"/>
                      <a:gd name="T2" fmla="*/ 0 w 20"/>
                      <a:gd name="T3" fmla="*/ 0 h 15"/>
                      <a:gd name="T4" fmla="*/ 0 w 20"/>
                      <a:gd name="T5" fmla="*/ 0 h 15"/>
                      <a:gd name="T6" fmla="*/ 0 w 20"/>
                      <a:gd name="T7" fmla="*/ 0 h 1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 h="15">
                        <a:moveTo>
                          <a:pt x="7" y="12"/>
                        </a:moveTo>
                        <a:cubicBezTo>
                          <a:pt x="0" y="2"/>
                          <a:pt x="3" y="0"/>
                          <a:pt x="15" y="2"/>
                        </a:cubicBezTo>
                        <a:cubicBezTo>
                          <a:pt x="16" y="4"/>
                          <a:pt x="20" y="12"/>
                          <a:pt x="15" y="14"/>
                        </a:cubicBezTo>
                        <a:cubicBezTo>
                          <a:pt x="12" y="15"/>
                          <a:pt x="7" y="12"/>
                          <a:pt x="7" y="1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02" name="Freeform 85"/>
                  <p:cNvSpPr>
                    <a:spLocks/>
                  </p:cNvSpPr>
                  <p:nvPr/>
                </p:nvSpPr>
                <p:spPr bwMode="ltGray">
                  <a:xfrm>
                    <a:off x="4598" y="523"/>
                    <a:ext cx="34" cy="27"/>
                  </a:xfrm>
                  <a:custGeom>
                    <a:avLst/>
                    <a:gdLst>
                      <a:gd name="T0" fmla="*/ 0 w 80"/>
                      <a:gd name="T1" fmla="*/ 0 h 80"/>
                      <a:gd name="T2" fmla="*/ 0 w 80"/>
                      <a:gd name="T3" fmla="*/ 0 h 80"/>
                      <a:gd name="T4" fmla="*/ 0 w 80"/>
                      <a:gd name="T5" fmla="*/ 0 h 80"/>
                      <a:gd name="T6" fmla="*/ 0 w 80"/>
                      <a:gd name="T7" fmla="*/ 0 h 80"/>
                      <a:gd name="T8" fmla="*/ 0 w 80"/>
                      <a:gd name="T9" fmla="*/ 0 h 80"/>
                      <a:gd name="T10" fmla="*/ 0 w 80"/>
                      <a:gd name="T11" fmla="*/ 0 h 80"/>
                      <a:gd name="T12" fmla="*/ 0 w 80"/>
                      <a:gd name="T13" fmla="*/ 0 h 80"/>
                      <a:gd name="T14" fmla="*/ 0 w 80"/>
                      <a:gd name="T15" fmla="*/ 0 h 80"/>
                      <a:gd name="T16" fmla="*/ 0 w 80"/>
                      <a:gd name="T17" fmla="*/ 0 h 80"/>
                      <a:gd name="T18" fmla="*/ 0 w 80"/>
                      <a:gd name="T19" fmla="*/ 0 h 80"/>
                      <a:gd name="T20" fmla="*/ 0 w 80"/>
                      <a:gd name="T21" fmla="*/ 0 h 80"/>
                      <a:gd name="T22" fmla="*/ 0 w 80"/>
                      <a:gd name="T23" fmla="*/ 0 h 80"/>
                      <a:gd name="T24" fmla="*/ 0 w 80"/>
                      <a:gd name="T25" fmla="*/ 0 h 80"/>
                      <a:gd name="T26" fmla="*/ 0 w 80"/>
                      <a:gd name="T27" fmla="*/ 0 h 80"/>
                      <a:gd name="T28" fmla="*/ 0 w 80"/>
                      <a:gd name="T29" fmla="*/ 0 h 8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80" h="80">
                        <a:moveTo>
                          <a:pt x="0" y="50"/>
                        </a:moveTo>
                        <a:cubicBezTo>
                          <a:pt x="1" y="47"/>
                          <a:pt x="12" y="25"/>
                          <a:pt x="14" y="24"/>
                        </a:cubicBezTo>
                        <a:cubicBezTo>
                          <a:pt x="17" y="22"/>
                          <a:pt x="26" y="20"/>
                          <a:pt x="26" y="20"/>
                        </a:cubicBezTo>
                        <a:cubicBezTo>
                          <a:pt x="34" y="23"/>
                          <a:pt x="40" y="21"/>
                          <a:pt x="48" y="18"/>
                        </a:cubicBezTo>
                        <a:cubicBezTo>
                          <a:pt x="52" y="12"/>
                          <a:pt x="54" y="6"/>
                          <a:pt x="58" y="0"/>
                        </a:cubicBezTo>
                        <a:cubicBezTo>
                          <a:pt x="70" y="4"/>
                          <a:pt x="76" y="28"/>
                          <a:pt x="80" y="40"/>
                        </a:cubicBezTo>
                        <a:cubicBezTo>
                          <a:pt x="75" y="54"/>
                          <a:pt x="80" y="50"/>
                          <a:pt x="70" y="56"/>
                        </a:cubicBezTo>
                        <a:cubicBezTo>
                          <a:pt x="61" y="53"/>
                          <a:pt x="59" y="54"/>
                          <a:pt x="54" y="62"/>
                        </a:cubicBezTo>
                        <a:cubicBezTo>
                          <a:pt x="57" y="71"/>
                          <a:pt x="56" y="75"/>
                          <a:pt x="48" y="80"/>
                        </a:cubicBezTo>
                        <a:cubicBezTo>
                          <a:pt x="40" y="77"/>
                          <a:pt x="39" y="72"/>
                          <a:pt x="32" y="68"/>
                        </a:cubicBezTo>
                        <a:cubicBezTo>
                          <a:pt x="26" y="59"/>
                          <a:pt x="30" y="57"/>
                          <a:pt x="38" y="52"/>
                        </a:cubicBezTo>
                        <a:cubicBezTo>
                          <a:pt x="41" y="42"/>
                          <a:pt x="39" y="34"/>
                          <a:pt x="30" y="28"/>
                        </a:cubicBezTo>
                        <a:cubicBezTo>
                          <a:pt x="20" y="31"/>
                          <a:pt x="30" y="40"/>
                          <a:pt x="20" y="48"/>
                        </a:cubicBezTo>
                        <a:cubicBezTo>
                          <a:pt x="16" y="51"/>
                          <a:pt x="8" y="56"/>
                          <a:pt x="8" y="56"/>
                        </a:cubicBezTo>
                        <a:cubicBezTo>
                          <a:pt x="2" y="50"/>
                          <a:pt x="5" y="50"/>
                          <a:pt x="0" y="50"/>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03" name="Freeform 86"/>
                  <p:cNvSpPr>
                    <a:spLocks/>
                  </p:cNvSpPr>
                  <p:nvPr/>
                </p:nvSpPr>
                <p:spPr bwMode="ltGray">
                  <a:xfrm>
                    <a:off x="4587" y="466"/>
                    <a:ext cx="40" cy="58"/>
                  </a:xfrm>
                  <a:custGeom>
                    <a:avLst/>
                    <a:gdLst>
                      <a:gd name="T0" fmla="*/ 0 w 94"/>
                      <a:gd name="T1" fmla="*/ 0 h 174"/>
                      <a:gd name="T2" fmla="*/ 0 w 94"/>
                      <a:gd name="T3" fmla="*/ 0 h 174"/>
                      <a:gd name="T4" fmla="*/ 0 w 94"/>
                      <a:gd name="T5" fmla="*/ 0 h 174"/>
                      <a:gd name="T6" fmla="*/ 0 w 94"/>
                      <a:gd name="T7" fmla="*/ 0 h 174"/>
                      <a:gd name="T8" fmla="*/ 0 w 94"/>
                      <a:gd name="T9" fmla="*/ 0 h 174"/>
                      <a:gd name="T10" fmla="*/ 0 w 94"/>
                      <a:gd name="T11" fmla="*/ 0 h 174"/>
                      <a:gd name="T12" fmla="*/ 0 w 94"/>
                      <a:gd name="T13" fmla="*/ 0 h 174"/>
                      <a:gd name="T14" fmla="*/ 0 w 94"/>
                      <a:gd name="T15" fmla="*/ 0 h 174"/>
                      <a:gd name="T16" fmla="*/ 0 w 94"/>
                      <a:gd name="T17" fmla="*/ 0 h 174"/>
                      <a:gd name="T18" fmla="*/ 0 w 94"/>
                      <a:gd name="T19" fmla="*/ 0 h 174"/>
                      <a:gd name="T20" fmla="*/ 0 w 94"/>
                      <a:gd name="T21" fmla="*/ 0 h 174"/>
                      <a:gd name="T22" fmla="*/ 0 w 94"/>
                      <a:gd name="T23" fmla="*/ 0 h 174"/>
                      <a:gd name="T24" fmla="*/ 0 w 94"/>
                      <a:gd name="T25" fmla="*/ 0 h 174"/>
                      <a:gd name="T26" fmla="*/ 0 w 94"/>
                      <a:gd name="T27" fmla="*/ 0 h 174"/>
                      <a:gd name="T28" fmla="*/ 0 w 94"/>
                      <a:gd name="T29" fmla="*/ 0 h 174"/>
                      <a:gd name="T30" fmla="*/ 0 w 94"/>
                      <a:gd name="T31" fmla="*/ 0 h 174"/>
                      <a:gd name="T32" fmla="*/ 0 w 94"/>
                      <a:gd name="T33" fmla="*/ 0 h 174"/>
                      <a:gd name="T34" fmla="*/ 0 w 94"/>
                      <a:gd name="T35" fmla="*/ 0 h 174"/>
                      <a:gd name="T36" fmla="*/ 0 w 94"/>
                      <a:gd name="T37" fmla="*/ 0 h 174"/>
                      <a:gd name="T38" fmla="*/ 0 w 94"/>
                      <a:gd name="T39" fmla="*/ 0 h 174"/>
                      <a:gd name="T40" fmla="*/ 0 w 94"/>
                      <a:gd name="T41" fmla="*/ 0 h 17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94" h="174">
                        <a:moveTo>
                          <a:pt x="14" y="96"/>
                        </a:moveTo>
                        <a:cubicBezTo>
                          <a:pt x="11" y="109"/>
                          <a:pt x="15" y="120"/>
                          <a:pt x="26" y="128"/>
                        </a:cubicBezTo>
                        <a:cubicBezTo>
                          <a:pt x="34" y="120"/>
                          <a:pt x="35" y="119"/>
                          <a:pt x="32" y="108"/>
                        </a:cubicBezTo>
                        <a:cubicBezTo>
                          <a:pt x="35" y="92"/>
                          <a:pt x="39" y="92"/>
                          <a:pt x="52" y="100"/>
                        </a:cubicBezTo>
                        <a:cubicBezTo>
                          <a:pt x="59" y="110"/>
                          <a:pt x="49" y="114"/>
                          <a:pt x="46" y="124"/>
                        </a:cubicBezTo>
                        <a:cubicBezTo>
                          <a:pt x="50" y="137"/>
                          <a:pt x="57" y="129"/>
                          <a:pt x="66" y="126"/>
                        </a:cubicBezTo>
                        <a:cubicBezTo>
                          <a:pt x="77" y="129"/>
                          <a:pt x="79" y="131"/>
                          <a:pt x="76" y="142"/>
                        </a:cubicBezTo>
                        <a:cubicBezTo>
                          <a:pt x="67" y="139"/>
                          <a:pt x="65" y="141"/>
                          <a:pt x="58" y="148"/>
                        </a:cubicBezTo>
                        <a:cubicBezTo>
                          <a:pt x="60" y="160"/>
                          <a:pt x="62" y="170"/>
                          <a:pt x="74" y="174"/>
                        </a:cubicBezTo>
                        <a:cubicBezTo>
                          <a:pt x="77" y="165"/>
                          <a:pt x="74" y="157"/>
                          <a:pt x="84" y="154"/>
                        </a:cubicBezTo>
                        <a:cubicBezTo>
                          <a:pt x="91" y="143"/>
                          <a:pt x="94" y="122"/>
                          <a:pt x="82" y="112"/>
                        </a:cubicBezTo>
                        <a:cubicBezTo>
                          <a:pt x="77" y="108"/>
                          <a:pt x="66" y="108"/>
                          <a:pt x="60" y="106"/>
                        </a:cubicBezTo>
                        <a:cubicBezTo>
                          <a:pt x="65" y="92"/>
                          <a:pt x="66" y="87"/>
                          <a:pt x="50" y="82"/>
                        </a:cubicBezTo>
                        <a:cubicBezTo>
                          <a:pt x="48" y="82"/>
                          <a:pt x="37" y="86"/>
                          <a:pt x="34" y="82"/>
                        </a:cubicBezTo>
                        <a:cubicBezTo>
                          <a:pt x="32" y="79"/>
                          <a:pt x="30" y="70"/>
                          <a:pt x="30" y="70"/>
                        </a:cubicBezTo>
                        <a:cubicBezTo>
                          <a:pt x="32" y="54"/>
                          <a:pt x="32" y="52"/>
                          <a:pt x="42" y="42"/>
                        </a:cubicBezTo>
                        <a:cubicBezTo>
                          <a:pt x="41" y="30"/>
                          <a:pt x="45" y="5"/>
                          <a:pt x="30" y="0"/>
                        </a:cubicBezTo>
                        <a:cubicBezTo>
                          <a:pt x="14" y="4"/>
                          <a:pt x="16" y="4"/>
                          <a:pt x="18" y="22"/>
                        </a:cubicBezTo>
                        <a:cubicBezTo>
                          <a:pt x="16" y="39"/>
                          <a:pt x="15" y="35"/>
                          <a:pt x="4" y="46"/>
                        </a:cubicBezTo>
                        <a:cubicBezTo>
                          <a:pt x="0" y="59"/>
                          <a:pt x="5" y="67"/>
                          <a:pt x="14" y="76"/>
                        </a:cubicBezTo>
                        <a:cubicBezTo>
                          <a:pt x="15" y="80"/>
                          <a:pt x="17" y="93"/>
                          <a:pt x="14" y="96"/>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04" name="Freeform 87"/>
                  <p:cNvSpPr>
                    <a:spLocks/>
                  </p:cNvSpPr>
                  <p:nvPr/>
                </p:nvSpPr>
                <p:spPr bwMode="ltGray">
                  <a:xfrm>
                    <a:off x="4597" y="508"/>
                    <a:ext cx="14" cy="17"/>
                  </a:xfrm>
                  <a:custGeom>
                    <a:avLst/>
                    <a:gdLst>
                      <a:gd name="T0" fmla="*/ 0 w 32"/>
                      <a:gd name="T1" fmla="*/ 0 h 50"/>
                      <a:gd name="T2" fmla="*/ 0 w 32"/>
                      <a:gd name="T3" fmla="*/ 0 h 50"/>
                      <a:gd name="T4" fmla="*/ 0 w 32"/>
                      <a:gd name="T5" fmla="*/ 0 h 50"/>
                      <a:gd name="T6" fmla="*/ 0 w 32"/>
                      <a:gd name="T7" fmla="*/ 0 h 50"/>
                      <a:gd name="T8" fmla="*/ 0 w 32"/>
                      <a:gd name="T9" fmla="*/ 0 h 50"/>
                      <a:gd name="T10" fmla="*/ 0 w 32"/>
                      <a:gd name="T11" fmla="*/ 0 h 50"/>
                      <a:gd name="T12" fmla="*/ 0 w 32"/>
                      <a:gd name="T13" fmla="*/ 0 h 50"/>
                      <a:gd name="T14" fmla="*/ 0 w 32"/>
                      <a:gd name="T15" fmla="*/ 0 h 5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2" h="50">
                        <a:moveTo>
                          <a:pt x="6" y="24"/>
                        </a:moveTo>
                        <a:cubicBezTo>
                          <a:pt x="0" y="15"/>
                          <a:pt x="3" y="6"/>
                          <a:pt x="12" y="0"/>
                        </a:cubicBezTo>
                        <a:cubicBezTo>
                          <a:pt x="23" y="3"/>
                          <a:pt x="23" y="5"/>
                          <a:pt x="20" y="16"/>
                        </a:cubicBezTo>
                        <a:cubicBezTo>
                          <a:pt x="21" y="19"/>
                          <a:pt x="20" y="22"/>
                          <a:pt x="22" y="24"/>
                        </a:cubicBezTo>
                        <a:cubicBezTo>
                          <a:pt x="23" y="26"/>
                          <a:pt x="27" y="24"/>
                          <a:pt x="28" y="26"/>
                        </a:cubicBezTo>
                        <a:cubicBezTo>
                          <a:pt x="30" y="29"/>
                          <a:pt x="32" y="38"/>
                          <a:pt x="32" y="38"/>
                        </a:cubicBezTo>
                        <a:cubicBezTo>
                          <a:pt x="29" y="46"/>
                          <a:pt x="26" y="47"/>
                          <a:pt x="18" y="50"/>
                        </a:cubicBezTo>
                        <a:cubicBezTo>
                          <a:pt x="12" y="41"/>
                          <a:pt x="18" y="24"/>
                          <a:pt x="6" y="24"/>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05" name="Freeform 88"/>
                  <p:cNvSpPr>
                    <a:spLocks/>
                  </p:cNvSpPr>
                  <p:nvPr/>
                </p:nvSpPr>
                <p:spPr bwMode="ltGray">
                  <a:xfrm>
                    <a:off x="4569" y="512"/>
                    <a:ext cx="19" cy="17"/>
                  </a:xfrm>
                  <a:custGeom>
                    <a:avLst/>
                    <a:gdLst>
                      <a:gd name="T0" fmla="*/ 0 w 43"/>
                      <a:gd name="T1" fmla="*/ 0 h 50"/>
                      <a:gd name="T2" fmla="*/ 0 w 43"/>
                      <a:gd name="T3" fmla="*/ 0 h 50"/>
                      <a:gd name="T4" fmla="*/ 0 w 43"/>
                      <a:gd name="T5" fmla="*/ 0 h 50"/>
                      <a:gd name="T6" fmla="*/ 0 w 43"/>
                      <a:gd name="T7" fmla="*/ 0 h 50"/>
                      <a:gd name="T8" fmla="*/ 0 w 43"/>
                      <a:gd name="T9" fmla="*/ 0 h 50"/>
                      <a:gd name="T10" fmla="*/ 0 w 43"/>
                      <a:gd name="T11" fmla="*/ 0 h 5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3" h="50">
                        <a:moveTo>
                          <a:pt x="0" y="44"/>
                        </a:moveTo>
                        <a:cubicBezTo>
                          <a:pt x="6" y="38"/>
                          <a:pt x="18" y="29"/>
                          <a:pt x="22" y="20"/>
                        </a:cubicBezTo>
                        <a:cubicBezTo>
                          <a:pt x="27" y="10"/>
                          <a:pt x="25" y="4"/>
                          <a:pt x="36" y="0"/>
                        </a:cubicBezTo>
                        <a:cubicBezTo>
                          <a:pt x="43" y="11"/>
                          <a:pt x="36" y="24"/>
                          <a:pt x="24" y="28"/>
                        </a:cubicBezTo>
                        <a:cubicBezTo>
                          <a:pt x="21" y="38"/>
                          <a:pt x="12" y="47"/>
                          <a:pt x="2" y="50"/>
                        </a:cubicBezTo>
                        <a:cubicBezTo>
                          <a:pt x="1" y="48"/>
                          <a:pt x="0" y="44"/>
                          <a:pt x="0" y="44"/>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06" name="Freeform 89"/>
                  <p:cNvSpPr>
                    <a:spLocks/>
                  </p:cNvSpPr>
                  <p:nvPr/>
                </p:nvSpPr>
                <p:spPr bwMode="ltGray">
                  <a:xfrm>
                    <a:off x="4784" y="275"/>
                    <a:ext cx="18" cy="10"/>
                  </a:xfrm>
                  <a:custGeom>
                    <a:avLst/>
                    <a:gdLst>
                      <a:gd name="T0" fmla="*/ 0 w 41"/>
                      <a:gd name="T1" fmla="*/ 0 h 29"/>
                      <a:gd name="T2" fmla="*/ 0 w 41"/>
                      <a:gd name="T3" fmla="*/ 0 h 29"/>
                      <a:gd name="T4" fmla="*/ 0 w 41"/>
                      <a:gd name="T5" fmla="*/ 0 h 29"/>
                      <a:gd name="T6" fmla="*/ 0 60000 65536"/>
                      <a:gd name="T7" fmla="*/ 0 60000 65536"/>
                      <a:gd name="T8" fmla="*/ 0 60000 65536"/>
                    </a:gdLst>
                    <a:ahLst/>
                    <a:cxnLst>
                      <a:cxn ang="T6">
                        <a:pos x="T0" y="T1"/>
                      </a:cxn>
                      <a:cxn ang="T7">
                        <a:pos x="T2" y="T3"/>
                      </a:cxn>
                      <a:cxn ang="T8">
                        <a:pos x="T4" y="T5"/>
                      </a:cxn>
                    </a:cxnLst>
                    <a:rect l="0" t="0" r="r" b="b"/>
                    <a:pathLst>
                      <a:path w="41" h="29">
                        <a:moveTo>
                          <a:pt x="0" y="25"/>
                        </a:moveTo>
                        <a:cubicBezTo>
                          <a:pt x="10" y="11"/>
                          <a:pt x="41" y="0"/>
                          <a:pt x="12" y="29"/>
                        </a:cubicBezTo>
                        <a:cubicBezTo>
                          <a:pt x="8" y="28"/>
                          <a:pt x="0" y="25"/>
                          <a:pt x="0" y="25"/>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07" name="Freeform 90"/>
                  <p:cNvSpPr>
                    <a:spLocks/>
                  </p:cNvSpPr>
                  <p:nvPr/>
                </p:nvSpPr>
                <p:spPr bwMode="ltGray">
                  <a:xfrm>
                    <a:off x="4293" y="246"/>
                    <a:ext cx="438" cy="152"/>
                  </a:xfrm>
                  <a:custGeom>
                    <a:avLst/>
                    <a:gdLst>
                      <a:gd name="T0" fmla="*/ 73 w 438"/>
                      <a:gd name="T1" fmla="*/ 1 h 152"/>
                      <a:gd name="T2" fmla="*/ 438 w 438"/>
                      <a:gd name="T3" fmla="*/ 0 h 152"/>
                      <a:gd name="T4" fmla="*/ 416 w 438"/>
                      <a:gd name="T5" fmla="*/ 54 h 152"/>
                      <a:gd name="T6" fmla="*/ 397 w 438"/>
                      <a:gd name="T7" fmla="*/ 68 h 152"/>
                      <a:gd name="T8" fmla="*/ 392 w 438"/>
                      <a:gd name="T9" fmla="*/ 70 h 152"/>
                      <a:gd name="T10" fmla="*/ 375 w 438"/>
                      <a:gd name="T11" fmla="*/ 73 h 152"/>
                      <a:gd name="T12" fmla="*/ 361 w 438"/>
                      <a:gd name="T13" fmla="*/ 88 h 152"/>
                      <a:gd name="T14" fmla="*/ 362 w 438"/>
                      <a:gd name="T15" fmla="*/ 99 h 152"/>
                      <a:gd name="T16" fmla="*/ 364 w 438"/>
                      <a:gd name="T17" fmla="*/ 107 h 152"/>
                      <a:gd name="T18" fmla="*/ 366 w 438"/>
                      <a:gd name="T19" fmla="*/ 113 h 152"/>
                      <a:gd name="T20" fmla="*/ 362 w 438"/>
                      <a:gd name="T21" fmla="*/ 122 h 152"/>
                      <a:gd name="T22" fmla="*/ 351 w 438"/>
                      <a:gd name="T23" fmla="*/ 120 h 152"/>
                      <a:gd name="T24" fmla="*/ 342 w 438"/>
                      <a:gd name="T25" fmla="*/ 129 h 152"/>
                      <a:gd name="T26" fmla="*/ 347 w 438"/>
                      <a:gd name="T27" fmla="*/ 105 h 152"/>
                      <a:gd name="T28" fmla="*/ 338 w 438"/>
                      <a:gd name="T29" fmla="*/ 100 h 152"/>
                      <a:gd name="T30" fmla="*/ 344 w 438"/>
                      <a:gd name="T31" fmla="*/ 93 h 152"/>
                      <a:gd name="T32" fmla="*/ 342 w 438"/>
                      <a:gd name="T33" fmla="*/ 89 h 152"/>
                      <a:gd name="T34" fmla="*/ 320 w 438"/>
                      <a:gd name="T35" fmla="*/ 94 h 152"/>
                      <a:gd name="T36" fmla="*/ 317 w 438"/>
                      <a:gd name="T37" fmla="*/ 85 h 152"/>
                      <a:gd name="T38" fmla="*/ 297 w 438"/>
                      <a:gd name="T39" fmla="*/ 94 h 152"/>
                      <a:gd name="T40" fmla="*/ 320 w 438"/>
                      <a:gd name="T41" fmla="*/ 103 h 152"/>
                      <a:gd name="T42" fmla="*/ 305 w 438"/>
                      <a:gd name="T43" fmla="*/ 117 h 152"/>
                      <a:gd name="T44" fmla="*/ 311 w 438"/>
                      <a:gd name="T45" fmla="*/ 126 h 152"/>
                      <a:gd name="T46" fmla="*/ 315 w 438"/>
                      <a:gd name="T47" fmla="*/ 138 h 152"/>
                      <a:gd name="T48" fmla="*/ 309 w 438"/>
                      <a:gd name="T49" fmla="*/ 139 h 152"/>
                      <a:gd name="T50" fmla="*/ 314 w 438"/>
                      <a:gd name="T51" fmla="*/ 144 h 152"/>
                      <a:gd name="T52" fmla="*/ 307 w 438"/>
                      <a:gd name="T53" fmla="*/ 152 h 152"/>
                      <a:gd name="T54" fmla="*/ 0 w 438"/>
                      <a:gd name="T55" fmla="*/ 149 h 152"/>
                      <a:gd name="T56" fmla="*/ 73 w 438"/>
                      <a:gd name="T57" fmla="*/ 1 h 15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438" h="152">
                        <a:moveTo>
                          <a:pt x="73" y="1"/>
                        </a:moveTo>
                        <a:lnTo>
                          <a:pt x="438" y="0"/>
                        </a:lnTo>
                        <a:cubicBezTo>
                          <a:pt x="432" y="15"/>
                          <a:pt x="429" y="42"/>
                          <a:pt x="416" y="54"/>
                        </a:cubicBezTo>
                        <a:cubicBezTo>
                          <a:pt x="410" y="60"/>
                          <a:pt x="405" y="63"/>
                          <a:pt x="397" y="68"/>
                        </a:cubicBezTo>
                        <a:cubicBezTo>
                          <a:pt x="396" y="69"/>
                          <a:pt x="392" y="70"/>
                          <a:pt x="392" y="70"/>
                        </a:cubicBezTo>
                        <a:cubicBezTo>
                          <a:pt x="377" y="63"/>
                          <a:pt x="385" y="68"/>
                          <a:pt x="375" y="73"/>
                        </a:cubicBezTo>
                        <a:cubicBezTo>
                          <a:pt x="371" y="82"/>
                          <a:pt x="371" y="83"/>
                          <a:pt x="361" y="88"/>
                        </a:cubicBezTo>
                        <a:cubicBezTo>
                          <a:pt x="359" y="92"/>
                          <a:pt x="364" y="93"/>
                          <a:pt x="362" y="99"/>
                        </a:cubicBezTo>
                        <a:cubicBezTo>
                          <a:pt x="363" y="102"/>
                          <a:pt x="364" y="105"/>
                          <a:pt x="364" y="107"/>
                        </a:cubicBezTo>
                        <a:cubicBezTo>
                          <a:pt x="365" y="109"/>
                          <a:pt x="366" y="111"/>
                          <a:pt x="366" y="113"/>
                        </a:cubicBezTo>
                        <a:cubicBezTo>
                          <a:pt x="365" y="115"/>
                          <a:pt x="364" y="120"/>
                          <a:pt x="362" y="122"/>
                        </a:cubicBezTo>
                        <a:cubicBezTo>
                          <a:pt x="359" y="123"/>
                          <a:pt x="354" y="119"/>
                          <a:pt x="351" y="120"/>
                        </a:cubicBezTo>
                        <a:cubicBezTo>
                          <a:pt x="347" y="129"/>
                          <a:pt x="352" y="127"/>
                          <a:pt x="342" y="129"/>
                        </a:cubicBezTo>
                        <a:cubicBezTo>
                          <a:pt x="340" y="123"/>
                          <a:pt x="345" y="111"/>
                          <a:pt x="347" y="105"/>
                        </a:cubicBezTo>
                        <a:cubicBezTo>
                          <a:pt x="347" y="100"/>
                          <a:pt x="338" y="102"/>
                          <a:pt x="338" y="100"/>
                        </a:cubicBezTo>
                        <a:cubicBezTo>
                          <a:pt x="338" y="98"/>
                          <a:pt x="344" y="95"/>
                          <a:pt x="344" y="93"/>
                        </a:cubicBezTo>
                        <a:cubicBezTo>
                          <a:pt x="344" y="92"/>
                          <a:pt x="344" y="89"/>
                          <a:pt x="342" y="89"/>
                        </a:cubicBezTo>
                        <a:cubicBezTo>
                          <a:pt x="339" y="89"/>
                          <a:pt x="324" y="94"/>
                          <a:pt x="320" y="94"/>
                        </a:cubicBezTo>
                        <a:cubicBezTo>
                          <a:pt x="317" y="86"/>
                          <a:pt x="328" y="88"/>
                          <a:pt x="317" y="85"/>
                        </a:cubicBezTo>
                        <a:cubicBezTo>
                          <a:pt x="311" y="91"/>
                          <a:pt x="306" y="93"/>
                          <a:pt x="297" y="94"/>
                        </a:cubicBezTo>
                        <a:cubicBezTo>
                          <a:pt x="300" y="104"/>
                          <a:pt x="307" y="101"/>
                          <a:pt x="320" y="103"/>
                        </a:cubicBezTo>
                        <a:cubicBezTo>
                          <a:pt x="318" y="109"/>
                          <a:pt x="311" y="111"/>
                          <a:pt x="305" y="117"/>
                        </a:cubicBezTo>
                        <a:lnTo>
                          <a:pt x="311" y="126"/>
                        </a:lnTo>
                        <a:lnTo>
                          <a:pt x="315" y="138"/>
                        </a:lnTo>
                        <a:lnTo>
                          <a:pt x="309" y="139"/>
                        </a:lnTo>
                        <a:lnTo>
                          <a:pt x="314" y="144"/>
                        </a:lnTo>
                        <a:lnTo>
                          <a:pt x="307" y="152"/>
                        </a:lnTo>
                        <a:lnTo>
                          <a:pt x="0" y="149"/>
                        </a:lnTo>
                        <a:lnTo>
                          <a:pt x="73" y="1"/>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08" name="Freeform 91"/>
                  <p:cNvSpPr>
                    <a:spLocks/>
                  </p:cNvSpPr>
                  <p:nvPr/>
                </p:nvSpPr>
                <p:spPr bwMode="ltGray">
                  <a:xfrm>
                    <a:off x="4731" y="240"/>
                    <a:ext cx="20" cy="55"/>
                  </a:xfrm>
                  <a:custGeom>
                    <a:avLst/>
                    <a:gdLst>
                      <a:gd name="T0" fmla="*/ 0 w 47"/>
                      <a:gd name="T1" fmla="*/ 0 h 165"/>
                      <a:gd name="T2" fmla="*/ 0 w 47"/>
                      <a:gd name="T3" fmla="*/ 0 h 165"/>
                      <a:gd name="T4" fmla="*/ 0 w 47"/>
                      <a:gd name="T5" fmla="*/ 0 h 165"/>
                      <a:gd name="T6" fmla="*/ 0 w 47"/>
                      <a:gd name="T7" fmla="*/ 0 h 165"/>
                      <a:gd name="T8" fmla="*/ 0 w 47"/>
                      <a:gd name="T9" fmla="*/ 0 h 165"/>
                      <a:gd name="T10" fmla="*/ 0 w 47"/>
                      <a:gd name="T11" fmla="*/ 0 h 165"/>
                      <a:gd name="T12" fmla="*/ 0 w 47"/>
                      <a:gd name="T13" fmla="*/ 0 h 165"/>
                      <a:gd name="T14" fmla="*/ 0 w 47"/>
                      <a:gd name="T15" fmla="*/ 0 h 165"/>
                      <a:gd name="T16" fmla="*/ 0 w 47"/>
                      <a:gd name="T17" fmla="*/ 0 h 165"/>
                      <a:gd name="T18" fmla="*/ 0 w 47"/>
                      <a:gd name="T19" fmla="*/ 0 h 165"/>
                      <a:gd name="T20" fmla="*/ 0 w 47"/>
                      <a:gd name="T21" fmla="*/ 0 h 165"/>
                      <a:gd name="T22" fmla="*/ 0 w 47"/>
                      <a:gd name="T23" fmla="*/ 0 h 165"/>
                      <a:gd name="T24" fmla="*/ 0 w 47"/>
                      <a:gd name="T25" fmla="*/ 0 h 165"/>
                      <a:gd name="T26" fmla="*/ 0 w 47"/>
                      <a:gd name="T27" fmla="*/ 0 h 165"/>
                      <a:gd name="T28" fmla="*/ 0 w 47"/>
                      <a:gd name="T29" fmla="*/ 0 h 165"/>
                      <a:gd name="T30" fmla="*/ 0 w 47"/>
                      <a:gd name="T31" fmla="*/ 0 h 165"/>
                      <a:gd name="T32" fmla="*/ 0 w 47"/>
                      <a:gd name="T33" fmla="*/ 0 h 16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7" h="165">
                        <a:moveTo>
                          <a:pt x="5" y="156"/>
                        </a:moveTo>
                        <a:cubicBezTo>
                          <a:pt x="0" y="141"/>
                          <a:pt x="1" y="118"/>
                          <a:pt x="15" y="108"/>
                        </a:cubicBezTo>
                        <a:cubicBezTo>
                          <a:pt x="16" y="95"/>
                          <a:pt x="17" y="81"/>
                          <a:pt x="17" y="68"/>
                        </a:cubicBezTo>
                        <a:cubicBezTo>
                          <a:pt x="17" y="58"/>
                          <a:pt x="11" y="40"/>
                          <a:pt x="11" y="40"/>
                        </a:cubicBezTo>
                        <a:cubicBezTo>
                          <a:pt x="14" y="20"/>
                          <a:pt x="11" y="29"/>
                          <a:pt x="17" y="12"/>
                        </a:cubicBezTo>
                        <a:cubicBezTo>
                          <a:pt x="18" y="8"/>
                          <a:pt x="21" y="0"/>
                          <a:pt x="21" y="0"/>
                        </a:cubicBezTo>
                        <a:cubicBezTo>
                          <a:pt x="38" y="6"/>
                          <a:pt x="33" y="7"/>
                          <a:pt x="31" y="30"/>
                        </a:cubicBezTo>
                        <a:cubicBezTo>
                          <a:pt x="38" y="52"/>
                          <a:pt x="40" y="76"/>
                          <a:pt x="47" y="98"/>
                        </a:cubicBezTo>
                        <a:cubicBezTo>
                          <a:pt x="44" y="116"/>
                          <a:pt x="45" y="113"/>
                          <a:pt x="31" y="108"/>
                        </a:cubicBezTo>
                        <a:cubicBezTo>
                          <a:pt x="25" y="118"/>
                          <a:pt x="28" y="112"/>
                          <a:pt x="23" y="126"/>
                        </a:cubicBezTo>
                        <a:cubicBezTo>
                          <a:pt x="22" y="128"/>
                          <a:pt x="21" y="132"/>
                          <a:pt x="21" y="132"/>
                        </a:cubicBezTo>
                        <a:cubicBezTo>
                          <a:pt x="23" y="133"/>
                          <a:pt x="26" y="132"/>
                          <a:pt x="27" y="134"/>
                        </a:cubicBezTo>
                        <a:cubicBezTo>
                          <a:pt x="29" y="137"/>
                          <a:pt x="31" y="146"/>
                          <a:pt x="31" y="146"/>
                        </a:cubicBezTo>
                        <a:cubicBezTo>
                          <a:pt x="27" y="165"/>
                          <a:pt x="23" y="155"/>
                          <a:pt x="13" y="148"/>
                        </a:cubicBezTo>
                        <a:cubicBezTo>
                          <a:pt x="11" y="152"/>
                          <a:pt x="11" y="160"/>
                          <a:pt x="7" y="160"/>
                        </a:cubicBezTo>
                        <a:cubicBezTo>
                          <a:pt x="5" y="160"/>
                          <a:pt x="4" y="156"/>
                          <a:pt x="3" y="154"/>
                        </a:cubicBezTo>
                        <a:cubicBezTo>
                          <a:pt x="3" y="153"/>
                          <a:pt x="4" y="155"/>
                          <a:pt x="5" y="156"/>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09" name="Freeform 92"/>
                  <p:cNvSpPr>
                    <a:spLocks/>
                  </p:cNvSpPr>
                  <p:nvPr/>
                </p:nvSpPr>
                <p:spPr bwMode="ltGray">
                  <a:xfrm>
                    <a:off x="4719" y="287"/>
                    <a:ext cx="59" cy="34"/>
                  </a:xfrm>
                  <a:custGeom>
                    <a:avLst/>
                    <a:gdLst>
                      <a:gd name="T0" fmla="*/ 0 w 138"/>
                      <a:gd name="T1" fmla="*/ 0 h 103"/>
                      <a:gd name="T2" fmla="*/ 0 w 138"/>
                      <a:gd name="T3" fmla="*/ 0 h 103"/>
                      <a:gd name="T4" fmla="*/ 0 w 138"/>
                      <a:gd name="T5" fmla="*/ 0 h 103"/>
                      <a:gd name="T6" fmla="*/ 0 w 138"/>
                      <a:gd name="T7" fmla="*/ 0 h 103"/>
                      <a:gd name="T8" fmla="*/ 0 w 138"/>
                      <a:gd name="T9" fmla="*/ 0 h 103"/>
                      <a:gd name="T10" fmla="*/ 0 w 138"/>
                      <a:gd name="T11" fmla="*/ 0 h 103"/>
                      <a:gd name="T12" fmla="*/ 0 w 138"/>
                      <a:gd name="T13" fmla="*/ 0 h 103"/>
                      <a:gd name="T14" fmla="*/ 0 w 138"/>
                      <a:gd name="T15" fmla="*/ 0 h 103"/>
                      <a:gd name="T16" fmla="*/ 0 w 138"/>
                      <a:gd name="T17" fmla="*/ 0 h 103"/>
                      <a:gd name="T18" fmla="*/ 0 w 138"/>
                      <a:gd name="T19" fmla="*/ 0 h 103"/>
                      <a:gd name="T20" fmla="*/ 0 w 138"/>
                      <a:gd name="T21" fmla="*/ 0 h 103"/>
                      <a:gd name="T22" fmla="*/ 0 w 138"/>
                      <a:gd name="T23" fmla="*/ 0 h 103"/>
                      <a:gd name="T24" fmla="*/ 0 w 138"/>
                      <a:gd name="T25" fmla="*/ 0 h 103"/>
                      <a:gd name="T26" fmla="*/ 0 w 138"/>
                      <a:gd name="T27" fmla="*/ 0 h 103"/>
                      <a:gd name="T28" fmla="*/ 0 w 138"/>
                      <a:gd name="T29" fmla="*/ 0 h 103"/>
                      <a:gd name="T30" fmla="*/ 0 w 138"/>
                      <a:gd name="T31" fmla="*/ 0 h 103"/>
                      <a:gd name="T32" fmla="*/ 0 w 138"/>
                      <a:gd name="T33" fmla="*/ 0 h 103"/>
                      <a:gd name="T34" fmla="*/ 0 w 138"/>
                      <a:gd name="T35" fmla="*/ 0 h 103"/>
                      <a:gd name="T36" fmla="*/ 0 w 138"/>
                      <a:gd name="T37" fmla="*/ 0 h 10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38" h="103">
                        <a:moveTo>
                          <a:pt x="26" y="61"/>
                        </a:moveTo>
                        <a:cubicBezTo>
                          <a:pt x="29" y="53"/>
                          <a:pt x="33" y="51"/>
                          <a:pt x="30" y="43"/>
                        </a:cubicBezTo>
                        <a:cubicBezTo>
                          <a:pt x="33" y="27"/>
                          <a:pt x="37" y="24"/>
                          <a:pt x="50" y="33"/>
                        </a:cubicBezTo>
                        <a:cubicBezTo>
                          <a:pt x="51" y="37"/>
                          <a:pt x="53" y="41"/>
                          <a:pt x="54" y="45"/>
                        </a:cubicBezTo>
                        <a:cubicBezTo>
                          <a:pt x="55" y="49"/>
                          <a:pt x="66" y="49"/>
                          <a:pt x="66" y="49"/>
                        </a:cubicBezTo>
                        <a:cubicBezTo>
                          <a:pt x="75" y="43"/>
                          <a:pt x="77" y="45"/>
                          <a:pt x="80" y="55"/>
                        </a:cubicBezTo>
                        <a:cubicBezTo>
                          <a:pt x="92" y="47"/>
                          <a:pt x="101" y="37"/>
                          <a:pt x="116" y="33"/>
                        </a:cubicBezTo>
                        <a:cubicBezTo>
                          <a:pt x="125" y="19"/>
                          <a:pt x="120" y="24"/>
                          <a:pt x="130" y="17"/>
                        </a:cubicBezTo>
                        <a:cubicBezTo>
                          <a:pt x="134" y="11"/>
                          <a:pt x="134" y="0"/>
                          <a:pt x="138" y="11"/>
                        </a:cubicBezTo>
                        <a:cubicBezTo>
                          <a:pt x="135" y="31"/>
                          <a:pt x="126" y="45"/>
                          <a:pt x="106" y="49"/>
                        </a:cubicBezTo>
                        <a:cubicBezTo>
                          <a:pt x="97" y="55"/>
                          <a:pt x="93" y="61"/>
                          <a:pt x="84" y="67"/>
                        </a:cubicBezTo>
                        <a:cubicBezTo>
                          <a:pt x="80" y="79"/>
                          <a:pt x="79" y="79"/>
                          <a:pt x="66" y="81"/>
                        </a:cubicBezTo>
                        <a:cubicBezTo>
                          <a:pt x="60" y="90"/>
                          <a:pt x="57" y="97"/>
                          <a:pt x="48" y="103"/>
                        </a:cubicBezTo>
                        <a:cubicBezTo>
                          <a:pt x="42" y="94"/>
                          <a:pt x="37" y="93"/>
                          <a:pt x="26" y="89"/>
                        </a:cubicBezTo>
                        <a:cubicBezTo>
                          <a:pt x="24" y="88"/>
                          <a:pt x="20" y="87"/>
                          <a:pt x="20" y="87"/>
                        </a:cubicBezTo>
                        <a:cubicBezTo>
                          <a:pt x="10" y="90"/>
                          <a:pt x="14" y="94"/>
                          <a:pt x="22" y="97"/>
                        </a:cubicBezTo>
                        <a:cubicBezTo>
                          <a:pt x="14" y="103"/>
                          <a:pt x="9" y="100"/>
                          <a:pt x="0" y="97"/>
                        </a:cubicBezTo>
                        <a:cubicBezTo>
                          <a:pt x="2" y="87"/>
                          <a:pt x="1" y="82"/>
                          <a:pt x="10" y="79"/>
                        </a:cubicBezTo>
                        <a:cubicBezTo>
                          <a:pt x="15" y="63"/>
                          <a:pt x="14" y="69"/>
                          <a:pt x="26" y="61"/>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10" name="Freeform 93"/>
                  <p:cNvSpPr>
                    <a:spLocks/>
                  </p:cNvSpPr>
                  <p:nvPr/>
                </p:nvSpPr>
                <p:spPr bwMode="ltGray">
                  <a:xfrm>
                    <a:off x="4656" y="319"/>
                    <a:ext cx="80" cy="72"/>
                  </a:xfrm>
                  <a:custGeom>
                    <a:avLst/>
                    <a:gdLst>
                      <a:gd name="T0" fmla="*/ 0 w 188"/>
                      <a:gd name="T1" fmla="*/ 0 h 214"/>
                      <a:gd name="T2" fmla="*/ 0 w 188"/>
                      <a:gd name="T3" fmla="*/ 0 h 214"/>
                      <a:gd name="T4" fmla="*/ 0 w 188"/>
                      <a:gd name="T5" fmla="*/ 0 h 214"/>
                      <a:gd name="T6" fmla="*/ 0 w 188"/>
                      <a:gd name="T7" fmla="*/ 0 h 214"/>
                      <a:gd name="T8" fmla="*/ 0 w 188"/>
                      <a:gd name="T9" fmla="*/ 0 h 214"/>
                      <a:gd name="T10" fmla="*/ 0 w 188"/>
                      <a:gd name="T11" fmla="*/ 0 h 214"/>
                      <a:gd name="T12" fmla="*/ 0 w 188"/>
                      <a:gd name="T13" fmla="*/ 0 h 214"/>
                      <a:gd name="T14" fmla="*/ 0 w 188"/>
                      <a:gd name="T15" fmla="*/ 0 h 214"/>
                      <a:gd name="T16" fmla="*/ 0 w 188"/>
                      <a:gd name="T17" fmla="*/ 0 h 214"/>
                      <a:gd name="T18" fmla="*/ 0 w 188"/>
                      <a:gd name="T19" fmla="*/ 0 h 214"/>
                      <a:gd name="T20" fmla="*/ 0 w 188"/>
                      <a:gd name="T21" fmla="*/ 0 h 214"/>
                      <a:gd name="T22" fmla="*/ 0 w 188"/>
                      <a:gd name="T23" fmla="*/ 0 h 214"/>
                      <a:gd name="T24" fmla="*/ 0 w 188"/>
                      <a:gd name="T25" fmla="*/ 0 h 214"/>
                      <a:gd name="T26" fmla="*/ 0 w 188"/>
                      <a:gd name="T27" fmla="*/ 0 h 214"/>
                      <a:gd name="T28" fmla="*/ 0 w 188"/>
                      <a:gd name="T29" fmla="*/ 0 h 214"/>
                      <a:gd name="T30" fmla="*/ 0 w 188"/>
                      <a:gd name="T31" fmla="*/ 0 h 214"/>
                      <a:gd name="T32" fmla="*/ 0 w 188"/>
                      <a:gd name="T33" fmla="*/ 0 h 214"/>
                      <a:gd name="T34" fmla="*/ 0 w 188"/>
                      <a:gd name="T35" fmla="*/ 0 h 214"/>
                      <a:gd name="T36" fmla="*/ 0 w 188"/>
                      <a:gd name="T37" fmla="*/ 0 h 214"/>
                      <a:gd name="T38" fmla="*/ 0 w 188"/>
                      <a:gd name="T39" fmla="*/ 0 h 214"/>
                      <a:gd name="T40" fmla="*/ 0 w 188"/>
                      <a:gd name="T41" fmla="*/ 0 h 214"/>
                      <a:gd name="T42" fmla="*/ 0 w 188"/>
                      <a:gd name="T43" fmla="*/ 0 h 214"/>
                      <a:gd name="T44" fmla="*/ 0 w 188"/>
                      <a:gd name="T45" fmla="*/ 0 h 214"/>
                      <a:gd name="T46" fmla="*/ 0 w 188"/>
                      <a:gd name="T47" fmla="*/ 0 h 214"/>
                      <a:gd name="T48" fmla="*/ 0 w 188"/>
                      <a:gd name="T49" fmla="*/ 0 h 214"/>
                      <a:gd name="T50" fmla="*/ 0 w 188"/>
                      <a:gd name="T51" fmla="*/ 0 h 214"/>
                      <a:gd name="T52" fmla="*/ 0 w 188"/>
                      <a:gd name="T53" fmla="*/ 0 h 214"/>
                      <a:gd name="T54" fmla="*/ 0 w 188"/>
                      <a:gd name="T55" fmla="*/ 0 h 214"/>
                      <a:gd name="T56" fmla="*/ 0 w 188"/>
                      <a:gd name="T57" fmla="*/ 0 h 214"/>
                      <a:gd name="T58" fmla="*/ 0 w 188"/>
                      <a:gd name="T59" fmla="*/ 0 h 214"/>
                      <a:gd name="T60" fmla="*/ 0 w 188"/>
                      <a:gd name="T61" fmla="*/ 0 h 214"/>
                      <a:gd name="T62" fmla="*/ 0 w 188"/>
                      <a:gd name="T63" fmla="*/ 0 h 214"/>
                      <a:gd name="T64" fmla="*/ 0 w 188"/>
                      <a:gd name="T65" fmla="*/ 0 h 214"/>
                      <a:gd name="T66" fmla="*/ 0 w 188"/>
                      <a:gd name="T67" fmla="*/ 0 h 214"/>
                      <a:gd name="T68" fmla="*/ 0 w 188"/>
                      <a:gd name="T69" fmla="*/ 0 h 214"/>
                      <a:gd name="T70" fmla="*/ 0 w 188"/>
                      <a:gd name="T71" fmla="*/ 0 h 214"/>
                      <a:gd name="T72" fmla="*/ 0 w 188"/>
                      <a:gd name="T73" fmla="*/ 0 h 214"/>
                      <a:gd name="T74" fmla="*/ 0 w 188"/>
                      <a:gd name="T75" fmla="*/ 0 h 214"/>
                      <a:gd name="T76" fmla="*/ 0 w 188"/>
                      <a:gd name="T77" fmla="*/ 0 h 214"/>
                      <a:gd name="T78" fmla="*/ 0 w 188"/>
                      <a:gd name="T79" fmla="*/ 0 h 214"/>
                      <a:gd name="T80" fmla="*/ 0 w 188"/>
                      <a:gd name="T81" fmla="*/ 0 h 21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88" h="214">
                        <a:moveTo>
                          <a:pt x="158" y="24"/>
                        </a:moveTo>
                        <a:cubicBezTo>
                          <a:pt x="156" y="18"/>
                          <a:pt x="160" y="6"/>
                          <a:pt x="160" y="6"/>
                        </a:cubicBezTo>
                        <a:cubicBezTo>
                          <a:pt x="167" y="16"/>
                          <a:pt x="167" y="8"/>
                          <a:pt x="170" y="0"/>
                        </a:cubicBezTo>
                        <a:cubicBezTo>
                          <a:pt x="181" y="4"/>
                          <a:pt x="179" y="14"/>
                          <a:pt x="182" y="24"/>
                        </a:cubicBezTo>
                        <a:cubicBezTo>
                          <a:pt x="184" y="30"/>
                          <a:pt x="188" y="42"/>
                          <a:pt x="188" y="42"/>
                        </a:cubicBezTo>
                        <a:cubicBezTo>
                          <a:pt x="183" y="56"/>
                          <a:pt x="188" y="52"/>
                          <a:pt x="178" y="58"/>
                        </a:cubicBezTo>
                        <a:cubicBezTo>
                          <a:pt x="174" y="63"/>
                          <a:pt x="170" y="76"/>
                          <a:pt x="170" y="76"/>
                        </a:cubicBezTo>
                        <a:cubicBezTo>
                          <a:pt x="169" y="100"/>
                          <a:pt x="173" y="110"/>
                          <a:pt x="162" y="126"/>
                        </a:cubicBezTo>
                        <a:cubicBezTo>
                          <a:pt x="150" y="118"/>
                          <a:pt x="155" y="132"/>
                          <a:pt x="144" y="136"/>
                        </a:cubicBezTo>
                        <a:cubicBezTo>
                          <a:pt x="135" y="134"/>
                          <a:pt x="129" y="135"/>
                          <a:pt x="120" y="138"/>
                        </a:cubicBezTo>
                        <a:cubicBezTo>
                          <a:pt x="114" y="129"/>
                          <a:pt x="122" y="127"/>
                          <a:pt x="112" y="124"/>
                        </a:cubicBezTo>
                        <a:cubicBezTo>
                          <a:pt x="108" y="130"/>
                          <a:pt x="108" y="142"/>
                          <a:pt x="102" y="146"/>
                        </a:cubicBezTo>
                        <a:cubicBezTo>
                          <a:pt x="98" y="148"/>
                          <a:pt x="90" y="150"/>
                          <a:pt x="90" y="150"/>
                        </a:cubicBezTo>
                        <a:cubicBezTo>
                          <a:pt x="87" y="141"/>
                          <a:pt x="89" y="135"/>
                          <a:pt x="80" y="132"/>
                        </a:cubicBezTo>
                        <a:cubicBezTo>
                          <a:pt x="68" y="134"/>
                          <a:pt x="65" y="134"/>
                          <a:pt x="58" y="144"/>
                        </a:cubicBezTo>
                        <a:cubicBezTo>
                          <a:pt x="66" y="150"/>
                          <a:pt x="68" y="147"/>
                          <a:pt x="76" y="142"/>
                        </a:cubicBezTo>
                        <a:cubicBezTo>
                          <a:pt x="81" y="146"/>
                          <a:pt x="85" y="155"/>
                          <a:pt x="78" y="160"/>
                        </a:cubicBezTo>
                        <a:cubicBezTo>
                          <a:pt x="75" y="162"/>
                          <a:pt x="62" y="165"/>
                          <a:pt x="58" y="166"/>
                        </a:cubicBezTo>
                        <a:cubicBezTo>
                          <a:pt x="48" y="173"/>
                          <a:pt x="44" y="173"/>
                          <a:pt x="34" y="166"/>
                        </a:cubicBezTo>
                        <a:cubicBezTo>
                          <a:pt x="35" y="162"/>
                          <a:pt x="34" y="158"/>
                          <a:pt x="36" y="154"/>
                        </a:cubicBezTo>
                        <a:cubicBezTo>
                          <a:pt x="38" y="150"/>
                          <a:pt x="55" y="146"/>
                          <a:pt x="46" y="144"/>
                        </a:cubicBezTo>
                        <a:cubicBezTo>
                          <a:pt x="42" y="143"/>
                          <a:pt x="34" y="148"/>
                          <a:pt x="34" y="148"/>
                        </a:cubicBezTo>
                        <a:cubicBezTo>
                          <a:pt x="32" y="155"/>
                          <a:pt x="28" y="159"/>
                          <a:pt x="26" y="166"/>
                        </a:cubicBezTo>
                        <a:cubicBezTo>
                          <a:pt x="36" y="182"/>
                          <a:pt x="36" y="173"/>
                          <a:pt x="30" y="190"/>
                        </a:cubicBezTo>
                        <a:cubicBezTo>
                          <a:pt x="28" y="196"/>
                          <a:pt x="14" y="200"/>
                          <a:pt x="14" y="200"/>
                        </a:cubicBezTo>
                        <a:cubicBezTo>
                          <a:pt x="5" y="214"/>
                          <a:pt x="11" y="210"/>
                          <a:pt x="0" y="214"/>
                        </a:cubicBezTo>
                        <a:cubicBezTo>
                          <a:pt x="2" y="202"/>
                          <a:pt x="5" y="198"/>
                          <a:pt x="8" y="188"/>
                        </a:cubicBezTo>
                        <a:cubicBezTo>
                          <a:pt x="6" y="178"/>
                          <a:pt x="3" y="173"/>
                          <a:pt x="0" y="164"/>
                        </a:cubicBezTo>
                        <a:cubicBezTo>
                          <a:pt x="3" y="156"/>
                          <a:pt x="7" y="157"/>
                          <a:pt x="14" y="152"/>
                        </a:cubicBezTo>
                        <a:cubicBezTo>
                          <a:pt x="18" y="141"/>
                          <a:pt x="23" y="140"/>
                          <a:pt x="32" y="134"/>
                        </a:cubicBezTo>
                        <a:cubicBezTo>
                          <a:pt x="37" y="127"/>
                          <a:pt x="37" y="123"/>
                          <a:pt x="44" y="118"/>
                        </a:cubicBezTo>
                        <a:cubicBezTo>
                          <a:pt x="64" y="121"/>
                          <a:pt x="55" y="122"/>
                          <a:pt x="72" y="116"/>
                        </a:cubicBezTo>
                        <a:cubicBezTo>
                          <a:pt x="76" y="115"/>
                          <a:pt x="84" y="112"/>
                          <a:pt x="84" y="112"/>
                        </a:cubicBezTo>
                        <a:cubicBezTo>
                          <a:pt x="105" y="119"/>
                          <a:pt x="97" y="84"/>
                          <a:pt x="114" y="78"/>
                        </a:cubicBezTo>
                        <a:cubicBezTo>
                          <a:pt x="117" y="87"/>
                          <a:pt x="110" y="89"/>
                          <a:pt x="120" y="92"/>
                        </a:cubicBezTo>
                        <a:cubicBezTo>
                          <a:pt x="125" y="85"/>
                          <a:pt x="125" y="81"/>
                          <a:pt x="132" y="76"/>
                        </a:cubicBezTo>
                        <a:cubicBezTo>
                          <a:pt x="138" y="68"/>
                          <a:pt x="146" y="65"/>
                          <a:pt x="150" y="54"/>
                        </a:cubicBezTo>
                        <a:cubicBezTo>
                          <a:pt x="151" y="50"/>
                          <a:pt x="154" y="42"/>
                          <a:pt x="154" y="42"/>
                        </a:cubicBezTo>
                        <a:cubicBezTo>
                          <a:pt x="152" y="41"/>
                          <a:pt x="148" y="40"/>
                          <a:pt x="148" y="38"/>
                        </a:cubicBezTo>
                        <a:cubicBezTo>
                          <a:pt x="148" y="36"/>
                          <a:pt x="161" y="33"/>
                          <a:pt x="152" y="32"/>
                        </a:cubicBezTo>
                        <a:lnTo>
                          <a:pt x="158" y="24"/>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11" name="Freeform 94"/>
                  <p:cNvSpPr>
                    <a:spLocks/>
                  </p:cNvSpPr>
                  <p:nvPr/>
                </p:nvSpPr>
                <p:spPr bwMode="ltGray">
                  <a:xfrm>
                    <a:off x="4709" y="340"/>
                    <a:ext cx="6" cy="4"/>
                  </a:xfrm>
                  <a:custGeom>
                    <a:avLst/>
                    <a:gdLst>
                      <a:gd name="T0" fmla="*/ 0 w 13"/>
                      <a:gd name="T1" fmla="*/ 0 h 13"/>
                      <a:gd name="T2" fmla="*/ 0 w 13"/>
                      <a:gd name="T3" fmla="*/ 0 h 13"/>
                      <a:gd name="T4" fmla="*/ 0 w 13"/>
                      <a:gd name="T5" fmla="*/ 0 h 13"/>
                      <a:gd name="T6" fmla="*/ 0 60000 65536"/>
                      <a:gd name="T7" fmla="*/ 0 60000 65536"/>
                      <a:gd name="T8" fmla="*/ 0 60000 65536"/>
                    </a:gdLst>
                    <a:ahLst/>
                    <a:cxnLst>
                      <a:cxn ang="T6">
                        <a:pos x="T0" y="T1"/>
                      </a:cxn>
                      <a:cxn ang="T7">
                        <a:pos x="T2" y="T3"/>
                      </a:cxn>
                      <a:cxn ang="T8">
                        <a:pos x="T4" y="T5"/>
                      </a:cxn>
                    </a:cxnLst>
                    <a:rect l="0" t="0" r="r" b="b"/>
                    <a:pathLst>
                      <a:path w="13" h="13">
                        <a:moveTo>
                          <a:pt x="0" y="9"/>
                        </a:moveTo>
                        <a:cubicBezTo>
                          <a:pt x="6" y="0"/>
                          <a:pt x="13" y="7"/>
                          <a:pt x="4" y="13"/>
                        </a:cubicBezTo>
                        <a:cubicBezTo>
                          <a:pt x="0" y="6"/>
                          <a:pt x="0" y="5"/>
                          <a:pt x="0" y="9"/>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12" name="Freeform 95"/>
                  <p:cNvSpPr>
                    <a:spLocks/>
                  </p:cNvSpPr>
                  <p:nvPr/>
                </p:nvSpPr>
                <p:spPr bwMode="ltGray">
                  <a:xfrm>
                    <a:off x="4261" y="389"/>
                    <a:ext cx="347" cy="189"/>
                  </a:xfrm>
                  <a:custGeom>
                    <a:avLst/>
                    <a:gdLst>
                      <a:gd name="T0" fmla="*/ 0 w 812"/>
                      <a:gd name="T1" fmla="*/ 0 h 564"/>
                      <a:gd name="T2" fmla="*/ 0 w 812"/>
                      <a:gd name="T3" fmla="*/ 0 h 564"/>
                      <a:gd name="T4" fmla="*/ 0 w 812"/>
                      <a:gd name="T5" fmla="*/ 0 h 564"/>
                      <a:gd name="T6" fmla="*/ 0 w 812"/>
                      <a:gd name="T7" fmla="*/ 0 h 564"/>
                      <a:gd name="T8" fmla="*/ 0 w 812"/>
                      <a:gd name="T9" fmla="*/ 0 h 564"/>
                      <a:gd name="T10" fmla="*/ 0 w 812"/>
                      <a:gd name="T11" fmla="*/ 0 h 564"/>
                      <a:gd name="T12" fmla="*/ 0 w 812"/>
                      <a:gd name="T13" fmla="*/ 0 h 564"/>
                      <a:gd name="T14" fmla="*/ 0 w 812"/>
                      <a:gd name="T15" fmla="*/ 0 h 564"/>
                      <a:gd name="T16" fmla="*/ 0 w 812"/>
                      <a:gd name="T17" fmla="*/ 0 h 564"/>
                      <a:gd name="T18" fmla="*/ 0 w 812"/>
                      <a:gd name="T19" fmla="*/ 0 h 564"/>
                      <a:gd name="T20" fmla="*/ 0 w 812"/>
                      <a:gd name="T21" fmla="*/ 0 h 564"/>
                      <a:gd name="T22" fmla="*/ 0 w 812"/>
                      <a:gd name="T23" fmla="*/ 0 h 564"/>
                      <a:gd name="T24" fmla="*/ 0 w 812"/>
                      <a:gd name="T25" fmla="*/ 0 h 564"/>
                      <a:gd name="T26" fmla="*/ 0 w 812"/>
                      <a:gd name="T27" fmla="*/ 0 h 564"/>
                      <a:gd name="T28" fmla="*/ 0 w 812"/>
                      <a:gd name="T29" fmla="*/ 0 h 564"/>
                      <a:gd name="T30" fmla="*/ 0 w 812"/>
                      <a:gd name="T31" fmla="*/ 0 h 564"/>
                      <a:gd name="T32" fmla="*/ 0 w 812"/>
                      <a:gd name="T33" fmla="*/ 0 h 564"/>
                      <a:gd name="T34" fmla="*/ 0 w 812"/>
                      <a:gd name="T35" fmla="*/ 0 h 564"/>
                      <a:gd name="T36" fmla="*/ 0 w 812"/>
                      <a:gd name="T37" fmla="*/ 0 h 564"/>
                      <a:gd name="T38" fmla="*/ 0 w 812"/>
                      <a:gd name="T39" fmla="*/ 0 h 564"/>
                      <a:gd name="T40" fmla="*/ 0 w 812"/>
                      <a:gd name="T41" fmla="*/ 0 h 564"/>
                      <a:gd name="T42" fmla="*/ 0 w 812"/>
                      <a:gd name="T43" fmla="*/ 0 h 564"/>
                      <a:gd name="T44" fmla="*/ 0 w 812"/>
                      <a:gd name="T45" fmla="*/ 0 h 564"/>
                      <a:gd name="T46" fmla="*/ 0 w 812"/>
                      <a:gd name="T47" fmla="*/ 0 h 564"/>
                      <a:gd name="T48" fmla="*/ 0 w 812"/>
                      <a:gd name="T49" fmla="*/ 0 h 564"/>
                      <a:gd name="T50" fmla="*/ 0 w 812"/>
                      <a:gd name="T51" fmla="*/ 0 h 564"/>
                      <a:gd name="T52" fmla="*/ 0 w 812"/>
                      <a:gd name="T53" fmla="*/ 0 h 564"/>
                      <a:gd name="T54" fmla="*/ 0 w 812"/>
                      <a:gd name="T55" fmla="*/ 0 h 564"/>
                      <a:gd name="T56" fmla="*/ 0 w 812"/>
                      <a:gd name="T57" fmla="*/ 0 h 564"/>
                      <a:gd name="T58" fmla="*/ 0 w 812"/>
                      <a:gd name="T59" fmla="*/ 0 h 564"/>
                      <a:gd name="T60" fmla="*/ 0 w 812"/>
                      <a:gd name="T61" fmla="*/ 0 h 564"/>
                      <a:gd name="T62" fmla="*/ 0 w 812"/>
                      <a:gd name="T63" fmla="*/ 0 h 564"/>
                      <a:gd name="T64" fmla="*/ 0 w 812"/>
                      <a:gd name="T65" fmla="*/ 0 h 564"/>
                      <a:gd name="T66" fmla="*/ 0 w 812"/>
                      <a:gd name="T67" fmla="*/ 0 h 564"/>
                      <a:gd name="T68" fmla="*/ 0 w 812"/>
                      <a:gd name="T69" fmla="*/ 0 h 564"/>
                      <a:gd name="T70" fmla="*/ 0 w 812"/>
                      <a:gd name="T71" fmla="*/ 0 h 564"/>
                      <a:gd name="T72" fmla="*/ 0 w 812"/>
                      <a:gd name="T73" fmla="*/ 0 h 564"/>
                      <a:gd name="T74" fmla="*/ 0 w 812"/>
                      <a:gd name="T75" fmla="*/ 0 h 564"/>
                      <a:gd name="T76" fmla="*/ 0 w 812"/>
                      <a:gd name="T77" fmla="*/ 0 h 564"/>
                      <a:gd name="T78" fmla="*/ 0 w 812"/>
                      <a:gd name="T79" fmla="*/ 0 h 564"/>
                      <a:gd name="T80" fmla="*/ 0 w 812"/>
                      <a:gd name="T81" fmla="*/ 0 h 564"/>
                      <a:gd name="T82" fmla="*/ 0 w 812"/>
                      <a:gd name="T83" fmla="*/ 0 h 564"/>
                      <a:gd name="T84" fmla="*/ 0 w 812"/>
                      <a:gd name="T85" fmla="*/ 0 h 564"/>
                      <a:gd name="T86" fmla="*/ 0 w 812"/>
                      <a:gd name="T87" fmla="*/ 0 h 56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812" h="564">
                        <a:moveTo>
                          <a:pt x="798" y="6"/>
                        </a:moveTo>
                        <a:cubicBezTo>
                          <a:pt x="801" y="15"/>
                          <a:pt x="809" y="16"/>
                          <a:pt x="812" y="26"/>
                        </a:cubicBezTo>
                        <a:cubicBezTo>
                          <a:pt x="809" y="36"/>
                          <a:pt x="801" y="41"/>
                          <a:pt x="796" y="50"/>
                        </a:cubicBezTo>
                        <a:cubicBezTo>
                          <a:pt x="791" y="61"/>
                          <a:pt x="788" y="71"/>
                          <a:pt x="778" y="78"/>
                        </a:cubicBezTo>
                        <a:cubicBezTo>
                          <a:pt x="773" y="85"/>
                          <a:pt x="771" y="88"/>
                          <a:pt x="774" y="96"/>
                        </a:cubicBezTo>
                        <a:cubicBezTo>
                          <a:pt x="767" y="107"/>
                          <a:pt x="758" y="114"/>
                          <a:pt x="748" y="122"/>
                        </a:cubicBezTo>
                        <a:cubicBezTo>
                          <a:pt x="744" y="125"/>
                          <a:pt x="736" y="130"/>
                          <a:pt x="736" y="130"/>
                        </a:cubicBezTo>
                        <a:cubicBezTo>
                          <a:pt x="740" y="141"/>
                          <a:pt x="731" y="140"/>
                          <a:pt x="722" y="142"/>
                        </a:cubicBezTo>
                        <a:cubicBezTo>
                          <a:pt x="716" y="148"/>
                          <a:pt x="712" y="151"/>
                          <a:pt x="704" y="154"/>
                        </a:cubicBezTo>
                        <a:cubicBezTo>
                          <a:pt x="686" y="150"/>
                          <a:pt x="650" y="169"/>
                          <a:pt x="634" y="180"/>
                        </a:cubicBezTo>
                        <a:cubicBezTo>
                          <a:pt x="636" y="189"/>
                          <a:pt x="631" y="193"/>
                          <a:pt x="640" y="196"/>
                        </a:cubicBezTo>
                        <a:cubicBezTo>
                          <a:pt x="643" y="205"/>
                          <a:pt x="640" y="207"/>
                          <a:pt x="632" y="210"/>
                        </a:cubicBezTo>
                        <a:cubicBezTo>
                          <a:pt x="626" y="219"/>
                          <a:pt x="623" y="226"/>
                          <a:pt x="614" y="232"/>
                        </a:cubicBezTo>
                        <a:cubicBezTo>
                          <a:pt x="611" y="231"/>
                          <a:pt x="606" y="233"/>
                          <a:pt x="604" y="230"/>
                        </a:cubicBezTo>
                        <a:cubicBezTo>
                          <a:pt x="599" y="220"/>
                          <a:pt x="610" y="199"/>
                          <a:pt x="620" y="196"/>
                        </a:cubicBezTo>
                        <a:cubicBezTo>
                          <a:pt x="623" y="187"/>
                          <a:pt x="617" y="187"/>
                          <a:pt x="620" y="178"/>
                        </a:cubicBezTo>
                        <a:cubicBezTo>
                          <a:pt x="617" y="164"/>
                          <a:pt x="609" y="168"/>
                          <a:pt x="598" y="172"/>
                        </a:cubicBezTo>
                        <a:cubicBezTo>
                          <a:pt x="592" y="180"/>
                          <a:pt x="585" y="185"/>
                          <a:pt x="576" y="188"/>
                        </a:cubicBezTo>
                        <a:cubicBezTo>
                          <a:pt x="572" y="194"/>
                          <a:pt x="568" y="200"/>
                          <a:pt x="564" y="206"/>
                        </a:cubicBezTo>
                        <a:cubicBezTo>
                          <a:pt x="561" y="210"/>
                          <a:pt x="556" y="218"/>
                          <a:pt x="556" y="218"/>
                        </a:cubicBezTo>
                        <a:cubicBezTo>
                          <a:pt x="558" y="234"/>
                          <a:pt x="559" y="243"/>
                          <a:pt x="572" y="252"/>
                        </a:cubicBezTo>
                        <a:cubicBezTo>
                          <a:pt x="579" y="262"/>
                          <a:pt x="586" y="273"/>
                          <a:pt x="596" y="280"/>
                        </a:cubicBezTo>
                        <a:cubicBezTo>
                          <a:pt x="598" y="286"/>
                          <a:pt x="602" y="298"/>
                          <a:pt x="602" y="298"/>
                        </a:cubicBezTo>
                        <a:cubicBezTo>
                          <a:pt x="601" y="308"/>
                          <a:pt x="599" y="361"/>
                          <a:pt x="594" y="368"/>
                        </a:cubicBezTo>
                        <a:cubicBezTo>
                          <a:pt x="590" y="374"/>
                          <a:pt x="576" y="378"/>
                          <a:pt x="570" y="382"/>
                        </a:cubicBezTo>
                        <a:cubicBezTo>
                          <a:pt x="563" y="393"/>
                          <a:pt x="550" y="396"/>
                          <a:pt x="542" y="406"/>
                        </a:cubicBezTo>
                        <a:cubicBezTo>
                          <a:pt x="536" y="413"/>
                          <a:pt x="539" y="417"/>
                          <a:pt x="530" y="420"/>
                        </a:cubicBezTo>
                        <a:cubicBezTo>
                          <a:pt x="526" y="408"/>
                          <a:pt x="538" y="391"/>
                          <a:pt x="522" y="386"/>
                        </a:cubicBezTo>
                        <a:cubicBezTo>
                          <a:pt x="516" y="377"/>
                          <a:pt x="510" y="364"/>
                          <a:pt x="502" y="356"/>
                        </a:cubicBezTo>
                        <a:cubicBezTo>
                          <a:pt x="497" y="341"/>
                          <a:pt x="505" y="360"/>
                          <a:pt x="482" y="348"/>
                        </a:cubicBezTo>
                        <a:cubicBezTo>
                          <a:pt x="478" y="346"/>
                          <a:pt x="478" y="339"/>
                          <a:pt x="474" y="336"/>
                        </a:cubicBezTo>
                        <a:cubicBezTo>
                          <a:pt x="470" y="323"/>
                          <a:pt x="466" y="342"/>
                          <a:pt x="462" y="348"/>
                        </a:cubicBezTo>
                        <a:cubicBezTo>
                          <a:pt x="460" y="358"/>
                          <a:pt x="456" y="363"/>
                          <a:pt x="454" y="374"/>
                        </a:cubicBezTo>
                        <a:cubicBezTo>
                          <a:pt x="457" y="383"/>
                          <a:pt x="455" y="387"/>
                          <a:pt x="450" y="394"/>
                        </a:cubicBezTo>
                        <a:cubicBezTo>
                          <a:pt x="454" y="399"/>
                          <a:pt x="464" y="411"/>
                          <a:pt x="466" y="418"/>
                        </a:cubicBezTo>
                        <a:cubicBezTo>
                          <a:pt x="474" y="443"/>
                          <a:pt x="472" y="458"/>
                          <a:pt x="500" y="464"/>
                        </a:cubicBezTo>
                        <a:cubicBezTo>
                          <a:pt x="507" y="469"/>
                          <a:pt x="510" y="474"/>
                          <a:pt x="516" y="480"/>
                        </a:cubicBezTo>
                        <a:cubicBezTo>
                          <a:pt x="511" y="494"/>
                          <a:pt x="513" y="509"/>
                          <a:pt x="510" y="524"/>
                        </a:cubicBezTo>
                        <a:cubicBezTo>
                          <a:pt x="512" y="537"/>
                          <a:pt x="511" y="541"/>
                          <a:pt x="522" y="548"/>
                        </a:cubicBezTo>
                        <a:cubicBezTo>
                          <a:pt x="523" y="552"/>
                          <a:pt x="525" y="556"/>
                          <a:pt x="526" y="560"/>
                        </a:cubicBezTo>
                        <a:cubicBezTo>
                          <a:pt x="527" y="564"/>
                          <a:pt x="514" y="556"/>
                          <a:pt x="514" y="556"/>
                        </a:cubicBezTo>
                        <a:cubicBezTo>
                          <a:pt x="502" y="564"/>
                          <a:pt x="501" y="551"/>
                          <a:pt x="492" y="544"/>
                        </a:cubicBezTo>
                        <a:cubicBezTo>
                          <a:pt x="488" y="541"/>
                          <a:pt x="480" y="536"/>
                          <a:pt x="480" y="536"/>
                        </a:cubicBezTo>
                        <a:cubicBezTo>
                          <a:pt x="471" y="522"/>
                          <a:pt x="474" y="529"/>
                          <a:pt x="470" y="518"/>
                        </a:cubicBezTo>
                        <a:cubicBezTo>
                          <a:pt x="467" y="491"/>
                          <a:pt x="461" y="446"/>
                          <a:pt x="436" y="430"/>
                        </a:cubicBezTo>
                        <a:cubicBezTo>
                          <a:pt x="428" y="433"/>
                          <a:pt x="425" y="433"/>
                          <a:pt x="422" y="424"/>
                        </a:cubicBezTo>
                        <a:cubicBezTo>
                          <a:pt x="427" y="404"/>
                          <a:pt x="432" y="383"/>
                          <a:pt x="438" y="364"/>
                        </a:cubicBezTo>
                        <a:cubicBezTo>
                          <a:pt x="436" y="343"/>
                          <a:pt x="431" y="330"/>
                          <a:pt x="426" y="310"/>
                        </a:cubicBezTo>
                        <a:cubicBezTo>
                          <a:pt x="429" y="302"/>
                          <a:pt x="425" y="300"/>
                          <a:pt x="422" y="292"/>
                        </a:cubicBezTo>
                        <a:cubicBezTo>
                          <a:pt x="424" y="282"/>
                          <a:pt x="428" y="277"/>
                          <a:pt x="422" y="268"/>
                        </a:cubicBezTo>
                        <a:cubicBezTo>
                          <a:pt x="420" y="269"/>
                          <a:pt x="418" y="269"/>
                          <a:pt x="416" y="270"/>
                        </a:cubicBezTo>
                        <a:cubicBezTo>
                          <a:pt x="414" y="272"/>
                          <a:pt x="414" y="275"/>
                          <a:pt x="412" y="276"/>
                        </a:cubicBezTo>
                        <a:cubicBezTo>
                          <a:pt x="408" y="278"/>
                          <a:pt x="400" y="280"/>
                          <a:pt x="400" y="280"/>
                        </a:cubicBezTo>
                        <a:cubicBezTo>
                          <a:pt x="394" y="274"/>
                          <a:pt x="389" y="274"/>
                          <a:pt x="386" y="266"/>
                        </a:cubicBezTo>
                        <a:cubicBezTo>
                          <a:pt x="391" y="251"/>
                          <a:pt x="379" y="206"/>
                          <a:pt x="364" y="196"/>
                        </a:cubicBezTo>
                        <a:cubicBezTo>
                          <a:pt x="357" y="186"/>
                          <a:pt x="358" y="182"/>
                          <a:pt x="360" y="170"/>
                        </a:cubicBezTo>
                        <a:cubicBezTo>
                          <a:pt x="358" y="160"/>
                          <a:pt x="356" y="147"/>
                          <a:pt x="346" y="144"/>
                        </a:cubicBezTo>
                        <a:cubicBezTo>
                          <a:pt x="343" y="154"/>
                          <a:pt x="338" y="160"/>
                          <a:pt x="330" y="166"/>
                        </a:cubicBezTo>
                        <a:cubicBezTo>
                          <a:pt x="323" y="164"/>
                          <a:pt x="308" y="160"/>
                          <a:pt x="308" y="160"/>
                        </a:cubicBezTo>
                        <a:cubicBezTo>
                          <a:pt x="296" y="162"/>
                          <a:pt x="297" y="166"/>
                          <a:pt x="288" y="172"/>
                        </a:cubicBezTo>
                        <a:cubicBezTo>
                          <a:pt x="284" y="185"/>
                          <a:pt x="282" y="191"/>
                          <a:pt x="268" y="196"/>
                        </a:cubicBezTo>
                        <a:cubicBezTo>
                          <a:pt x="264" y="200"/>
                          <a:pt x="243" y="231"/>
                          <a:pt x="242" y="232"/>
                        </a:cubicBezTo>
                        <a:cubicBezTo>
                          <a:pt x="231" y="239"/>
                          <a:pt x="215" y="247"/>
                          <a:pt x="206" y="256"/>
                        </a:cubicBezTo>
                        <a:cubicBezTo>
                          <a:pt x="202" y="260"/>
                          <a:pt x="200" y="265"/>
                          <a:pt x="196" y="268"/>
                        </a:cubicBezTo>
                        <a:cubicBezTo>
                          <a:pt x="194" y="269"/>
                          <a:pt x="192" y="269"/>
                          <a:pt x="190" y="270"/>
                        </a:cubicBezTo>
                        <a:cubicBezTo>
                          <a:pt x="188" y="271"/>
                          <a:pt x="186" y="272"/>
                          <a:pt x="184" y="274"/>
                        </a:cubicBezTo>
                        <a:cubicBezTo>
                          <a:pt x="180" y="278"/>
                          <a:pt x="172" y="286"/>
                          <a:pt x="172" y="286"/>
                        </a:cubicBezTo>
                        <a:cubicBezTo>
                          <a:pt x="167" y="300"/>
                          <a:pt x="165" y="314"/>
                          <a:pt x="160" y="328"/>
                        </a:cubicBezTo>
                        <a:cubicBezTo>
                          <a:pt x="158" y="335"/>
                          <a:pt x="156" y="341"/>
                          <a:pt x="154" y="348"/>
                        </a:cubicBezTo>
                        <a:cubicBezTo>
                          <a:pt x="153" y="350"/>
                          <a:pt x="152" y="354"/>
                          <a:pt x="152" y="354"/>
                        </a:cubicBezTo>
                        <a:cubicBezTo>
                          <a:pt x="152" y="359"/>
                          <a:pt x="156" y="384"/>
                          <a:pt x="146" y="392"/>
                        </a:cubicBezTo>
                        <a:cubicBezTo>
                          <a:pt x="141" y="397"/>
                          <a:pt x="128" y="404"/>
                          <a:pt x="128" y="404"/>
                        </a:cubicBezTo>
                        <a:cubicBezTo>
                          <a:pt x="125" y="412"/>
                          <a:pt x="122" y="421"/>
                          <a:pt x="114" y="424"/>
                        </a:cubicBezTo>
                        <a:cubicBezTo>
                          <a:pt x="100" y="419"/>
                          <a:pt x="97" y="405"/>
                          <a:pt x="94" y="392"/>
                        </a:cubicBezTo>
                        <a:cubicBezTo>
                          <a:pt x="86" y="362"/>
                          <a:pt x="82" y="332"/>
                          <a:pt x="72" y="302"/>
                        </a:cubicBezTo>
                        <a:cubicBezTo>
                          <a:pt x="71" y="281"/>
                          <a:pt x="70" y="275"/>
                          <a:pt x="66" y="258"/>
                        </a:cubicBezTo>
                        <a:cubicBezTo>
                          <a:pt x="66" y="251"/>
                          <a:pt x="68" y="219"/>
                          <a:pt x="64" y="208"/>
                        </a:cubicBezTo>
                        <a:cubicBezTo>
                          <a:pt x="70" y="191"/>
                          <a:pt x="66" y="173"/>
                          <a:pt x="72" y="156"/>
                        </a:cubicBezTo>
                        <a:cubicBezTo>
                          <a:pt x="66" y="139"/>
                          <a:pt x="60" y="168"/>
                          <a:pt x="56" y="172"/>
                        </a:cubicBezTo>
                        <a:cubicBezTo>
                          <a:pt x="53" y="175"/>
                          <a:pt x="44" y="180"/>
                          <a:pt x="44" y="180"/>
                        </a:cubicBezTo>
                        <a:cubicBezTo>
                          <a:pt x="35" y="177"/>
                          <a:pt x="28" y="173"/>
                          <a:pt x="24" y="162"/>
                        </a:cubicBezTo>
                        <a:cubicBezTo>
                          <a:pt x="23" y="158"/>
                          <a:pt x="20" y="150"/>
                          <a:pt x="20" y="150"/>
                        </a:cubicBezTo>
                        <a:cubicBezTo>
                          <a:pt x="30" y="148"/>
                          <a:pt x="30" y="143"/>
                          <a:pt x="38" y="138"/>
                        </a:cubicBezTo>
                        <a:cubicBezTo>
                          <a:pt x="35" y="128"/>
                          <a:pt x="31" y="133"/>
                          <a:pt x="24" y="138"/>
                        </a:cubicBezTo>
                        <a:cubicBezTo>
                          <a:pt x="15" y="135"/>
                          <a:pt x="15" y="132"/>
                          <a:pt x="18" y="124"/>
                        </a:cubicBezTo>
                        <a:cubicBezTo>
                          <a:pt x="11" y="114"/>
                          <a:pt x="9" y="101"/>
                          <a:pt x="0" y="92"/>
                        </a:cubicBezTo>
                        <a:lnTo>
                          <a:pt x="76" y="0"/>
                        </a:lnTo>
                        <a:lnTo>
                          <a:pt x="798" y="6"/>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13" name="Freeform 96"/>
                  <p:cNvSpPr>
                    <a:spLocks/>
                  </p:cNvSpPr>
                  <p:nvPr/>
                </p:nvSpPr>
                <p:spPr bwMode="ltGray">
                  <a:xfrm>
                    <a:off x="4322" y="519"/>
                    <a:ext cx="19" cy="29"/>
                  </a:xfrm>
                  <a:custGeom>
                    <a:avLst/>
                    <a:gdLst>
                      <a:gd name="T0" fmla="*/ 0 w 43"/>
                      <a:gd name="T1" fmla="*/ 0 h 85"/>
                      <a:gd name="T2" fmla="*/ 0 w 43"/>
                      <a:gd name="T3" fmla="*/ 0 h 85"/>
                      <a:gd name="T4" fmla="*/ 0 w 43"/>
                      <a:gd name="T5" fmla="*/ 0 h 85"/>
                      <a:gd name="T6" fmla="*/ 0 w 43"/>
                      <a:gd name="T7" fmla="*/ 0 h 85"/>
                      <a:gd name="T8" fmla="*/ 0 w 43"/>
                      <a:gd name="T9" fmla="*/ 0 h 85"/>
                      <a:gd name="T10" fmla="*/ 0 w 43"/>
                      <a:gd name="T11" fmla="*/ 0 h 8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3" h="85">
                        <a:moveTo>
                          <a:pt x="7" y="11"/>
                        </a:moveTo>
                        <a:cubicBezTo>
                          <a:pt x="4" y="2"/>
                          <a:pt x="9" y="0"/>
                          <a:pt x="17" y="3"/>
                        </a:cubicBezTo>
                        <a:cubicBezTo>
                          <a:pt x="24" y="13"/>
                          <a:pt x="28" y="24"/>
                          <a:pt x="37" y="33"/>
                        </a:cubicBezTo>
                        <a:cubicBezTo>
                          <a:pt x="43" y="52"/>
                          <a:pt x="40" y="78"/>
                          <a:pt x="19" y="85"/>
                        </a:cubicBezTo>
                        <a:cubicBezTo>
                          <a:pt x="6" y="81"/>
                          <a:pt x="5" y="81"/>
                          <a:pt x="1" y="69"/>
                        </a:cubicBezTo>
                        <a:cubicBezTo>
                          <a:pt x="2" y="66"/>
                          <a:pt x="0" y="4"/>
                          <a:pt x="7" y="11"/>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14" name="Freeform 97"/>
                  <p:cNvSpPr>
                    <a:spLocks/>
                  </p:cNvSpPr>
                  <p:nvPr/>
                </p:nvSpPr>
                <p:spPr bwMode="ltGray">
                  <a:xfrm>
                    <a:off x="4588" y="421"/>
                    <a:ext cx="18" cy="24"/>
                  </a:xfrm>
                  <a:custGeom>
                    <a:avLst/>
                    <a:gdLst>
                      <a:gd name="T0" fmla="*/ 0 w 44"/>
                      <a:gd name="T1" fmla="*/ 0 h 74"/>
                      <a:gd name="T2" fmla="*/ 0 w 44"/>
                      <a:gd name="T3" fmla="*/ 0 h 74"/>
                      <a:gd name="T4" fmla="*/ 0 w 44"/>
                      <a:gd name="T5" fmla="*/ 0 h 74"/>
                      <a:gd name="T6" fmla="*/ 0 w 44"/>
                      <a:gd name="T7" fmla="*/ 0 h 74"/>
                      <a:gd name="T8" fmla="*/ 0 w 44"/>
                      <a:gd name="T9" fmla="*/ 0 h 74"/>
                      <a:gd name="T10" fmla="*/ 0 w 44"/>
                      <a:gd name="T11" fmla="*/ 0 h 74"/>
                      <a:gd name="T12" fmla="*/ 0 w 44"/>
                      <a:gd name="T13" fmla="*/ 0 h 74"/>
                      <a:gd name="T14" fmla="*/ 0 w 44"/>
                      <a:gd name="T15" fmla="*/ 0 h 7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4" h="74">
                        <a:moveTo>
                          <a:pt x="13" y="28"/>
                        </a:moveTo>
                        <a:cubicBezTo>
                          <a:pt x="15" y="13"/>
                          <a:pt x="14" y="7"/>
                          <a:pt x="29" y="2"/>
                        </a:cubicBezTo>
                        <a:cubicBezTo>
                          <a:pt x="34" y="3"/>
                          <a:pt x="40" y="0"/>
                          <a:pt x="43" y="4"/>
                        </a:cubicBezTo>
                        <a:cubicBezTo>
                          <a:pt x="44" y="6"/>
                          <a:pt x="41" y="21"/>
                          <a:pt x="39" y="26"/>
                        </a:cubicBezTo>
                        <a:cubicBezTo>
                          <a:pt x="31" y="43"/>
                          <a:pt x="30" y="63"/>
                          <a:pt x="13" y="74"/>
                        </a:cubicBezTo>
                        <a:cubicBezTo>
                          <a:pt x="4" y="71"/>
                          <a:pt x="4" y="68"/>
                          <a:pt x="7" y="60"/>
                        </a:cubicBezTo>
                        <a:cubicBezTo>
                          <a:pt x="5" y="50"/>
                          <a:pt x="0" y="46"/>
                          <a:pt x="3" y="36"/>
                        </a:cubicBezTo>
                        <a:cubicBezTo>
                          <a:pt x="4" y="32"/>
                          <a:pt x="8" y="23"/>
                          <a:pt x="13" y="2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15" name="Freeform 98"/>
                  <p:cNvSpPr>
                    <a:spLocks/>
                  </p:cNvSpPr>
                  <p:nvPr/>
                </p:nvSpPr>
                <p:spPr bwMode="ltGray">
                  <a:xfrm>
                    <a:off x="4639" y="409"/>
                    <a:ext cx="9" cy="10"/>
                  </a:xfrm>
                  <a:custGeom>
                    <a:avLst/>
                    <a:gdLst>
                      <a:gd name="T0" fmla="*/ 0 w 20"/>
                      <a:gd name="T1" fmla="*/ 0 h 30"/>
                      <a:gd name="T2" fmla="*/ 0 w 20"/>
                      <a:gd name="T3" fmla="*/ 0 h 30"/>
                      <a:gd name="T4" fmla="*/ 0 w 20"/>
                      <a:gd name="T5" fmla="*/ 0 h 30"/>
                      <a:gd name="T6" fmla="*/ 0 60000 65536"/>
                      <a:gd name="T7" fmla="*/ 0 60000 65536"/>
                      <a:gd name="T8" fmla="*/ 0 60000 65536"/>
                    </a:gdLst>
                    <a:ahLst/>
                    <a:cxnLst>
                      <a:cxn ang="T6">
                        <a:pos x="T0" y="T1"/>
                      </a:cxn>
                      <a:cxn ang="T7">
                        <a:pos x="T2" y="T3"/>
                      </a:cxn>
                      <a:cxn ang="T8">
                        <a:pos x="T4" y="T5"/>
                      </a:cxn>
                    </a:cxnLst>
                    <a:rect l="0" t="0" r="r" b="b"/>
                    <a:pathLst>
                      <a:path w="20" h="30">
                        <a:moveTo>
                          <a:pt x="7" y="16"/>
                        </a:moveTo>
                        <a:cubicBezTo>
                          <a:pt x="18" y="0"/>
                          <a:pt x="20" y="20"/>
                          <a:pt x="5" y="30"/>
                        </a:cubicBezTo>
                        <a:cubicBezTo>
                          <a:pt x="0" y="23"/>
                          <a:pt x="1" y="22"/>
                          <a:pt x="7" y="16"/>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16" name="Freeform 99"/>
                  <p:cNvSpPr>
                    <a:spLocks/>
                  </p:cNvSpPr>
                  <p:nvPr/>
                </p:nvSpPr>
                <p:spPr bwMode="ltGray">
                  <a:xfrm>
                    <a:off x="3709" y="315"/>
                    <a:ext cx="433" cy="354"/>
                  </a:xfrm>
                  <a:custGeom>
                    <a:avLst/>
                    <a:gdLst>
                      <a:gd name="T0" fmla="*/ 1 w 682"/>
                      <a:gd name="T1" fmla="*/ 1 h 557"/>
                      <a:gd name="T2" fmla="*/ 1 w 682"/>
                      <a:gd name="T3" fmla="*/ 1 h 557"/>
                      <a:gd name="T4" fmla="*/ 1 w 682"/>
                      <a:gd name="T5" fmla="*/ 1 h 557"/>
                      <a:gd name="T6" fmla="*/ 1 w 682"/>
                      <a:gd name="T7" fmla="*/ 1 h 557"/>
                      <a:gd name="T8" fmla="*/ 1 w 682"/>
                      <a:gd name="T9" fmla="*/ 1 h 557"/>
                      <a:gd name="T10" fmla="*/ 1 w 682"/>
                      <a:gd name="T11" fmla="*/ 1 h 557"/>
                      <a:gd name="T12" fmla="*/ 1 w 682"/>
                      <a:gd name="T13" fmla="*/ 1 h 557"/>
                      <a:gd name="T14" fmla="*/ 1 w 682"/>
                      <a:gd name="T15" fmla="*/ 1 h 557"/>
                      <a:gd name="T16" fmla="*/ 1 w 682"/>
                      <a:gd name="T17" fmla="*/ 1 h 557"/>
                      <a:gd name="T18" fmla="*/ 1 w 682"/>
                      <a:gd name="T19" fmla="*/ 1 h 557"/>
                      <a:gd name="T20" fmla="*/ 1 w 682"/>
                      <a:gd name="T21" fmla="*/ 1 h 557"/>
                      <a:gd name="T22" fmla="*/ 1 w 682"/>
                      <a:gd name="T23" fmla="*/ 1 h 557"/>
                      <a:gd name="T24" fmla="*/ 1 w 682"/>
                      <a:gd name="T25" fmla="*/ 1 h 557"/>
                      <a:gd name="T26" fmla="*/ 1 w 682"/>
                      <a:gd name="T27" fmla="*/ 1 h 557"/>
                      <a:gd name="T28" fmla="*/ 1 w 682"/>
                      <a:gd name="T29" fmla="*/ 1 h 557"/>
                      <a:gd name="T30" fmla="*/ 1 w 682"/>
                      <a:gd name="T31" fmla="*/ 1 h 557"/>
                      <a:gd name="T32" fmla="*/ 1 w 682"/>
                      <a:gd name="T33" fmla="*/ 1 h 557"/>
                      <a:gd name="T34" fmla="*/ 0 w 682"/>
                      <a:gd name="T35" fmla="*/ 1 h 557"/>
                      <a:gd name="T36" fmla="*/ 1 w 682"/>
                      <a:gd name="T37" fmla="*/ 1 h 557"/>
                      <a:gd name="T38" fmla="*/ 1 w 682"/>
                      <a:gd name="T39" fmla="*/ 1 h 557"/>
                      <a:gd name="T40" fmla="*/ 1 w 682"/>
                      <a:gd name="T41" fmla="*/ 1 h 557"/>
                      <a:gd name="T42" fmla="*/ 1 w 682"/>
                      <a:gd name="T43" fmla="*/ 1 h 557"/>
                      <a:gd name="T44" fmla="*/ 1 w 682"/>
                      <a:gd name="T45" fmla="*/ 1 h 557"/>
                      <a:gd name="T46" fmla="*/ 1 w 682"/>
                      <a:gd name="T47" fmla="*/ 1 h 557"/>
                      <a:gd name="T48" fmla="*/ 1 w 682"/>
                      <a:gd name="T49" fmla="*/ 1 h 557"/>
                      <a:gd name="T50" fmla="*/ 1 w 682"/>
                      <a:gd name="T51" fmla="*/ 1 h 557"/>
                      <a:gd name="T52" fmla="*/ 1 w 682"/>
                      <a:gd name="T53" fmla="*/ 0 h 557"/>
                      <a:gd name="T54" fmla="*/ 1 w 682"/>
                      <a:gd name="T55" fmla="*/ 1 h 557"/>
                      <a:gd name="T56" fmla="*/ 1 w 682"/>
                      <a:gd name="T57" fmla="*/ 1 h 557"/>
                      <a:gd name="T58" fmla="*/ 1 w 682"/>
                      <a:gd name="T59" fmla="*/ 1 h 557"/>
                      <a:gd name="T60" fmla="*/ 1 w 682"/>
                      <a:gd name="T61" fmla="*/ 1 h 557"/>
                      <a:gd name="T62" fmla="*/ 1 w 682"/>
                      <a:gd name="T63" fmla="*/ 1 h 557"/>
                      <a:gd name="T64" fmla="*/ 1 w 682"/>
                      <a:gd name="T65" fmla="*/ 1 h 557"/>
                      <a:gd name="T66" fmla="*/ 1 w 682"/>
                      <a:gd name="T67" fmla="*/ 1 h 557"/>
                      <a:gd name="T68" fmla="*/ 1 w 682"/>
                      <a:gd name="T69" fmla="*/ 1 h 557"/>
                      <a:gd name="T70" fmla="*/ 1 w 682"/>
                      <a:gd name="T71" fmla="*/ 1 h 557"/>
                      <a:gd name="T72" fmla="*/ 1 w 682"/>
                      <a:gd name="T73" fmla="*/ 1 h 557"/>
                      <a:gd name="T74" fmla="*/ 1 w 682"/>
                      <a:gd name="T75" fmla="*/ 1 h 557"/>
                      <a:gd name="T76" fmla="*/ 1 w 682"/>
                      <a:gd name="T77" fmla="*/ 1 h 557"/>
                      <a:gd name="T78" fmla="*/ 1 w 682"/>
                      <a:gd name="T79" fmla="*/ 1 h 557"/>
                      <a:gd name="T80" fmla="*/ 1 w 682"/>
                      <a:gd name="T81" fmla="*/ 1 h 557"/>
                      <a:gd name="T82" fmla="*/ 1 w 682"/>
                      <a:gd name="T83" fmla="*/ 1 h 55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682" h="557">
                        <a:moveTo>
                          <a:pt x="435" y="556"/>
                        </a:moveTo>
                        <a:lnTo>
                          <a:pt x="481" y="464"/>
                        </a:lnTo>
                        <a:lnTo>
                          <a:pt x="473" y="449"/>
                        </a:lnTo>
                        <a:lnTo>
                          <a:pt x="486" y="451"/>
                        </a:lnTo>
                        <a:lnTo>
                          <a:pt x="495" y="441"/>
                        </a:lnTo>
                        <a:lnTo>
                          <a:pt x="500" y="413"/>
                        </a:lnTo>
                        <a:lnTo>
                          <a:pt x="500" y="371"/>
                        </a:lnTo>
                        <a:lnTo>
                          <a:pt x="309" y="287"/>
                        </a:lnTo>
                        <a:lnTo>
                          <a:pt x="296" y="308"/>
                        </a:lnTo>
                        <a:lnTo>
                          <a:pt x="282" y="346"/>
                        </a:lnTo>
                        <a:lnTo>
                          <a:pt x="396" y="557"/>
                        </a:lnTo>
                        <a:lnTo>
                          <a:pt x="303" y="556"/>
                        </a:lnTo>
                        <a:lnTo>
                          <a:pt x="304" y="536"/>
                        </a:lnTo>
                        <a:cubicBezTo>
                          <a:pt x="284" y="520"/>
                          <a:pt x="296" y="510"/>
                          <a:pt x="282" y="494"/>
                        </a:cubicBezTo>
                        <a:cubicBezTo>
                          <a:pt x="276" y="475"/>
                          <a:pt x="267" y="468"/>
                          <a:pt x="253" y="451"/>
                        </a:cubicBezTo>
                        <a:cubicBezTo>
                          <a:pt x="249" y="447"/>
                          <a:pt x="245" y="443"/>
                          <a:pt x="242" y="439"/>
                        </a:cubicBezTo>
                        <a:lnTo>
                          <a:pt x="237" y="432"/>
                        </a:lnTo>
                        <a:cubicBezTo>
                          <a:pt x="237" y="432"/>
                          <a:pt x="245" y="413"/>
                          <a:pt x="245" y="413"/>
                        </a:cubicBezTo>
                        <a:cubicBezTo>
                          <a:pt x="247" y="409"/>
                          <a:pt x="250" y="401"/>
                          <a:pt x="250" y="401"/>
                        </a:cubicBezTo>
                        <a:cubicBezTo>
                          <a:pt x="249" y="399"/>
                          <a:pt x="247" y="397"/>
                          <a:pt x="247" y="394"/>
                        </a:cubicBezTo>
                        <a:cubicBezTo>
                          <a:pt x="248" y="390"/>
                          <a:pt x="253" y="382"/>
                          <a:pt x="253" y="382"/>
                        </a:cubicBezTo>
                        <a:cubicBezTo>
                          <a:pt x="243" y="370"/>
                          <a:pt x="237" y="371"/>
                          <a:pt x="220" y="375"/>
                        </a:cubicBezTo>
                        <a:cubicBezTo>
                          <a:pt x="217" y="371"/>
                          <a:pt x="210" y="369"/>
                          <a:pt x="207" y="365"/>
                        </a:cubicBezTo>
                        <a:cubicBezTo>
                          <a:pt x="185" y="337"/>
                          <a:pt x="216" y="363"/>
                          <a:pt x="194" y="346"/>
                        </a:cubicBezTo>
                        <a:cubicBezTo>
                          <a:pt x="167" y="349"/>
                          <a:pt x="179" y="346"/>
                          <a:pt x="156" y="352"/>
                        </a:cubicBezTo>
                        <a:cubicBezTo>
                          <a:pt x="153" y="353"/>
                          <a:pt x="148" y="354"/>
                          <a:pt x="148" y="354"/>
                        </a:cubicBezTo>
                        <a:cubicBezTo>
                          <a:pt x="146" y="356"/>
                          <a:pt x="145" y="359"/>
                          <a:pt x="142" y="361"/>
                        </a:cubicBezTo>
                        <a:cubicBezTo>
                          <a:pt x="138" y="363"/>
                          <a:pt x="126" y="365"/>
                          <a:pt x="126" y="365"/>
                        </a:cubicBezTo>
                        <a:cubicBezTo>
                          <a:pt x="105" y="354"/>
                          <a:pt x="116" y="355"/>
                          <a:pt x="94" y="361"/>
                        </a:cubicBezTo>
                        <a:cubicBezTo>
                          <a:pt x="89" y="362"/>
                          <a:pt x="78" y="365"/>
                          <a:pt x="78" y="365"/>
                        </a:cubicBezTo>
                        <a:cubicBezTo>
                          <a:pt x="62" y="383"/>
                          <a:pt x="46" y="346"/>
                          <a:pt x="35" y="337"/>
                        </a:cubicBezTo>
                        <a:cubicBezTo>
                          <a:pt x="32" y="330"/>
                          <a:pt x="24" y="320"/>
                          <a:pt x="22" y="312"/>
                        </a:cubicBezTo>
                        <a:cubicBezTo>
                          <a:pt x="20" y="308"/>
                          <a:pt x="22" y="303"/>
                          <a:pt x="19" y="300"/>
                        </a:cubicBezTo>
                        <a:cubicBezTo>
                          <a:pt x="17" y="297"/>
                          <a:pt x="13" y="297"/>
                          <a:pt x="11" y="295"/>
                        </a:cubicBezTo>
                        <a:cubicBezTo>
                          <a:pt x="3" y="277"/>
                          <a:pt x="15" y="306"/>
                          <a:pt x="5" y="276"/>
                        </a:cubicBezTo>
                        <a:cubicBezTo>
                          <a:pt x="4" y="272"/>
                          <a:pt x="0" y="264"/>
                          <a:pt x="0" y="264"/>
                        </a:cubicBezTo>
                        <a:cubicBezTo>
                          <a:pt x="3" y="253"/>
                          <a:pt x="2" y="248"/>
                          <a:pt x="13" y="243"/>
                        </a:cubicBezTo>
                        <a:cubicBezTo>
                          <a:pt x="20" y="221"/>
                          <a:pt x="17" y="231"/>
                          <a:pt x="24" y="213"/>
                        </a:cubicBezTo>
                        <a:cubicBezTo>
                          <a:pt x="26" y="209"/>
                          <a:pt x="30" y="200"/>
                          <a:pt x="30" y="200"/>
                        </a:cubicBezTo>
                        <a:cubicBezTo>
                          <a:pt x="26" y="192"/>
                          <a:pt x="24" y="191"/>
                          <a:pt x="32" y="181"/>
                        </a:cubicBezTo>
                        <a:cubicBezTo>
                          <a:pt x="36" y="177"/>
                          <a:pt x="43" y="169"/>
                          <a:pt x="43" y="169"/>
                        </a:cubicBezTo>
                        <a:cubicBezTo>
                          <a:pt x="37" y="155"/>
                          <a:pt x="36" y="153"/>
                          <a:pt x="51" y="143"/>
                        </a:cubicBezTo>
                        <a:cubicBezTo>
                          <a:pt x="56" y="140"/>
                          <a:pt x="67" y="135"/>
                          <a:pt x="67" y="135"/>
                        </a:cubicBezTo>
                        <a:cubicBezTo>
                          <a:pt x="73" y="129"/>
                          <a:pt x="75" y="122"/>
                          <a:pt x="81" y="116"/>
                        </a:cubicBezTo>
                        <a:cubicBezTo>
                          <a:pt x="89" y="107"/>
                          <a:pt x="102" y="105"/>
                          <a:pt x="113" y="99"/>
                        </a:cubicBezTo>
                        <a:cubicBezTo>
                          <a:pt x="125" y="85"/>
                          <a:pt x="149" y="76"/>
                          <a:pt x="167" y="67"/>
                        </a:cubicBezTo>
                        <a:cubicBezTo>
                          <a:pt x="174" y="59"/>
                          <a:pt x="175" y="50"/>
                          <a:pt x="188" y="46"/>
                        </a:cubicBezTo>
                        <a:cubicBezTo>
                          <a:pt x="198" y="39"/>
                          <a:pt x="208" y="36"/>
                          <a:pt x="220" y="30"/>
                        </a:cubicBezTo>
                        <a:cubicBezTo>
                          <a:pt x="223" y="28"/>
                          <a:pt x="228" y="25"/>
                          <a:pt x="228" y="25"/>
                        </a:cubicBezTo>
                        <a:cubicBezTo>
                          <a:pt x="237" y="16"/>
                          <a:pt x="245" y="10"/>
                          <a:pt x="258" y="6"/>
                        </a:cubicBezTo>
                        <a:cubicBezTo>
                          <a:pt x="269" y="31"/>
                          <a:pt x="301" y="6"/>
                          <a:pt x="320" y="4"/>
                        </a:cubicBezTo>
                        <a:cubicBezTo>
                          <a:pt x="334" y="3"/>
                          <a:pt x="349" y="3"/>
                          <a:pt x="363" y="2"/>
                        </a:cubicBezTo>
                        <a:cubicBezTo>
                          <a:pt x="369" y="3"/>
                          <a:pt x="376" y="5"/>
                          <a:pt x="382" y="4"/>
                        </a:cubicBezTo>
                        <a:cubicBezTo>
                          <a:pt x="387" y="4"/>
                          <a:pt x="398" y="0"/>
                          <a:pt x="398" y="0"/>
                        </a:cubicBezTo>
                        <a:cubicBezTo>
                          <a:pt x="415" y="8"/>
                          <a:pt x="406" y="16"/>
                          <a:pt x="400" y="30"/>
                        </a:cubicBezTo>
                        <a:cubicBezTo>
                          <a:pt x="398" y="34"/>
                          <a:pt x="384" y="34"/>
                          <a:pt x="384" y="34"/>
                        </a:cubicBezTo>
                        <a:cubicBezTo>
                          <a:pt x="379" y="47"/>
                          <a:pt x="398" y="51"/>
                          <a:pt x="411" y="55"/>
                        </a:cubicBezTo>
                        <a:cubicBezTo>
                          <a:pt x="419" y="72"/>
                          <a:pt x="421" y="79"/>
                          <a:pt x="443" y="84"/>
                        </a:cubicBezTo>
                        <a:cubicBezTo>
                          <a:pt x="461" y="71"/>
                          <a:pt x="435" y="65"/>
                          <a:pt x="468" y="57"/>
                        </a:cubicBezTo>
                        <a:cubicBezTo>
                          <a:pt x="482" y="61"/>
                          <a:pt x="485" y="70"/>
                          <a:pt x="497" y="74"/>
                        </a:cubicBezTo>
                        <a:cubicBezTo>
                          <a:pt x="505" y="76"/>
                          <a:pt x="513" y="78"/>
                          <a:pt x="521" y="80"/>
                        </a:cubicBezTo>
                        <a:cubicBezTo>
                          <a:pt x="524" y="81"/>
                          <a:pt x="529" y="82"/>
                          <a:pt x="529" y="82"/>
                        </a:cubicBezTo>
                        <a:cubicBezTo>
                          <a:pt x="547" y="78"/>
                          <a:pt x="547" y="76"/>
                          <a:pt x="562" y="84"/>
                        </a:cubicBezTo>
                        <a:cubicBezTo>
                          <a:pt x="566" y="95"/>
                          <a:pt x="565" y="86"/>
                          <a:pt x="559" y="97"/>
                        </a:cubicBezTo>
                        <a:cubicBezTo>
                          <a:pt x="557" y="101"/>
                          <a:pt x="554" y="110"/>
                          <a:pt x="554" y="110"/>
                        </a:cubicBezTo>
                        <a:cubicBezTo>
                          <a:pt x="556" y="132"/>
                          <a:pt x="556" y="168"/>
                          <a:pt x="572" y="188"/>
                        </a:cubicBezTo>
                        <a:cubicBezTo>
                          <a:pt x="568" y="198"/>
                          <a:pt x="564" y="208"/>
                          <a:pt x="562" y="219"/>
                        </a:cubicBezTo>
                        <a:cubicBezTo>
                          <a:pt x="564" y="227"/>
                          <a:pt x="569" y="233"/>
                          <a:pt x="572" y="240"/>
                        </a:cubicBezTo>
                        <a:cubicBezTo>
                          <a:pt x="573" y="247"/>
                          <a:pt x="572" y="254"/>
                          <a:pt x="575" y="259"/>
                        </a:cubicBezTo>
                        <a:cubicBezTo>
                          <a:pt x="577" y="263"/>
                          <a:pt x="595" y="272"/>
                          <a:pt x="599" y="283"/>
                        </a:cubicBezTo>
                        <a:cubicBezTo>
                          <a:pt x="594" y="295"/>
                          <a:pt x="603" y="306"/>
                          <a:pt x="618" y="310"/>
                        </a:cubicBezTo>
                        <a:cubicBezTo>
                          <a:pt x="630" y="307"/>
                          <a:pt x="638" y="308"/>
                          <a:pt x="645" y="300"/>
                        </a:cubicBezTo>
                        <a:cubicBezTo>
                          <a:pt x="660" y="302"/>
                          <a:pt x="663" y="303"/>
                          <a:pt x="672" y="293"/>
                        </a:cubicBezTo>
                        <a:cubicBezTo>
                          <a:pt x="675" y="294"/>
                          <a:pt x="679" y="293"/>
                          <a:pt x="680" y="295"/>
                        </a:cubicBezTo>
                        <a:cubicBezTo>
                          <a:pt x="682" y="301"/>
                          <a:pt x="674" y="321"/>
                          <a:pt x="672" y="327"/>
                        </a:cubicBezTo>
                        <a:cubicBezTo>
                          <a:pt x="668" y="340"/>
                          <a:pt x="671" y="326"/>
                          <a:pt x="664" y="340"/>
                        </a:cubicBezTo>
                        <a:cubicBezTo>
                          <a:pt x="652" y="360"/>
                          <a:pt x="646" y="381"/>
                          <a:pt x="621" y="394"/>
                        </a:cubicBezTo>
                        <a:cubicBezTo>
                          <a:pt x="614" y="402"/>
                          <a:pt x="609" y="402"/>
                          <a:pt x="599" y="407"/>
                        </a:cubicBezTo>
                        <a:cubicBezTo>
                          <a:pt x="590" y="418"/>
                          <a:pt x="579" y="429"/>
                          <a:pt x="567" y="439"/>
                        </a:cubicBezTo>
                        <a:cubicBezTo>
                          <a:pt x="560" y="454"/>
                          <a:pt x="555" y="470"/>
                          <a:pt x="548" y="485"/>
                        </a:cubicBezTo>
                        <a:cubicBezTo>
                          <a:pt x="549" y="489"/>
                          <a:pt x="550" y="492"/>
                          <a:pt x="551" y="496"/>
                        </a:cubicBezTo>
                        <a:cubicBezTo>
                          <a:pt x="552" y="500"/>
                          <a:pt x="556" y="508"/>
                          <a:pt x="556" y="508"/>
                        </a:cubicBezTo>
                        <a:cubicBezTo>
                          <a:pt x="559" y="524"/>
                          <a:pt x="562" y="546"/>
                          <a:pt x="576" y="557"/>
                        </a:cubicBezTo>
                        <a:lnTo>
                          <a:pt x="435" y="556"/>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17" name="Freeform 100"/>
                  <p:cNvSpPr>
                    <a:spLocks/>
                  </p:cNvSpPr>
                  <p:nvPr/>
                </p:nvSpPr>
                <p:spPr bwMode="ltGray">
                  <a:xfrm>
                    <a:off x="3877" y="448"/>
                    <a:ext cx="163" cy="221"/>
                  </a:xfrm>
                  <a:custGeom>
                    <a:avLst/>
                    <a:gdLst>
                      <a:gd name="T0" fmla="*/ 1 w 257"/>
                      <a:gd name="T1" fmla="*/ 1 h 347"/>
                      <a:gd name="T2" fmla="*/ 1 w 257"/>
                      <a:gd name="T3" fmla="*/ 1 h 347"/>
                      <a:gd name="T4" fmla="*/ 1 w 257"/>
                      <a:gd name="T5" fmla="*/ 1 h 347"/>
                      <a:gd name="T6" fmla="*/ 1 w 257"/>
                      <a:gd name="T7" fmla="*/ 1 h 347"/>
                      <a:gd name="T8" fmla="*/ 1 w 257"/>
                      <a:gd name="T9" fmla="*/ 1 h 347"/>
                      <a:gd name="T10" fmla="*/ 1 w 257"/>
                      <a:gd name="T11" fmla="*/ 1 h 347"/>
                      <a:gd name="T12" fmla="*/ 1 w 257"/>
                      <a:gd name="T13" fmla="*/ 1 h 347"/>
                      <a:gd name="T14" fmla="*/ 1 w 257"/>
                      <a:gd name="T15" fmla="*/ 1 h 347"/>
                      <a:gd name="T16" fmla="*/ 1 w 257"/>
                      <a:gd name="T17" fmla="*/ 1 h 347"/>
                      <a:gd name="T18" fmla="*/ 1 w 257"/>
                      <a:gd name="T19" fmla="*/ 1 h 347"/>
                      <a:gd name="T20" fmla="*/ 1 w 257"/>
                      <a:gd name="T21" fmla="*/ 1 h 347"/>
                      <a:gd name="T22" fmla="*/ 1 w 257"/>
                      <a:gd name="T23" fmla="*/ 1 h 347"/>
                      <a:gd name="T24" fmla="*/ 1 w 257"/>
                      <a:gd name="T25" fmla="*/ 1 h 347"/>
                      <a:gd name="T26" fmla="*/ 0 w 257"/>
                      <a:gd name="T27" fmla="*/ 1 h 347"/>
                      <a:gd name="T28" fmla="*/ 1 w 257"/>
                      <a:gd name="T29" fmla="*/ 1 h 347"/>
                      <a:gd name="T30" fmla="*/ 1 w 257"/>
                      <a:gd name="T31" fmla="*/ 1 h 34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57" h="347">
                        <a:moveTo>
                          <a:pt x="243" y="347"/>
                        </a:moveTo>
                        <a:lnTo>
                          <a:pt x="233" y="301"/>
                        </a:lnTo>
                        <a:lnTo>
                          <a:pt x="217" y="288"/>
                        </a:lnTo>
                        <a:lnTo>
                          <a:pt x="215" y="269"/>
                        </a:lnTo>
                        <a:lnTo>
                          <a:pt x="209" y="254"/>
                        </a:lnTo>
                        <a:lnTo>
                          <a:pt x="209" y="229"/>
                        </a:lnTo>
                        <a:lnTo>
                          <a:pt x="207" y="214"/>
                        </a:lnTo>
                        <a:lnTo>
                          <a:pt x="228" y="202"/>
                        </a:lnTo>
                        <a:lnTo>
                          <a:pt x="257" y="197"/>
                        </a:lnTo>
                        <a:lnTo>
                          <a:pt x="257" y="136"/>
                        </a:lnTo>
                        <a:cubicBezTo>
                          <a:pt x="209" y="119"/>
                          <a:pt x="13" y="0"/>
                          <a:pt x="54" y="96"/>
                        </a:cubicBezTo>
                        <a:cubicBezTo>
                          <a:pt x="36" y="106"/>
                          <a:pt x="57" y="97"/>
                          <a:pt x="32" y="98"/>
                        </a:cubicBezTo>
                        <a:cubicBezTo>
                          <a:pt x="27" y="99"/>
                          <a:pt x="16" y="102"/>
                          <a:pt x="16" y="102"/>
                        </a:cubicBezTo>
                        <a:lnTo>
                          <a:pt x="0" y="149"/>
                        </a:lnTo>
                        <a:lnTo>
                          <a:pt x="93" y="346"/>
                        </a:lnTo>
                        <a:lnTo>
                          <a:pt x="243" y="347"/>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18" name="Freeform 101"/>
                  <p:cNvSpPr>
                    <a:spLocks/>
                  </p:cNvSpPr>
                  <p:nvPr/>
                </p:nvSpPr>
                <p:spPr bwMode="ltGray">
                  <a:xfrm>
                    <a:off x="4164" y="611"/>
                    <a:ext cx="7" cy="12"/>
                  </a:xfrm>
                  <a:custGeom>
                    <a:avLst/>
                    <a:gdLst>
                      <a:gd name="T0" fmla="*/ 0 w 19"/>
                      <a:gd name="T1" fmla="*/ 0 h 37"/>
                      <a:gd name="T2" fmla="*/ 0 w 19"/>
                      <a:gd name="T3" fmla="*/ 0 h 37"/>
                      <a:gd name="T4" fmla="*/ 0 w 19"/>
                      <a:gd name="T5" fmla="*/ 0 h 37"/>
                      <a:gd name="T6" fmla="*/ 0 60000 65536"/>
                      <a:gd name="T7" fmla="*/ 0 60000 65536"/>
                      <a:gd name="T8" fmla="*/ 0 60000 65536"/>
                    </a:gdLst>
                    <a:ahLst/>
                    <a:cxnLst>
                      <a:cxn ang="T6">
                        <a:pos x="T0" y="T1"/>
                      </a:cxn>
                      <a:cxn ang="T7">
                        <a:pos x="T2" y="T3"/>
                      </a:cxn>
                      <a:cxn ang="T8">
                        <a:pos x="T4" y="T5"/>
                      </a:cxn>
                    </a:cxnLst>
                    <a:rect l="0" t="0" r="r" b="b"/>
                    <a:pathLst>
                      <a:path w="19" h="37">
                        <a:moveTo>
                          <a:pt x="7" y="25"/>
                        </a:moveTo>
                        <a:cubicBezTo>
                          <a:pt x="0" y="4"/>
                          <a:pt x="12" y="0"/>
                          <a:pt x="19" y="21"/>
                        </a:cubicBezTo>
                        <a:cubicBezTo>
                          <a:pt x="14" y="37"/>
                          <a:pt x="18" y="36"/>
                          <a:pt x="7" y="25"/>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19" name="Freeform 102"/>
                  <p:cNvSpPr>
                    <a:spLocks/>
                  </p:cNvSpPr>
                  <p:nvPr/>
                </p:nvSpPr>
                <p:spPr bwMode="ltGray">
                  <a:xfrm>
                    <a:off x="4155" y="497"/>
                    <a:ext cx="9" cy="7"/>
                  </a:xfrm>
                  <a:custGeom>
                    <a:avLst/>
                    <a:gdLst>
                      <a:gd name="T0" fmla="*/ 0 w 22"/>
                      <a:gd name="T1" fmla="*/ 0 h 20"/>
                      <a:gd name="T2" fmla="*/ 0 w 22"/>
                      <a:gd name="T3" fmla="*/ 0 h 20"/>
                      <a:gd name="T4" fmla="*/ 0 w 22"/>
                      <a:gd name="T5" fmla="*/ 0 h 20"/>
                      <a:gd name="T6" fmla="*/ 0 w 22"/>
                      <a:gd name="T7" fmla="*/ 0 h 20"/>
                      <a:gd name="T8" fmla="*/ 0 w 22"/>
                      <a:gd name="T9" fmla="*/ 0 h 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 h="20">
                        <a:moveTo>
                          <a:pt x="12" y="12"/>
                        </a:moveTo>
                        <a:cubicBezTo>
                          <a:pt x="13" y="8"/>
                          <a:pt x="12" y="0"/>
                          <a:pt x="16" y="0"/>
                        </a:cubicBezTo>
                        <a:cubicBezTo>
                          <a:pt x="20" y="0"/>
                          <a:pt x="22" y="8"/>
                          <a:pt x="20" y="12"/>
                        </a:cubicBezTo>
                        <a:cubicBezTo>
                          <a:pt x="18" y="16"/>
                          <a:pt x="12" y="17"/>
                          <a:pt x="8" y="20"/>
                        </a:cubicBezTo>
                        <a:cubicBezTo>
                          <a:pt x="3" y="5"/>
                          <a:pt x="0" y="6"/>
                          <a:pt x="12" y="1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20" name="Freeform 103"/>
                  <p:cNvSpPr>
                    <a:spLocks/>
                  </p:cNvSpPr>
                  <p:nvPr/>
                </p:nvSpPr>
                <p:spPr bwMode="ltGray">
                  <a:xfrm>
                    <a:off x="3760" y="357"/>
                    <a:ext cx="25" cy="10"/>
                  </a:xfrm>
                  <a:custGeom>
                    <a:avLst/>
                    <a:gdLst>
                      <a:gd name="T0" fmla="*/ 0 w 57"/>
                      <a:gd name="T1" fmla="*/ 0 h 30"/>
                      <a:gd name="T2" fmla="*/ 0 w 57"/>
                      <a:gd name="T3" fmla="*/ 0 h 30"/>
                      <a:gd name="T4" fmla="*/ 0 w 57"/>
                      <a:gd name="T5" fmla="*/ 0 h 30"/>
                      <a:gd name="T6" fmla="*/ 0 w 57"/>
                      <a:gd name="T7" fmla="*/ 0 h 3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7" h="30">
                        <a:moveTo>
                          <a:pt x="24" y="18"/>
                        </a:moveTo>
                        <a:cubicBezTo>
                          <a:pt x="0" y="10"/>
                          <a:pt x="9" y="0"/>
                          <a:pt x="32" y="6"/>
                        </a:cubicBezTo>
                        <a:cubicBezTo>
                          <a:pt x="46" y="15"/>
                          <a:pt x="57" y="23"/>
                          <a:pt x="36" y="30"/>
                        </a:cubicBezTo>
                        <a:cubicBezTo>
                          <a:pt x="21" y="25"/>
                          <a:pt x="24" y="30"/>
                          <a:pt x="24" y="1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21" name="Freeform 104"/>
                  <p:cNvSpPr>
                    <a:spLocks/>
                  </p:cNvSpPr>
                  <p:nvPr/>
                </p:nvSpPr>
                <p:spPr bwMode="ltGray">
                  <a:xfrm>
                    <a:off x="4062" y="265"/>
                    <a:ext cx="295" cy="233"/>
                  </a:xfrm>
                  <a:custGeom>
                    <a:avLst/>
                    <a:gdLst>
                      <a:gd name="T0" fmla="*/ 0 w 693"/>
                      <a:gd name="T1" fmla="*/ 0 h 696"/>
                      <a:gd name="T2" fmla="*/ 0 w 693"/>
                      <a:gd name="T3" fmla="*/ 0 h 696"/>
                      <a:gd name="T4" fmla="*/ 0 w 693"/>
                      <a:gd name="T5" fmla="*/ 0 h 696"/>
                      <a:gd name="T6" fmla="*/ 0 w 693"/>
                      <a:gd name="T7" fmla="*/ 0 h 696"/>
                      <a:gd name="T8" fmla="*/ 0 w 693"/>
                      <a:gd name="T9" fmla="*/ 0 h 696"/>
                      <a:gd name="T10" fmla="*/ 0 w 693"/>
                      <a:gd name="T11" fmla="*/ 0 h 696"/>
                      <a:gd name="T12" fmla="*/ 0 w 693"/>
                      <a:gd name="T13" fmla="*/ 0 h 696"/>
                      <a:gd name="T14" fmla="*/ 0 w 693"/>
                      <a:gd name="T15" fmla="*/ 0 h 696"/>
                      <a:gd name="T16" fmla="*/ 0 w 693"/>
                      <a:gd name="T17" fmla="*/ 0 h 696"/>
                      <a:gd name="T18" fmla="*/ 0 w 693"/>
                      <a:gd name="T19" fmla="*/ 0 h 696"/>
                      <a:gd name="T20" fmla="*/ 0 w 693"/>
                      <a:gd name="T21" fmla="*/ 0 h 696"/>
                      <a:gd name="T22" fmla="*/ 0 w 693"/>
                      <a:gd name="T23" fmla="*/ 0 h 696"/>
                      <a:gd name="T24" fmla="*/ 0 w 693"/>
                      <a:gd name="T25" fmla="*/ 0 h 696"/>
                      <a:gd name="T26" fmla="*/ 0 w 693"/>
                      <a:gd name="T27" fmla="*/ 0 h 696"/>
                      <a:gd name="T28" fmla="*/ 0 w 693"/>
                      <a:gd name="T29" fmla="*/ 0 h 696"/>
                      <a:gd name="T30" fmla="*/ 0 w 693"/>
                      <a:gd name="T31" fmla="*/ 0 h 696"/>
                      <a:gd name="T32" fmla="*/ 0 w 693"/>
                      <a:gd name="T33" fmla="*/ 0 h 696"/>
                      <a:gd name="T34" fmla="*/ 0 w 693"/>
                      <a:gd name="T35" fmla="*/ 0 h 696"/>
                      <a:gd name="T36" fmla="*/ 0 w 693"/>
                      <a:gd name="T37" fmla="*/ 0 h 696"/>
                      <a:gd name="T38" fmla="*/ 0 w 693"/>
                      <a:gd name="T39" fmla="*/ 0 h 696"/>
                      <a:gd name="T40" fmla="*/ 0 w 693"/>
                      <a:gd name="T41" fmla="*/ 0 h 696"/>
                      <a:gd name="T42" fmla="*/ 0 w 693"/>
                      <a:gd name="T43" fmla="*/ 0 h 696"/>
                      <a:gd name="T44" fmla="*/ 0 w 693"/>
                      <a:gd name="T45" fmla="*/ 0 h 696"/>
                      <a:gd name="T46" fmla="*/ 0 w 693"/>
                      <a:gd name="T47" fmla="*/ 0 h 696"/>
                      <a:gd name="T48" fmla="*/ 0 w 693"/>
                      <a:gd name="T49" fmla="*/ 0 h 696"/>
                      <a:gd name="T50" fmla="*/ 0 w 693"/>
                      <a:gd name="T51" fmla="*/ 0 h 696"/>
                      <a:gd name="T52" fmla="*/ 0 w 693"/>
                      <a:gd name="T53" fmla="*/ 0 h 696"/>
                      <a:gd name="T54" fmla="*/ 0 w 693"/>
                      <a:gd name="T55" fmla="*/ 0 h 696"/>
                      <a:gd name="T56" fmla="*/ 0 w 693"/>
                      <a:gd name="T57" fmla="*/ 0 h 696"/>
                      <a:gd name="T58" fmla="*/ 0 w 693"/>
                      <a:gd name="T59" fmla="*/ 0 h 696"/>
                      <a:gd name="T60" fmla="*/ 0 w 693"/>
                      <a:gd name="T61" fmla="*/ 0 h 696"/>
                      <a:gd name="T62" fmla="*/ 0 w 693"/>
                      <a:gd name="T63" fmla="*/ 0 h 696"/>
                      <a:gd name="T64" fmla="*/ 0 w 693"/>
                      <a:gd name="T65" fmla="*/ 0 h 696"/>
                      <a:gd name="T66" fmla="*/ 0 w 693"/>
                      <a:gd name="T67" fmla="*/ 0 h 696"/>
                      <a:gd name="T68" fmla="*/ 0 w 693"/>
                      <a:gd name="T69" fmla="*/ 0 h 696"/>
                      <a:gd name="T70" fmla="*/ 0 w 693"/>
                      <a:gd name="T71" fmla="*/ 0 h 6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93" h="696">
                        <a:moveTo>
                          <a:pt x="541" y="460"/>
                        </a:moveTo>
                        <a:lnTo>
                          <a:pt x="473" y="464"/>
                        </a:lnTo>
                        <a:lnTo>
                          <a:pt x="441" y="452"/>
                        </a:lnTo>
                        <a:lnTo>
                          <a:pt x="393" y="452"/>
                        </a:lnTo>
                        <a:cubicBezTo>
                          <a:pt x="365" y="448"/>
                          <a:pt x="360" y="444"/>
                          <a:pt x="337" y="436"/>
                        </a:cubicBezTo>
                        <a:cubicBezTo>
                          <a:pt x="336" y="432"/>
                          <a:pt x="330" y="413"/>
                          <a:pt x="325" y="412"/>
                        </a:cubicBezTo>
                        <a:cubicBezTo>
                          <a:pt x="317" y="411"/>
                          <a:pt x="301" y="420"/>
                          <a:pt x="301" y="420"/>
                        </a:cubicBezTo>
                        <a:cubicBezTo>
                          <a:pt x="289" y="412"/>
                          <a:pt x="277" y="408"/>
                          <a:pt x="265" y="400"/>
                        </a:cubicBezTo>
                        <a:cubicBezTo>
                          <a:pt x="252" y="380"/>
                          <a:pt x="256" y="356"/>
                          <a:pt x="233" y="348"/>
                        </a:cubicBezTo>
                        <a:cubicBezTo>
                          <a:pt x="217" y="372"/>
                          <a:pt x="221" y="392"/>
                          <a:pt x="237" y="416"/>
                        </a:cubicBezTo>
                        <a:cubicBezTo>
                          <a:pt x="234" y="428"/>
                          <a:pt x="228" y="445"/>
                          <a:pt x="237" y="444"/>
                        </a:cubicBezTo>
                        <a:cubicBezTo>
                          <a:pt x="247" y="443"/>
                          <a:pt x="261" y="428"/>
                          <a:pt x="261" y="428"/>
                        </a:cubicBezTo>
                        <a:cubicBezTo>
                          <a:pt x="258" y="450"/>
                          <a:pt x="243" y="475"/>
                          <a:pt x="269" y="484"/>
                        </a:cubicBezTo>
                        <a:cubicBezTo>
                          <a:pt x="277" y="479"/>
                          <a:pt x="288" y="476"/>
                          <a:pt x="293" y="468"/>
                        </a:cubicBezTo>
                        <a:cubicBezTo>
                          <a:pt x="302" y="454"/>
                          <a:pt x="303" y="446"/>
                          <a:pt x="317" y="436"/>
                        </a:cubicBezTo>
                        <a:cubicBezTo>
                          <a:pt x="315" y="448"/>
                          <a:pt x="306" y="467"/>
                          <a:pt x="321" y="476"/>
                        </a:cubicBezTo>
                        <a:cubicBezTo>
                          <a:pt x="328" y="480"/>
                          <a:pt x="345" y="484"/>
                          <a:pt x="345" y="484"/>
                        </a:cubicBezTo>
                        <a:cubicBezTo>
                          <a:pt x="382" y="472"/>
                          <a:pt x="347" y="527"/>
                          <a:pt x="333" y="536"/>
                        </a:cubicBezTo>
                        <a:cubicBezTo>
                          <a:pt x="330" y="540"/>
                          <a:pt x="329" y="545"/>
                          <a:pt x="325" y="548"/>
                        </a:cubicBezTo>
                        <a:cubicBezTo>
                          <a:pt x="322" y="551"/>
                          <a:pt x="316" y="549"/>
                          <a:pt x="313" y="552"/>
                        </a:cubicBezTo>
                        <a:cubicBezTo>
                          <a:pt x="300" y="565"/>
                          <a:pt x="320" y="575"/>
                          <a:pt x="293" y="584"/>
                        </a:cubicBezTo>
                        <a:cubicBezTo>
                          <a:pt x="286" y="595"/>
                          <a:pt x="272" y="610"/>
                          <a:pt x="261" y="616"/>
                        </a:cubicBezTo>
                        <a:cubicBezTo>
                          <a:pt x="254" y="620"/>
                          <a:pt x="245" y="621"/>
                          <a:pt x="237" y="624"/>
                        </a:cubicBezTo>
                        <a:cubicBezTo>
                          <a:pt x="233" y="625"/>
                          <a:pt x="225" y="628"/>
                          <a:pt x="225" y="628"/>
                        </a:cubicBezTo>
                        <a:cubicBezTo>
                          <a:pt x="215" y="659"/>
                          <a:pt x="212" y="652"/>
                          <a:pt x="173" y="656"/>
                        </a:cubicBezTo>
                        <a:cubicBezTo>
                          <a:pt x="140" y="667"/>
                          <a:pt x="132" y="687"/>
                          <a:pt x="97" y="696"/>
                        </a:cubicBezTo>
                        <a:cubicBezTo>
                          <a:pt x="77" y="691"/>
                          <a:pt x="75" y="687"/>
                          <a:pt x="81" y="668"/>
                        </a:cubicBezTo>
                        <a:cubicBezTo>
                          <a:pt x="77" y="646"/>
                          <a:pt x="72" y="639"/>
                          <a:pt x="77" y="616"/>
                        </a:cubicBezTo>
                        <a:cubicBezTo>
                          <a:pt x="73" y="598"/>
                          <a:pt x="71" y="587"/>
                          <a:pt x="61" y="572"/>
                        </a:cubicBezTo>
                        <a:cubicBezTo>
                          <a:pt x="58" y="551"/>
                          <a:pt x="51" y="543"/>
                          <a:pt x="45" y="524"/>
                        </a:cubicBezTo>
                        <a:cubicBezTo>
                          <a:pt x="52" y="502"/>
                          <a:pt x="58" y="496"/>
                          <a:pt x="49" y="472"/>
                        </a:cubicBezTo>
                        <a:cubicBezTo>
                          <a:pt x="46" y="463"/>
                          <a:pt x="33" y="448"/>
                          <a:pt x="33" y="448"/>
                        </a:cubicBezTo>
                        <a:cubicBezTo>
                          <a:pt x="42" y="422"/>
                          <a:pt x="42" y="408"/>
                          <a:pt x="33" y="380"/>
                        </a:cubicBezTo>
                        <a:cubicBezTo>
                          <a:pt x="49" y="369"/>
                          <a:pt x="48" y="362"/>
                          <a:pt x="53" y="344"/>
                        </a:cubicBezTo>
                        <a:cubicBezTo>
                          <a:pt x="47" y="327"/>
                          <a:pt x="49" y="308"/>
                          <a:pt x="33" y="332"/>
                        </a:cubicBezTo>
                        <a:cubicBezTo>
                          <a:pt x="40" y="353"/>
                          <a:pt x="29" y="374"/>
                          <a:pt x="17" y="392"/>
                        </a:cubicBezTo>
                        <a:cubicBezTo>
                          <a:pt x="6" y="360"/>
                          <a:pt x="10" y="340"/>
                          <a:pt x="13" y="304"/>
                        </a:cubicBezTo>
                        <a:cubicBezTo>
                          <a:pt x="44" y="314"/>
                          <a:pt x="54" y="289"/>
                          <a:pt x="81" y="280"/>
                        </a:cubicBezTo>
                        <a:cubicBezTo>
                          <a:pt x="94" y="261"/>
                          <a:pt x="85" y="242"/>
                          <a:pt x="105" y="228"/>
                        </a:cubicBezTo>
                        <a:cubicBezTo>
                          <a:pt x="108" y="220"/>
                          <a:pt x="110" y="212"/>
                          <a:pt x="113" y="204"/>
                        </a:cubicBezTo>
                        <a:cubicBezTo>
                          <a:pt x="116" y="196"/>
                          <a:pt x="89" y="196"/>
                          <a:pt x="89" y="196"/>
                        </a:cubicBezTo>
                        <a:cubicBezTo>
                          <a:pt x="81" y="221"/>
                          <a:pt x="58" y="211"/>
                          <a:pt x="37" y="204"/>
                        </a:cubicBezTo>
                        <a:cubicBezTo>
                          <a:pt x="33" y="207"/>
                          <a:pt x="30" y="213"/>
                          <a:pt x="25" y="212"/>
                        </a:cubicBezTo>
                        <a:cubicBezTo>
                          <a:pt x="16" y="210"/>
                          <a:pt x="1" y="196"/>
                          <a:pt x="1" y="196"/>
                        </a:cubicBezTo>
                        <a:cubicBezTo>
                          <a:pt x="4" y="186"/>
                          <a:pt x="4" y="174"/>
                          <a:pt x="9" y="164"/>
                        </a:cubicBezTo>
                        <a:cubicBezTo>
                          <a:pt x="13" y="155"/>
                          <a:pt x="25" y="140"/>
                          <a:pt x="25" y="140"/>
                        </a:cubicBezTo>
                        <a:cubicBezTo>
                          <a:pt x="0" y="132"/>
                          <a:pt x="25" y="128"/>
                          <a:pt x="37" y="124"/>
                        </a:cubicBezTo>
                        <a:cubicBezTo>
                          <a:pt x="58" y="131"/>
                          <a:pt x="75" y="116"/>
                          <a:pt x="97" y="112"/>
                        </a:cubicBezTo>
                        <a:cubicBezTo>
                          <a:pt x="135" y="87"/>
                          <a:pt x="159" y="122"/>
                          <a:pt x="197" y="132"/>
                        </a:cubicBezTo>
                        <a:cubicBezTo>
                          <a:pt x="205" y="129"/>
                          <a:pt x="213" y="127"/>
                          <a:pt x="221" y="124"/>
                        </a:cubicBezTo>
                        <a:cubicBezTo>
                          <a:pt x="225" y="123"/>
                          <a:pt x="226" y="147"/>
                          <a:pt x="233" y="120"/>
                        </a:cubicBezTo>
                        <a:lnTo>
                          <a:pt x="229" y="64"/>
                        </a:lnTo>
                        <a:lnTo>
                          <a:pt x="209" y="40"/>
                        </a:lnTo>
                        <a:cubicBezTo>
                          <a:pt x="243" y="21"/>
                          <a:pt x="240" y="21"/>
                          <a:pt x="261" y="0"/>
                        </a:cubicBezTo>
                        <a:cubicBezTo>
                          <a:pt x="297" y="16"/>
                          <a:pt x="333" y="32"/>
                          <a:pt x="369" y="48"/>
                        </a:cubicBezTo>
                        <a:cubicBezTo>
                          <a:pt x="373" y="50"/>
                          <a:pt x="361" y="44"/>
                          <a:pt x="357" y="44"/>
                        </a:cubicBezTo>
                        <a:cubicBezTo>
                          <a:pt x="349" y="45"/>
                          <a:pt x="333" y="52"/>
                          <a:pt x="333" y="52"/>
                        </a:cubicBezTo>
                        <a:cubicBezTo>
                          <a:pt x="322" y="68"/>
                          <a:pt x="318" y="71"/>
                          <a:pt x="329" y="88"/>
                        </a:cubicBezTo>
                        <a:cubicBezTo>
                          <a:pt x="308" y="119"/>
                          <a:pt x="323" y="118"/>
                          <a:pt x="333" y="148"/>
                        </a:cubicBezTo>
                        <a:cubicBezTo>
                          <a:pt x="320" y="157"/>
                          <a:pt x="314" y="167"/>
                          <a:pt x="301" y="176"/>
                        </a:cubicBezTo>
                        <a:cubicBezTo>
                          <a:pt x="306" y="213"/>
                          <a:pt x="303" y="213"/>
                          <a:pt x="337" y="220"/>
                        </a:cubicBezTo>
                        <a:cubicBezTo>
                          <a:pt x="358" y="216"/>
                          <a:pt x="368" y="214"/>
                          <a:pt x="361" y="192"/>
                        </a:cubicBezTo>
                        <a:cubicBezTo>
                          <a:pt x="362" y="177"/>
                          <a:pt x="362" y="162"/>
                          <a:pt x="365" y="148"/>
                        </a:cubicBezTo>
                        <a:cubicBezTo>
                          <a:pt x="366" y="143"/>
                          <a:pt x="369" y="133"/>
                          <a:pt x="373" y="136"/>
                        </a:cubicBezTo>
                        <a:cubicBezTo>
                          <a:pt x="379" y="140"/>
                          <a:pt x="376" y="149"/>
                          <a:pt x="377" y="156"/>
                        </a:cubicBezTo>
                        <a:cubicBezTo>
                          <a:pt x="404" y="147"/>
                          <a:pt x="409" y="116"/>
                          <a:pt x="417" y="92"/>
                        </a:cubicBezTo>
                        <a:cubicBezTo>
                          <a:pt x="422" y="76"/>
                          <a:pt x="453" y="74"/>
                          <a:pt x="465" y="72"/>
                        </a:cubicBezTo>
                        <a:cubicBezTo>
                          <a:pt x="472" y="92"/>
                          <a:pt x="477" y="93"/>
                          <a:pt x="497" y="88"/>
                        </a:cubicBezTo>
                        <a:cubicBezTo>
                          <a:pt x="512" y="78"/>
                          <a:pt x="515" y="74"/>
                          <a:pt x="509" y="56"/>
                        </a:cubicBezTo>
                        <a:cubicBezTo>
                          <a:pt x="523" y="46"/>
                          <a:pt x="517" y="46"/>
                          <a:pt x="529" y="52"/>
                        </a:cubicBezTo>
                        <a:lnTo>
                          <a:pt x="693" y="72"/>
                        </a:lnTo>
                        <a:lnTo>
                          <a:pt x="541" y="460"/>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22" name="Freeform 105"/>
                  <p:cNvSpPr>
                    <a:spLocks/>
                  </p:cNvSpPr>
                  <p:nvPr/>
                </p:nvSpPr>
                <p:spPr bwMode="ltGray">
                  <a:xfrm>
                    <a:off x="3861" y="247"/>
                    <a:ext cx="591" cy="95"/>
                  </a:xfrm>
                  <a:custGeom>
                    <a:avLst/>
                    <a:gdLst>
                      <a:gd name="T0" fmla="*/ 1 w 931"/>
                      <a:gd name="T1" fmla="*/ 0 h 149"/>
                      <a:gd name="T2" fmla="*/ 1 w 931"/>
                      <a:gd name="T3" fmla="*/ 1 h 149"/>
                      <a:gd name="T4" fmla="*/ 1 w 931"/>
                      <a:gd name="T5" fmla="*/ 1 h 149"/>
                      <a:gd name="T6" fmla="*/ 1 w 931"/>
                      <a:gd name="T7" fmla="*/ 1 h 149"/>
                      <a:gd name="T8" fmla="*/ 1 w 931"/>
                      <a:gd name="T9" fmla="*/ 1 h 149"/>
                      <a:gd name="T10" fmla="*/ 0 w 931"/>
                      <a:gd name="T11" fmla="*/ 1 h 149"/>
                      <a:gd name="T12" fmla="*/ 1 w 931"/>
                      <a:gd name="T13" fmla="*/ 1 h 149"/>
                      <a:gd name="T14" fmla="*/ 1 w 931"/>
                      <a:gd name="T15" fmla="*/ 1 h 149"/>
                      <a:gd name="T16" fmla="*/ 1 w 931"/>
                      <a:gd name="T17" fmla="*/ 1 h 149"/>
                      <a:gd name="T18" fmla="*/ 1 w 931"/>
                      <a:gd name="T19" fmla="*/ 1 h 149"/>
                      <a:gd name="T20" fmla="*/ 1 w 931"/>
                      <a:gd name="T21" fmla="*/ 1 h 149"/>
                      <a:gd name="T22" fmla="*/ 1 w 931"/>
                      <a:gd name="T23" fmla="*/ 1 h 149"/>
                      <a:gd name="T24" fmla="*/ 1 w 931"/>
                      <a:gd name="T25" fmla="*/ 1 h 149"/>
                      <a:gd name="T26" fmla="*/ 1 w 931"/>
                      <a:gd name="T27" fmla="*/ 1 h 149"/>
                      <a:gd name="T28" fmla="*/ 1 w 931"/>
                      <a:gd name="T29" fmla="*/ 1 h 149"/>
                      <a:gd name="T30" fmla="*/ 1 w 931"/>
                      <a:gd name="T31" fmla="*/ 1 h 149"/>
                      <a:gd name="T32" fmla="*/ 1 w 931"/>
                      <a:gd name="T33" fmla="*/ 1 h 149"/>
                      <a:gd name="T34" fmla="*/ 1 w 931"/>
                      <a:gd name="T35" fmla="*/ 1 h 149"/>
                      <a:gd name="T36" fmla="*/ 1 w 931"/>
                      <a:gd name="T37" fmla="*/ 1 h 149"/>
                      <a:gd name="T38" fmla="*/ 1 w 931"/>
                      <a:gd name="T39" fmla="*/ 1 h 149"/>
                      <a:gd name="T40" fmla="*/ 1 w 931"/>
                      <a:gd name="T41" fmla="*/ 1 h 149"/>
                      <a:gd name="T42" fmla="*/ 1 w 931"/>
                      <a:gd name="T43" fmla="*/ 1 h 149"/>
                      <a:gd name="T44" fmla="*/ 1 w 931"/>
                      <a:gd name="T45" fmla="*/ 1 h 149"/>
                      <a:gd name="T46" fmla="*/ 1 w 931"/>
                      <a:gd name="T47" fmla="*/ 1 h 149"/>
                      <a:gd name="T48" fmla="*/ 1 w 931"/>
                      <a:gd name="T49" fmla="*/ 1 h 149"/>
                      <a:gd name="T50" fmla="*/ 1 w 931"/>
                      <a:gd name="T51" fmla="*/ 1 h 149"/>
                      <a:gd name="T52" fmla="*/ 1 w 931"/>
                      <a:gd name="T53" fmla="*/ 1 h 149"/>
                      <a:gd name="T54" fmla="*/ 1 w 931"/>
                      <a:gd name="T55" fmla="*/ 1 h 149"/>
                      <a:gd name="T56" fmla="*/ 1 w 931"/>
                      <a:gd name="T57" fmla="*/ 1 h 149"/>
                      <a:gd name="T58" fmla="*/ 1 w 931"/>
                      <a:gd name="T59" fmla="*/ 1 h 149"/>
                      <a:gd name="T60" fmla="*/ 1 w 931"/>
                      <a:gd name="T61" fmla="*/ 1 h 149"/>
                      <a:gd name="T62" fmla="*/ 1 w 931"/>
                      <a:gd name="T63" fmla="*/ 1 h 149"/>
                      <a:gd name="T64" fmla="*/ 1 w 931"/>
                      <a:gd name="T65" fmla="*/ 1 h 149"/>
                      <a:gd name="T66" fmla="*/ 1 w 931"/>
                      <a:gd name="T67" fmla="*/ 1 h 149"/>
                      <a:gd name="T68" fmla="*/ 1 w 931"/>
                      <a:gd name="T69" fmla="*/ 1 h 149"/>
                      <a:gd name="T70" fmla="*/ 1 w 931"/>
                      <a:gd name="T71" fmla="*/ 1 h 149"/>
                      <a:gd name="T72" fmla="*/ 1 w 931"/>
                      <a:gd name="T73" fmla="*/ 1 h 14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931" h="149">
                        <a:moveTo>
                          <a:pt x="794" y="84"/>
                        </a:moveTo>
                        <a:cubicBezTo>
                          <a:pt x="813" y="72"/>
                          <a:pt x="931" y="14"/>
                          <a:pt x="825" y="0"/>
                        </a:cubicBezTo>
                        <a:lnTo>
                          <a:pt x="159" y="0"/>
                        </a:lnTo>
                        <a:cubicBezTo>
                          <a:pt x="149" y="12"/>
                          <a:pt x="162" y="18"/>
                          <a:pt x="143" y="29"/>
                        </a:cubicBezTo>
                        <a:cubicBezTo>
                          <a:pt x="130" y="44"/>
                          <a:pt x="133" y="39"/>
                          <a:pt x="116" y="48"/>
                        </a:cubicBezTo>
                        <a:cubicBezTo>
                          <a:pt x="108" y="46"/>
                          <a:pt x="100" y="44"/>
                          <a:pt x="91" y="42"/>
                        </a:cubicBezTo>
                        <a:cubicBezTo>
                          <a:pt x="89" y="41"/>
                          <a:pt x="83" y="40"/>
                          <a:pt x="83" y="40"/>
                        </a:cubicBezTo>
                        <a:cubicBezTo>
                          <a:pt x="76" y="40"/>
                          <a:pt x="68" y="39"/>
                          <a:pt x="62" y="42"/>
                        </a:cubicBezTo>
                        <a:cubicBezTo>
                          <a:pt x="54" y="45"/>
                          <a:pt x="46" y="61"/>
                          <a:pt x="38" y="67"/>
                        </a:cubicBezTo>
                        <a:cubicBezTo>
                          <a:pt x="32" y="71"/>
                          <a:pt x="27" y="74"/>
                          <a:pt x="22" y="77"/>
                        </a:cubicBezTo>
                        <a:cubicBezTo>
                          <a:pt x="16" y="81"/>
                          <a:pt x="5" y="86"/>
                          <a:pt x="5" y="86"/>
                        </a:cubicBezTo>
                        <a:cubicBezTo>
                          <a:pt x="9" y="95"/>
                          <a:pt x="7" y="97"/>
                          <a:pt x="0" y="105"/>
                        </a:cubicBezTo>
                        <a:cubicBezTo>
                          <a:pt x="17" y="107"/>
                          <a:pt x="22" y="107"/>
                          <a:pt x="16" y="120"/>
                        </a:cubicBezTo>
                        <a:cubicBezTo>
                          <a:pt x="27" y="122"/>
                          <a:pt x="48" y="116"/>
                          <a:pt x="59" y="115"/>
                        </a:cubicBezTo>
                        <a:cubicBezTo>
                          <a:pt x="71" y="112"/>
                          <a:pt x="73" y="117"/>
                          <a:pt x="83" y="111"/>
                        </a:cubicBezTo>
                        <a:cubicBezTo>
                          <a:pt x="89" y="96"/>
                          <a:pt x="83" y="100"/>
                          <a:pt x="97" y="96"/>
                        </a:cubicBezTo>
                        <a:cubicBezTo>
                          <a:pt x="100" y="94"/>
                          <a:pt x="103" y="93"/>
                          <a:pt x="105" y="90"/>
                        </a:cubicBezTo>
                        <a:cubicBezTo>
                          <a:pt x="106" y="88"/>
                          <a:pt x="106" y="85"/>
                          <a:pt x="108" y="84"/>
                        </a:cubicBezTo>
                        <a:cubicBezTo>
                          <a:pt x="112" y="80"/>
                          <a:pt x="140" y="69"/>
                          <a:pt x="148" y="67"/>
                        </a:cubicBezTo>
                        <a:cubicBezTo>
                          <a:pt x="160" y="52"/>
                          <a:pt x="153" y="56"/>
                          <a:pt x="167" y="52"/>
                        </a:cubicBezTo>
                        <a:cubicBezTo>
                          <a:pt x="178" y="55"/>
                          <a:pt x="179" y="62"/>
                          <a:pt x="191" y="58"/>
                        </a:cubicBezTo>
                        <a:cubicBezTo>
                          <a:pt x="199" y="52"/>
                          <a:pt x="206" y="51"/>
                          <a:pt x="215" y="46"/>
                        </a:cubicBezTo>
                        <a:cubicBezTo>
                          <a:pt x="226" y="58"/>
                          <a:pt x="217" y="46"/>
                          <a:pt x="223" y="69"/>
                        </a:cubicBezTo>
                        <a:cubicBezTo>
                          <a:pt x="226" y="79"/>
                          <a:pt x="233" y="85"/>
                          <a:pt x="237" y="94"/>
                        </a:cubicBezTo>
                        <a:cubicBezTo>
                          <a:pt x="227" y="100"/>
                          <a:pt x="229" y="104"/>
                          <a:pt x="218" y="107"/>
                        </a:cubicBezTo>
                        <a:cubicBezTo>
                          <a:pt x="207" y="120"/>
                          <a:pt x="203" y="113"/>
                          <a:pt x="188" y="109"/>
                        </a:cubicBezTo>
                        <a:cubicBezTo>
                          <a:pt x="191" y="117"/>
                          <a:pt x="200" y="127"/>
                          <a:pt x="210" y="132"/>
                        </a:cubicBezTo>
                        <a:cubicBezTo>
                          <a:pt x="218" y="114"/>
                          <a:pt x="211" y="122"/>
                          <a:pt x="231" y="113"/>
                        </a:cubicBezTo>
                        <a:cubicBezTo>
                          <a:pt x="237" y="111"/>
                          <a:pt x="248" y="105"/>
                          <a:pt x="248" y="105"/>
                        </a:cubicBezTo>
                        <a:cubicBezTo>
                          <a:pt x="248" y="100"/>
                          <a:pt x="246" y="94"/>
                          <a:pt x="250" y="90"/>
                        </a:cubicBezTo>
                        <a:cubicBezTo>
                          <a:pt x="253" y="88"/>
                          <a:pt x="254" y="96"/>
                          <a:pt x="258" y="96"/>
                        </a:cubicBezTo>
                        <a:cubicBezTo>
                          <a:pt x="262" y="97"/>
                          <a:pt x="264" y="94"/>
                          <a:pt x="266" y="92"/>
                        </a:cubicBezTo>
                        <a:cubicBezTo>
                          <a:pt x="262" y="82"/>
                          <a:pt x="252" y="77"/>
                          <a:pt x="248" y="67"/>
                        </a:cubicBezTo>
                        <a:cubicBezTo>
                          <a:pt x="250" y="63"/>
                          <a:pt x="255" y="58"/>
                          <a:pt x="253" y="54"/>
                        </a:cubicBezTo>
                        <a:cubicBezTo>
                          <a:pt x="251" y="50"/>
                          <a:pt x="248" y="42"/>
                          <a:pt x="248" y="42"/>
                        </a:cubicBezTo>
                        <a:cubicBezTo>
                          <a:pt x="256" y="32"/>
                          <a:pt x="259" y="35"/>
                          <a:pt x="266" y="44"/>
                        </a:cubicBezTo>
                        <a:cubicBezTo>
                          <a:pt x="270" y="56"/>
                          <a:pt x="276" y="61"/>
                          <a:pt x="285" y="71"/>
                        </a:cubicBezTo>
                        <a:cubicBezTo>
                          <a:pt x="281" y="81"/>
                          <a:pt x="289" y="82"/>
                          <a:pt x="277" y="88"/>
                        </a:cubicBezTo>
                        <a:cubicBezTo>
                          <a:pt x="262" y="106"/>
                          <a:pt x="278" y="83"/>
                          <a:pt x="274" y="101"/>
                        </a:cubicBezTo>
                        <a:cubicBezTo>
                          <a:pt x="274" y="105"/>
                          <a:pt x="268" y="109"/>
                          <a:pt x="266" y="113"/>
                        </a:cubicBezTo>
                        <a:cubicBezTo>
                          <a:pt x="270" y="122"/>
                          <a:pt x="268" y="125"/>
                          <a:pt x="261" y="132"/>
                        </a:cubicBezTo>
                        <a:cubicBezTo>
                          <a:pt x="268" y="149"/>
                          <a:pt x="282" y="134"/>
                          <a:pt x="296" y="130"/>
                        </a:cubicBezTo>
                        <a:cubicBezTo>
                          <a:pt x="299" y="122"/>
                          <a:pt x="295" y="119"/>
                          <a:pt x="299" y="111"/>
                        </a:cubicBezTo>
                        <a:cubicBezTo>
                          <a:pt x="296" y="105"/>
                          <a:pt x="288" y="97"/>
                          <a:pt x="299" y="92"/>
                        </a:cubicBezTo>
                        <a:cubicBezTo>
                          <a:pt x="303" y="90"/>
                          <a:pt x="315" y="88"/>
                          <a:pt x="315" y="88"/>
                        </a:cubicBezTo>
                        <a:cubicBezTo>
                          <a:pt x="326" y="91"/>
                          <a:pt x="325" y="95"/>
                          <a:pt x="331" y="103"/>
                        </a:cubicBezTo>
                        <a:cubicBezTo>
                          <a:pt x="339" y="84"/>
                          <a:pt x="331" y="90"/>
                          <a:pt x="361" y="92"/>
                        </a:cubicBezTo>
                        <a:cubicBezTo>
                          <a:pt x="355" y="76"/>
                          <a:pt x="365" y="76"/>
                          <a:pt x="382" y="73"/>
                        </a:cubicBezTo>
                        <a:cubicBezTo>
                          <a:pt x="383" y="71"/>
                          <a:pt x="387" y="57"/>
                          <a:pt x="393" y="54"/>
                        </a:cubicBezTo>
                        <a:cubicBezTo>
                          <a:pt x="398" y="52"/>
                          <a:pt x="409" y="50"/>
                          <a:pt x="409" y="50"/>
                        </a:cubicBezTo>
                        <a:cubicBezTo>
                          <a:pt x="430" y="54"/>
                          <a:pt x="413" y="58"/>
                          <a:pt x="431" y="63"/>
                        </a:cubicBezTo>
                        <a:cubicBezTo>
                          <a:pt x="433" y="61"/>
                          <a:pt x="435" y="57"/>
                          <a:pt x="439" y="56"/>
                        </a:cubicBezTo>
                        <a:cubicBezTo>
                          <a:pt x="445" y="55"/>
                          <a:pt x="452" y="61"/>
                          <a:pt x="457" y="58"/>
                        </a:cubicBezTo>
                        <a:cubicBezTo>
                          <a:pt x="461" y="57"/>
                          <a:pt x="457" y="52"/>
                          <a:pt x="455" y="50"/>
                        </a:cubicBezTo>
                        <a:cubicBezTo>
                          <a:pt x="451" y="47"/>
                          <a:pt x="444" y="47"/>
                          <a:pt x="439" y="46"/>
                        </a:cubicBezTo>
                        <a:cubicBezTo>
                          <a:pt x="436" y="45"/>
                          <a:pt x="431" y="44"/>
                          <a:pt x="431" y="44"/>
                        </a:cubicBezTo>
                        <a:cubicBezTo>
                          <a:pt x="440" y="38"/>
                          <a:pt x="443" y="36"/>
                          <a:pt x="455" y="40"/>
                        </a:cubicBezTo>
                        <a:cubicBezTo>
                          <a:pt x="461" y="38"/>
                          <a:pt x="467" y="35"/>
                          <a:pt x="474" y="35"/>
                        </a:cubicBezTo>
                        <a:cubicBezTo>
                          <a:pt x="483" y="36"/>
                          <a:pt x="511" y="43"/>
                          <a:pt x="519" y="46"/>
                        </a:cubicBezTo>
                        <a:cubicBezTo>
                          <a:pt x="527" y="49"/>
                          <a:pt x="544" y="54"/>
                          <a:pt x="544" y="54"/>
                        </a:cubicBezTo>
                        <a:cubicBezTo>
                          <a:pt x="548" y="54"/>
                          <a:pt x="560" y="52"/>
                          <a:pt x="565" y="50"/>
                        </a:cubicBezTo>
                        <a:cubicBezTo>
                          <a:pt x="570" y="47"/>
                          <a:pt x="581" y="42"/>
                          <a:pt x="581" y="42"/>
                        </a:cubicBezTo>
                        <a:cubicBezTo>
                          <a:pt x="585" y="42"/>
                          <a:pt x="598" y="44"/>
                          <a:pt x="600" y="48"/>
                        </a:cubicBezTo>
                        <a:cubicBezTo>
                          <a:pt x="603" y="55"/>
                          <a:pt x="589" y="61"/>
                          <a:pt x="584" y="63"/>
                        </a:cubicBezTo>
                        <a:cubicBezTo>
                          <a:pt x="576" y="69"/>
                          <a:pt x="568" y="69"/>
                          <a:pt x="565" y="77"/>
                        </a:cubicBezTo>
                        <a:cubicBezTo>
                          <a:pt x="568" y="86"/>
                          <a:pt x="564" y="92"/>
                          <a:pt x="568" y="101"/>
                        </a:cubicBezTo>
                        <a:cubicBezTo>
                          <a:pt x="574" y="93"/>
                          <a:pt x="577" y="91"/>
                          <a:pt x="589" y="94"/>
                        </a:cubicBezTo>
                        <a:cubicBezTo>
                          <a:pt x="595" y="108"/>
                          <a:pt x="602" y="93"/>
                          <a:pt x="611" y="88"/>
                        </a:cubicBezTo>
                        <a:cubicBezTo>
                          <a:pt x="613" y="86"/>
                          <a:pt x="613" y="83"/>
                          <a:pt x="616" y="82"/>
                        </a:cubicBezTo>
                        <a:cubicBezTo>
                          <a:pt x="618" y="80"/>
                          <a:pt x="622" y="81"/>
                          <a:pt x="624" y="80"/>
                        </a:cubicBezTo>
                        <a:cubicBezTo>
                          <a:pt x="626" y="78"/>
                          <a:pt x="626" y="75"/>
                          <a:pt x="627" y="73"/>
                        </a:cubicBezTo>
                        <a:cubicBezTo>
                          <a:pt x="632" y="65"/>
                          <a:pt x="638" y="63"/>
                          <a:pt x="648" y="61"/>
                        </a:cubicBezTo>
                        <a:cubicBezTo>
                          <a:pt x="664" y="62"/>
                          <a:pt x="684" y="69"/>
                          <a:pt x="700" y="69"/>
                        </a:cubicBezTo>
                        <a:lnTo>
                          <a:pt x="794" y="84"/>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23" name="Freeform 106"/>
                  <p:cNvSpPr>
                    <a:spLocks/>
                  </p:cNvSpPr>
                  <p:nvPr/>
                </p:nvSpPr>
                <p:spPr bwMode="ltGray">
                  <a:xfrm>
                    <a:off x="3981" y="282"/>
                    <a:ext cx="13" cy="10"/>
                  </a:xfrm>
                  <a:custGeom>
                    <a:avLst/>
                    <a:gdLst>
                      <a:gd name="T0" fmla="*/ 0 w 31"/>
                      <a:gd name="T1" fmla="*/ 0 h 30"/>
                      <a:gd name="T2" fmla="*/ 0 w 31"/>
                      <a:gd name="T3" fmla="*/ 0 h 30"/>
                      <a:gd name="T4" fmla="*/ 0 w 31"/>
                      <a:gd name="T5" fmla="*/ 0 h 30"/>
                      <a:gd name="T6" fmla="*/ 0 w 31"/>
                      <a:gd name="T7" fmla="*/ 0 h 3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1" h="30">
                        <a:moveTo>
                          <a:pt x="3" y="28"/>
                        </a:moveTo>
                        <a:cubicBezTo>
                          <a:pt x="8" y="8"/>
                          <a:pt x="12" y="6"/>
                          <a:pt x="31" y="0"/>
                        </a:cubicBezTo>
                        <a:cubicBezTo>
                          <a:pt x="29" y="5"/>
                          <a:pt x="25" y="22"/>
                          <a:pt x="19" y="24"/>
                        </a:cubicBezTo>
                        <a:cubicBezTo>
                          <a:pt x="0" y="30"/>
                          <a:pt x="3" y="9"/>
                          <a:pt x="3" y="2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24" name="Freeform 107"/>
                  <p:cNvSpPr>
                    <a:spLocks/>
                  </p:cNvSpPr>
                  <p:nvPr/>
                </p:nvSpPr>
                <p:spPr bwMode="ltGray">
                  <a:xfrm>
                    <a:off x="3966" y="296"/>
                    <a:ext cx="19" cy="11"/>
                  </a:xfrm>
                  <a:custGeom>
                    <a:avLst/>
                    <a:gdLst>
                      <a:gd name="T0" fmla="*/ 0 w 44"/>
                      <a:gd name="T1" fmla="*/ 0 h 32"/>
                      <a:gd name="T2" fmla="*/ 0 w 44"/>
                      <a:gd name="T3" fmla="*/ 0 h 32"/>
                      <a:gd name="T4" fmla="*/ 0 w 44"/>
                      <a:gd name="T5" fmla="*/ 0 h 32"/>
                      <a:gd name="T6" fmla="*/ 0 w 44"/>
                      <a:gd name="T7" fmla="*/ 0 h 3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4" h="32">
                        <a:moveTo>
                          <a:pt x="6" y="32"/>
                        </a:moveTo>
                        <a:cubicBezTo>
                          <a:pt x="0" y="14"/>
                          <a:pt x="7" y="10"/>
                          <a:pt x="22" y="0"/>
                        </a:cubicBezTo>
                        <a:cubicBezTo>
                          <a:pt x="27" y="1"/>
                          <a:pt x="35" y="0"/>
                          <a:pt x="38" y="4"/>
                        </a:cubicBezTo>
                        <a:cubicBezTo>
                          <a:pt x="44" y="13"/>
                          <a:pt x="16" y="32"/>
                          <a:pt x="6" y="3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25" name="Freeform 108"/>
                  <p:cNvSpPr>
                    <a:spLocks/>
                  </p:cNvSpPr>
                  <p:nvPr/>
                </p:nvSpPr>
                <p:spPr bwMode="ltGray">
                  <a:xfrm>
                    <a:off x="4028" y="337"/>
                    <a:ext cx="32" cy="6"/>
                  </a:xfrm>
                  <a:custGeom>
                    <a:avLst/>
                    <a:gdLst>
                      <a:gd name="T0" fmla="*/ 0 w 76"/>
                      <a:gd name="T1" fmla="*/ 0 h 18"/>
                      <a:gd name="T2" fmla="*/ 0 w 76"/>
                      <a:gd name="T3" fmla="*/ 0 h 18"/>
                      <a:gd name="T4" fmla="*/ 0 w 76"/>
                      <a:gd name="T5" fmla="*/ 0 h 18"/>
                      <a:gd name="T6" fmla="*/ 0 60000 65536"/>
                      <a:gd name="T7" fmla="*/ 0 60000 65536"/>
                      <a:gd name="T8" fmla="*/ 0 60000 65536"/>
                    </a:gdLst>
                    <a:ahLst/>
                    <a:cxnLst>
                      <a:cxn ang="T6">
                        <a:pos x="T0" y="T1"/>
                      </a:cxn>
                      <a:cxn ang="T7">
                        <a:pos x="T2" y="T3"/>
                      </a:cxn>
                      <a:cxn ang="T8">
                        <a:pos x="T4" y="T5"/>
                      </a:cxn>
                    </a:cxnLst>
                    <a:rect l="0" t="0" r="r" b="b"/>
                    <a:pathLst>
                      <a:path w="76" h="18">
                        <a:moveTo>
                          <a:pt x="37" y="18"/>
                        </a:moveTo>
                        <a:cubicBezTo>
                          <a:pt x="25" y="14"/>
                          <a:pt x="0" y="10"/>
                          <a:pt x="25" y="2"/>
                        </a:cubicBezTo>
                        <a:cubicBezTo>
                          <a:pt x="76" y="9"/>
                          <a:pt x="46" y="0"/>
                          <a:pt x="37" y="1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26" name="Freeform 109"/>
                  <p:cNvSpPr>
                    <a:spLocks/>
                  </p:cNvSpPr>
                  <p:nvPr/>
                </p:nvSpPr>
                <p:spPr bwMode="ltGray">
                  <a:xfrm>
                    <a:off x="4083" y="336"/>
                    <a:ext cx="18" cy="15"/>
                  </a:xfrm>
                  <a:custGeom>
                    <a:avLst/>
                    <a:gdLst>
                      <a:gd name="T0" fmla="*/ 0 w 42"/>
                      <a:gd name="T1" fmla="*/ 0 h 44"/>
                      <a:gd name="T2" fmla="*/ 0 w 42"/>
                      <a:gd name="T3" fmla="*/ 0 h 44"/>
                      <a:gd name="T4" fmla="*/ 0 w 42"/>
                      <a:gd name="T5" fmla="*/ 0 h 44"/>
                      <a:gd name="T6" fmla="*/ 0 60000 65536"/>
                      <a:gd name="T7" fmla="*/ 0 60000 65536"/>
                      <a:gd name="T8" fmla="*/ 0 60000 65536"/>
                    </a:gdLst>
                    <a:ahLst/>
                    <a:cxnLst>
                      <a:cxn ang="T6">
                        <a:pos x="T0" y="T1"/>
                      </a:cxn>
                      <a:cxn ang="T7">
                        <a:pos x="T2" y="T3"/>
                      </a:cxn>
                      <a:cxn ang="T8">
                        <a:pos x="T4" y="T5"/>
                      </a:cxn>
                    </a:cxnLst>
                    <a:rect l="0" t="0" r="r" b="b"/>
                    <a:pathLst>
                      <a:path w="42" h="44">
                        <a:moveTo>
                          <a:pt x="0" y="21"/>
                        </a:moveTo>
                        <a:cubicBezTo>
                          <a:pt x="4" y="17"/>
                          <a:pt x="7" y="11"/>
                          <a:pt x="12" y="9"/>
                        </a:cubicBezTo>
                        <a:cubicBezTo>
                          <a:pt x="42" y="0"/>
                          <a:pt x="23" y="44"/>
                          <a:pt x="0" y="21"/>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27" name="Freeform 110"/>
                  <p:cNvSpPr>
                    <a:spLocks/>
                  </p:cNvSpPr>
                  <p:nvPr/>
                </p:nvSpPr>
                <p:spPr bwMode="ltGray">
                  <a:xfrm>
                    <a:off x="3936" y="295"/>
                    <a:ext cx="14" cy="10"/>
                  </a:xfrm>
                  <a:custGeom>
                    <a:avLst/>
                    <a:gdLst>
                      <a:gd name="T0" fmla="*/ 0 w 31"/>
                      <a:gd name="T1" fmla="*/ 0 h 30"/>
                      <a:gd name="T2" fmla="*/ 0 w 31"/>
                      <a:gd name="T3" fmla="*/ 0 h 30"/>
                      <a:gd name="T4" fmla="*/ 0 w 31"/>
                      <a:gd name="T5" fmla="*/ 0 h 30"/>
                      <a:gd name="T6" fmla="*/ 0 60000 65536"/>
                      <a:gd name="T7" fmla="*/ 0 60000 65536"/>
                      <a:gd name="T8" fmla="*/ 0 60000 65536"/>
                    </a:gdLst>
                    <a:ahLst/>
                    <a:cxnLst>
                      <a:cxn ang="T6">
                        <a:pos x="T0" y="T1"/>
                      </a:cxn>
                      <a:cxn ang="T7">
                        <a:pos x="T2" y="T3"/>
                      </a:cxn>
                      <a:cxn ang="T8">
                        <a:pos x="T4" y="T5"/>
                      </a:cxn>
                    </a:cxnLst>
                    <a:rect l="0" t="0" r="r" b="b"/>
                    <a:pathLst>
                      <a:path w="31" h="30">
                        <a:moveTo>
                          <a:pt x="7" y="22"/>
                        </a:moveTo>
                        <a:cubicBezTo>
                          <a:pt x="0" y="0"/>
                          <a:pt x="15" y="6"/>
                          <a:pt x="31" y="10"/>
                        </a:cubicBezTo>
                        <a:cubicBezTo>
                          <a:pt x="14" y="16"/>
                          <a:pt x="15" y="30"/>
                          <a:pt x="7" y="2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grpSp>
          </p:grpSp>
          <p:grpSp>
            <p:nvGrpSpPr>
              <p:cNvPr id="1036" name="Group 111"/>
              <p:cNvGrpSpPr>
                <a:grpSpLocks/>
              </p:cNvGrpSpPr>
              <p:nvPr/>
            </p:nvGrpSpPr>
            <p:grpSpPr bwMode="auto">
              <a:xfrm>
                <a:off x="798" y="111"/>
                <a:ext cx="4702" cy="418"/>
                <a:chOff x="798" y="255"/>
                <a:chExt cx="4702" cy="418"/>
              </a:xfrm>
            </p:grpSpPr>
            <p:sp>
              <p:nvSpPr>
                <p:cNvPr id="1063" name="Line 112"/>
                <p:cNvSpPr>
                  <a:spLocks noChangeShapeType="1"/>
                </p:cNvSpPr>
                <p:nvPr/>
              </p:nvSpPr>
              <p:spPr bwMode="white">
                <a:xfrm>
                  <a:off x="798" y="476"/>
                  <a:ext cx="4702" cy="0"/>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64" name="Line 113"/>
                <p:cNvSpPr>
                  <a:spLocks noChangeShapeType="1"/>
                </p:cNvSpPr>
                <p:nvPr/>
              </p:nvSpPr>
              <p:spPr bwMode="white">
                <a:xfrm>
                  <a:off x="1026"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65" name="Line 114"/>
                <p:cNvSpPr>
                  <a:spLocks noChangeShapeType="1"/>
                </p:cNvSpPr>
                <p:nvPr/>
              </p:nvSpPr>
              <p:spPr bwMode="white">
                <a:xfrm>
                  <a:off x="1254"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66" name="Line 115"/>
                <p:cNvSpPr>
                  <a:spLocks noChangeShapeType="1"/>
                </p:cNvSpPr>
                <p:nvPr/>
              </p:nvSpPr>
              <p:spPr bwMode="white">
                <a:xfrm>
                  <a:off x="1482"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67" name="Line 116"/>
                <p:cNvSpPr>
                  <a:spLocks noChangeShapeType="1"/>
                </p:cNvSpPr>
                <p:nvPr/>
              </p:nvSpPr>
              <p:spPr bwMode="white">
                <a:xfrm>
                  <a:off x="1710"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68" name="Line 117"/>
                <p:cNvSpPr>
                  <a:spLocks noChangeShapeType="1"/>
                </p:cNvSpPr>
                <p:nvPr/>
              </p:nvSpPr>
              <p:spPr bwMode="white">
                <a:xfrm>
                  <a:off x="1938"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69" name="Line 118"/>
                <p:cNvSpPr>
                  <a:spLocks noChangeShapeType="1"/>
                </p:cNvSpPr>
                <p:nvPr/>
              </p:nvSpPr>
              <p:spPr bwMode="white">
                <a:xfrm>
                  <a:off x="2166"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70" name="Line 119"/>
                <p:cNvSpPr>
                  <a:spLocks noChangeShapeType="1"/>
                </p:cNvSpPr>
                <p:nvPr/>
              </p:nvSpPr>
              <p:spPr bwMode="white">
                <a:xfrm>
                  <a:off x="2394"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71" name="Line 120"/>
                <p:cNvSpPr>
                  <a:spLocks noChangeShapeType="1"/>
                </p:cNvSpPr>
                <p:nvPr/>
              </p:nvSpPr>
              <p:spPr bwMode="white">
                <a:xfrm>
                  <a:off x="2622"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72" name="Line 121"/>
                <p:cNvSpPr>
                  <a:spLocks noChangeShapeType="1"/>
                </p:cNvSpPr>
                <p:nvPr/>
              </p:nvSpPr>
              <p:spPr bwMode="white">
                <a:xfrm>
                  <a:off x="2850"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73" name="Line 122"/>
                <p:cNvSpPr>
                  <a:spLocks noChangeShapeType="1"/>
                </p:cNvSpPr>
                <p:nvPr/>
              </p:nvSpPr>
              <p:spPr bwMode="white">
                <a:xfrm>
                  <a:off x="3078"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74" name="Line 123"/>
                <p:cNvSpPr>
                  <a:spLocks noChangeShapeType="1"/>
                </p:cNvSpPr>
                <p:nvPr/>
              </p:nvSpPr>
              <p:spPr bwMode="white">
                <a:xfrm>
                  <a:off x="3306"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75" name="Line 124"/>
                <p:cNvSpPr>
                  <a:spLocks noChangeShapeType="1"/>
                </p:cNvSpPr>
                <p:nvPr/>
              </p:nvSpPr>
              <p:spPr bwMode="white">
                <a:xfrm>
                  <a:off x="3534"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76" name="Line 125"/>
                <p:cNvSpPr>
                  <a:spLocks noChangeShapeType="1"/>
                </p:cNvSpPr>
                <p:nvPr/>
              </p:nvSpPr>
              <p:spPr bwMode="white">
                <a:xfrm>
                  <a:off x="3762"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77" name="Line 126"/>
                <p:cNvSpPr>
                  <a:spLocks noChangeShapeType="1"/>
                </p:cNvSpPr>
                <p:nvPr/>
              </p:nvSpPr>
              <p:spPr bwMode="white">
                <a:xfrm>
                  <a:off x="3990"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78" name="Line 127"/>
                <p:cNvSpPr>
                  <a:spLocks noChangeShapeType="1"/>
                </p:cNvSpPr>
                <p:nvPr/>
              </p:nvSpPr>
              <p:spPr bwMode="white">
                <a:xfrm>
                  <a:off x="4218"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79" name="Line 128"/>
                <p:cNvSpPr>
                  <a:spLocks noChangeShapeType="1"/>
                </p:cNvSpPr>
                <p:nvPr/>
              </p:nvSpPr>
              <p:spPr bwMode="white">
                <a:xfrm>
                  <a:off x="4446"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80" name="Line 129"/>
                <p:cNvSpPr>
                  <a:spLocks noChangeShapeType="1"/>
                </p:cNvSpPr>
                <p:nvPr/>
              </p:nvSpPr>
              <p:spPr bwMode="white">
                <a:xfrm>
                  <a:off x="4674"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81" name="Line 130"/>
                <p:cNvSpPr>
                  <a:spLocks noChangeShapeType="1"/>
                </p:cNvSpPr>
                <p:nvPr/>
              </p:nvSpPr>
              <p:spPr bwMode="white">
                <a:xfrm>
                  <a:off x="4902"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82" name="Line 131"/>
                <p:cNvSpPr>
                  <a:spLocks noChangeShapeType="1"/>
                </p:cNvSpPr>
                <p:nvPr/>
              </p:nvSpPr>
              <p:spPr bwMode="white">
                <a:xfrm>
                  <a:off x="5130"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83" name="Line 132"/>
                <p:cNvSpPr>
                  <a:spLocks noChangeShapeType="1"/>
                </p:cNvSpPr>
                <p:nvPr/>
              </p:nvSpPr>
              <p:spPr bwMode="white">
                <a:xfrm>
                  <a:off x="5358"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grpSp>
          <p:grpSp>
            <p:nvGrpSpPr>
              <p:cNvPr id="1037" name="Group 133"/>
              <p:cNvGrpSpPr>
                <a:grpSpLocks/>
              </p:cNvGrpSpPr>
              <p:nvPr/>
            </p:nvGrpSpPr>
            <p:grpSpPr bwMode="auto">
              <a:xfrm>
                <a:off x="1208" y="109"/>
                <a:ext cx="3694" cy="423"/>
                <a:chOff x="1034" y="245"/>
                <a:chExt cx="3694" cy="423"/>
              </a:xfrm>
            </p:grpSpPr>
            <p:sp>
              <p:nvSpPr>
                <p:cNvPr id="1038" name="Line 134"/>
                <p:cNvSpPr>
                  <a:spLocks noChangeShapeType="1"/>
                </p:cNvSpPr>
                <p:nvPr/>
              </p:nvSpPr>
              <p:spPr bwMode="ltGray">
                <a:xfrm>
                  <a:off x="2676" y="246"/>
                  <a:ext cx="0" cy="142"/>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39" name="Line 135"/>
                <p:cNvSpPr>
                  <a:spLocks noChangeShapeType="1"/>
                </p:cNvSpPr>
                <p:nvPr/>
              </p:nvSpPr>
              <p:spPr bwMode="ltGray">
                <a:xfrm>
                  <a:off x="2798" y="468"/>
                  <a:ext cx="70" cy="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40" name="Line 136"/>
                <p:cNvSpPr>
                  <a:spLocks noChangeShapeType="1"/>
                </p:cNvSpPr>
                <p:nvPr/>
              </p:nvSpPr>
              <p:spPr bwMode="ltGray">
                <a:xfrm>
                  <a:off x="2904" y="486"/>
                  <a:ext cx="0" cy="28"/>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41" name="Line 137"/>
                <p:cNvSpPr>
                  <a:spLocks noChangeShapeType="1"/>
                </p:cNvSpPr>
                <p:nvPr/>
              </p:nvSpPr>
              <p:spPr bwMode="ltGray">
                <a:xfrm>
                  <a:off x="3132" y="586"/>
                  <a:ext cx="0" cy="79"/>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42" name="Line 138"/>
                <p:cNvSpPr>
                  <a:spLocks noChangeShapeType="1"/>
                </p:cNvSpPr>
                <p:nvPr/>
              </p:nvSpPr>
              <p:spPr bwMode="ltGray">
                <a:xfrm>
                  <a:off x="3816" y="358"/>
                  <a:ext cx="0" cy="18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43" name="Line 139"/>
                <p:cNvSpPr>
                  <a:spLocks noChangeShapeType="1"/>
                </p:cNvSpPr>
                <p:nvPr/>
              </p:nvSpPr>
              <p:spPr bwMode="ltGray">
                <a:xfrm>
                  <a:off x="3722" y="468"/>
                  <a:ext cx="348" cy="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44" name="Line 140"/>
                <p:cNvSpPr>
                  <a:spLocks noChangeShapeType="1"/>
                </p:cNvSpPr>
                <p:nvPr/>
              </p:nvSpPr>
              <p:spPr bwMode="ltGray">
                <a:xfrm>
                  <a:off x="4044" y="372"/>
                  <a:ext cx="0" cy="294"/>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45" name="Line 141"/>
                <p:cNvSpPr>
                  <a:spLocks noChangeShapeType="1"/>
                </p:cNvSpPr>
                <p:nvPr/>
              </p:nvSpPr>
              <p:spPr bwMode="ltGray">
                <a:xfrm flipV="1">
                  <a:off x="4046" y="248"/>
                  <a:ext cx="0" cy="5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46" name="Line 142"/>
                <p:cNvSpPr>
                  <a:spLocks noChangeShapeType="1"/>
                </p:cNvSpPr>
                <p:nvPr/>
              </p:nvSpPr>
              <p:spPr bwMode="ltGray">
                <a:xfrm flipV="1">
                  <a:off x="4272" y="246"/>
                  <a:ext cx="0" cy="182"/>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47" name="Line 143"/>
                <p:cNvSpPr>
                  <a:spLocks noChangeShapeType="1"/>
                </p:cNvSpPr>
                <p:nvPr/>
              </p:nvSpPr>
              <p:spPr bwMode="ltGray">
                <a:xfrm flipH="1">
                  <a:off x="4422" y="468"/>
                  <a:ext cx="78" cy="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48" name="Line 144"/>
                <p:cNvSpPr>
                  <a:spLocks noChangeShapeType="1"/>
                </p:cNvSpPr>
                <p:nvPr/>
              </p:nvSpPr>
              <p:spPr bwMode="ltGray">
                <a:xfrm flipH="1">
                  <a:off x="4290" y="468"/>
                  <a:ext cx="62" cy="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49" name="Line 145"/>
                <p:cNvSpPr>
                  <a:spLocks noChangeShapeType="1"/>
                </p:cNvSpPr>
                <p:nvPr/>
              </p:nvSpPr>
              <p:spPr bwMode="ltGray">
                <a:xfrm flipV="1">
                  <a:off x="4500" y="246"/>
                  <a:ext cx="0" cy="27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50" name="Line 146"/>
                <p:cNvSpPr>
                  <a:spLocks noChangeShapeType="1"/>
                </p:cNvSpPr>
                <p:nvPr/>
              </p:nvSpPr>
              <p:spPr bwMode="ltGray">
                <a:xfrm>
                  <a:off x="4728" y="606"/>
                  <a:ext cx="0" cy="34"/>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51" name="Line 147"/>
                <p:cNvSpPr>
                  <a:spLocks noChangeShapeType="1"/>
                </p:cNvSpPr>
                <p:nvPr/>
              </p:nvSpPr>
              <p:spPr bwMode="ltGray">
                <a:xfrm>
                  <a:off x="1992" y="250"/>
                  <a:ext cx="0" cy="62"/>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52" name="Line 148"/>
                <p:cNvSpPr>
                  <a:spLocks noChangeShapeType="1"/>
                </p:cNvSpPr>
                <p:nvPr/>
              </p:nvSpPr>
              <p:spPr bwMode="ltGray">
                <a:xfrm>
                  <a:off x="1764" y="247"/>
                  <a:ext cx="0" cy="337"/>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53" name="Line 149"/>
                <p:cNvSpPr>
                  <a:spLocks noChangeShapeType="1"/>
                </p:cNvSpPr>
                <p:nvPr/>
              </p:nvSpPr>
              <p:spPr bwMode="ltGray">
                <a:xfrm flipH="1">
                  <a:off x="1738" y="468"/>
                  <a:ext cx="68" cy="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54" name="Line 150"/>
                <p:cNvSpPr>
                  <a:spLocks noChangeShapeType="1"/>
                </p:cNvSpPr>
                <p:nvPr/>
              </p:nvSpPr>
              <p:spPr bwMode="ltGray">
                <a:xfrm>
                  <a:off x="1604" y="468"/>
                  <a:ext cx="60" cy="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55" name="Line 151"/>
                <p:cNvSpPr>
                  <a:spLocks noChangeShapeType="1"/>
                </p:cNvSpPr>
                <p:nvPr/>
              </p:nvSpPr>
              <p:spPr bwMode="ltGray">
                <a:xfrm flipH="1">
                  <a:off x="1404" y="468"/>
                  <a:ext cx="82" cy="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56" name="Line 152"/>
                <p:cNvSpPr>
                  <a:spLocks noChangeShapeType="1"/>
                </p:cNvSpPr>
                <p:nvPr/>
              </p:nvSpPr>
              <p:spPr bwMode="ltGray">
                <a:xfrm>
                  <a:off x="1034" y="468"/>
                  <a:ext cx="348" cy="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57" name="Line 153"/>
                <p:cNvSpPr>
                  <a:spLocks noChangeShapeType="1"/>
                </p:cNvSpPr>
                <p:nvPr/>
              </p:nvSpPr>
              <p:spPr bwMode="ltGray">
                <a:xfrm>
                  <a:off x="1306" y="370"/>
                  <a:ext cx="0" cy="298"/>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58" name="Line 154"/>
                <p:cNvSpPr>
                  <a:spLocks noChangeShapeType="1"/>
                </p:cNvSpPr>
                <p:nvPr/>
              </p:nvSpPr>
              <p:spPr bwMode="ltGray">
                <a:xfrm>
                  <a:off x="1080" y="388"/>
                  <a:ext cx="0" cy="156"/>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59" name="Line 155"/>
                <p:cNvSpPr>
                  <a:spLocks noChangeShapeType="1"/>
                </p:cNvSpPr>
                <p:nvPr/>
              </p:nvSpPr>
              <p:spPr bwMode="ltGray">
                <a:xfrm flipH="1" flipV="1">
                  <a:off x="1308" y="245"/>
                  <a:ext cx="0" cy="27"/>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60" name="Line 156"/>
                <p:cNvSpPr>
                  <a:spLocks noChangeShapeType="1"/>
                </p:cNvSpPr>
                <p:nvPr/>
              </p:nvSpPr>
              <p:spPr bwMode="ltGray">
                <a:xfrm>
                  <a:off x="1536" y="316"/>
                  <a:ext cx="0" cy="96"/>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61" name="Line 157"/>
                <p:cNvSpPr>
                  <a:spLocks noChangeShapeType="1"/>
                </p:cNvSpPr>
                <p:nvPr/>
              </p:nvSpPr>
              <p:spPr bwMode="ltGray">
                <a:xfrm flipV="1">
                  <a:off x="1536" y="247"/>
                  <a:ext cx="0" cy="22"/>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62" name="Line 158"/>
                <p:cNvSpPr>
                  <a:spLocks noChangeShapeType="1"/>
                </p:cNvSpPr>
                <p:nvPr/>
              </p:nvSpPr>
              <p:spPr bwMode="ltGray">
                <a:xfrm>
                  <a:off x="4095" y="467"/>
                  <a:ext cx="80" cy="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grpSp>
        </p:grpSp>
        <p:pic>
          <p:nvPicPr>
            <p:cNvPr id="1033" name="Picture 159" descr="earth"/>
            <p:cNvPicPr>
              <a:picLocks noChangeAspect="1" noChangeArrowheads="1"/>
            </p:cNvPicPr>
            <p:nvPr userDrawn="1"/>
          </p:nvPicPr>
          <p:blipFill>
            <a:blip r:embed="rId16">
              <a:clrChange>
                <a:clrFrom>
                  <a:srgbClr val="000000"/>
                </a:clrFrom>
                <a:clrTo>
                  <a:srgbClr val="000000">
                    <a:alpha val="0"/>
                  </a:srgbClr>
                </a:clrTo>
              </a:clrChange>
              <a:extLst>
                <a:ext uri="{28A0092B-C50C-407E-A947-70E740481C1C}">
                  <a14:useLocalDpi xmlns:a14="http://schemas.microsoft.com/office/drawing/2010/main" val="0"/>
                </a:ext>
              </a:extLst>
            </a:blip>
            <a:srcRect/>
            <a:stretch>
              <a:fillRect/>
            </a:stretch>
          </p:blipFill>
          <p:spPr bwMode="auto">
            <a:xfrm>
              <a:off x="165" y="55"/>
              <a:ext cx="562" cy="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70938172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Lst>
  <p:hf hdr="0" dt="0"/>
  <p:txStyles>
    <p:titleStyle>
      <a:lvl1pPr algn="l" rtl="0" eaLnBrk="1" fontAlgn="base" hangingPunct="1">
        <a:spcBef>
          <a:spcPct val="0"/>
        </a:spcBef>
        <a:spcAft>
          <a:spcPct val="0"/>
        </a:spcAft>
        <a:defRPr sz="3300" b="1" i="1">
          <a:solidFill>
            <a:schemeClr val="tx2"/>
          </a:solidFill>
          <a:latin typeface="+mj-lt"/>
          <a:ea typeface="+mj-ea"/>
          <a:cs typeface="+mj-cs"/>
        </a:defRPr>
      </a:lvl1pPr>
      <a:lvl2pPr algn="l" rtl="0" eaLnBrk="1" fontAlgn="base" hangingPunct="1">
        <a:spcBef>
          <a:spcPct val="0"/>
        </a:spcBef>
        <a:spcAft>
          <a:spcPct val="0"/>
        </a:spcAft>
        <a:defRPr sz="3300" b="1" i="1">
          <a:solidFill>
            <a:schemeClr val="tx2"/>
          </a:solidFill>
          <a:latin typeface="Times New Roman" pitchFamily="18" charset="0"/>
        </a:defRPr>
      </a:lvl2pPr>
      <a:lvl3pPr algn="l" rtl="0" eaLnBrk="1" fontAlgn="base" hangingPunct="1">
        <a:spcBef>
          <a:spcPct val="0"/>
        </a:spcBef>
        <a:spcAft>
          <a:spcPct val="0"/>
        </a:spcAft>
        <a:defRPr sz="3300" b="1" i="1">
          <a:solidFill>
            <a:schemeClr val="tx2"/>
          </a:solidFill>
          <a:latin typeface="Times New Roman" pitchFamily="18" charset="0"/>
        </a:defRPr>
      </a:lvl3pPr>
      <a:lvl4pPr algn="l" rtl="0" eaLnBrk="1" fontAlgn="base" hangingPunct="1">
        <a:spcBef>
          <a:spcPct val="0"/>
        </a:spcBef>
        <a:spcAft>
          <a:spcPct val="0"/>
        </a:spcAft>
        <a:defRPr sz="3300" b="1" i="1">
          <a:solidFill>
            <a:schemeClr val="tx2"/>
          </a:solidFill>
          <a:latin typeface="Times New Roman" pitchFamily="18" charset="0"/>
        </a:defRPr>
      </a:lvl4pPr>
      <a:lvl5pPr algn="l" rtl="0" eaLnBrk="1" fontAlgn="base" hangingPunct="1">
        <a:spcBef>
          <a:spcPct val="0"/>
        </a:spcBef>
        <a:spcAft>
          <a:spcPct val="0"/>
        </a:spcAft>
        <a:defRPr sz="3300" b="1" i="1">
          <a:solidFill>
            <a:schemeClr val="tx2"/>
          </a:solidFill>
          <a:latin typeface="Times New Roman" pitchFamily="18" charset="0"/>
        </a:defRPr>
      </a:lvl5pPr>
      <a:lvl6pPr marL="342900" algn="l" rtl="0" eaLnBrk="1" fontAlgn="base" hangingPunct="1">
        <a:spcBef>
          <a:spcPct val="0"/>
        </a:spcBef>
        <a:spcAft>
          <a:spcPct val="0"/>
        </a:spcAft>
        <a:defRPr sz="3300" i="1">
          <a:solidFill>
            <a:schemeClr val="tx2"/>
          </a:solidFill>
          <a:latin typeface="Times New Roman" pitchFamily="18" charset="0"/>
        </a:defRPr>
      </a:lvl6pPr>
      <a:lvl7pPr marL="685800" algn="l" rtl="0" eaLnBrk="1" fontAlgn="base" hangingPunct="1">
        <a:spcBef>
          <a:spcPct val="0"/>
        </a:spcBef>
        <a:spcAft>
          <a:spcPct val="0"/>
        </a:spcAft>
        <a:defRPr sz="3300" i="1">
          <a:solidFill>
            <a:schemeClr val="tx2"/>
          </a:solidFill>
          <a:latin typeface="Times New Roman" pitchFamily="18" charset="0"/>
        </a:defRPr>
      </a:lvl7pPr>
      <a:lvl8pPr marL="1028700" algn="l" rtl="0" eaLnBrk="1" fontAlgn="base" hangingPunct="1">
        <a:spcBef>
          <a:spcPct val="0"/>
        </a:spcBef>
        <a:spcAft>
          <a:spcPct val="0"/>
        </a:spcAft>
        <a:defRPr sz="3300" i="1">
          <a:solidFill>
            <a:schemeClr val="tx2"/>
          </a:solidFill>
          <a:latin typeface="Times New Roman" pitchFamily="18" charset="0"/>
        </a:defRPr>
      </a:lvl8pPr>
      <a:lvl9pPr marL="1371600" algn="l" rtl="0" eaLnBrk="1" fontAlgn="base" hangingPunct="1">
        <a:spcBef>
          <a:spcPct val="0"/>
        </a:spcBef>
        <a:spcAft>
          <a:spcPct val="0"/>
        </a:spcAft>
        <a:defRPr sz="3300" i="1">
          <a:solidFill>
            <a:schemeClr val="tx2"/>
          </a:solidFill>
          <a:latin typeface="Times New Roman" pitchFamily="18" charset="0"/>
        </a:defRPr>
      </a:lvl9pPr>
    </p:titleStyle>
    <p:bodyStyle>
      <a:lvl1pPr marL="257175" indent="-257175" algn="l" rtl="0" eaLnBrk="1" fontAlgn="base" hangingPunct="1">
        <a:spcBef>
          <a:spcPct val="20000"/>
        </a:spcBef>
        <a:spcAft>
          <a:spcPct val="0"/>
        </a:spcAft>
        <a:buBlip>
          <a:blip r:embed="rId17"/>
        </a:buBlip>
        <a:defRPr sz="2100">
          <a:solidFill>
            <a:schemeClr val="tx1"/>
          </a:solidFill>
          <a:latin typeface="Arial" pitchFamily="34" charset="0"/>
          <a:ea typeface="+mn-ea"/>
          <a:cs typeface="Arial" pitchFamily="34" charset="0"/>
        </a:defRPr>
      </a:lvl1pPr>
      <a:lvl2pPr marL="557213" indent="-214313" algn="l" rtl="0" eaLnBrk="1" fontAlgn="base" hangingPunct="1">
        <a:spcBef>
          <a:spcPct val="20000"/>
        </a:spcBef>
        <a:spcAft>
          <a:spcPct val="0"/>
        </a:spcAft>
        <a:buSzPct val="75000"/>
        <a:buBlip>
          <a:blip r:embed="rId18"/>
        </a:buBlip>
        <a:defRPr sz="1800">
          <a:solidFill>
            <a:schemeClr val="tx1"/>
          </a:solidFill>
          <a:latin typeface="Arial" pitchFamily="34" charset="0"/>
          <a:cs typeface="Arial" pitchFamily="34" charset="0"/>
        </a:defRPr>
      </a:lvl2pPr>
      <a:lvl3pPr marL="857250" indent="-171450" algn="l" rtl="0" eaLnBrk="1" fontAlgn="base" hangingPunct="1">
        <a:spcBef>
          <a:spcPct val="20000"/>
        </a:spcBef>
        <a:spcAft>
          <a:spcPct val="0"/>
        </a:spcAft>
        <a:buChar char="•"/>
        <a:defRPr sz="1800">
          <a:solidFill>
            <a:schemeClr val="tx1"/>
          </a:solidFill>
          <a:latin typeface="+mn-lt"/>
          <a:cs typeface="Arial" charset="0"/>
        </a:defRPr>
      </a:lvl3pPr>
      <a:lvl4pPr marL="1200150" indent="-171450" algn="l" rtl="0" eaLnBrk="1" fontAlgn="base" hangingPunct="1">
        <a:spcBef>
          <a:spcPct val="20000"/>
        </a:spcBef>
        <a:spcAft>
          <a:spcPct val="0"/>
        </a:spcAft>
        <a:buChar char="–"/>
        <a:defRPr sz="1500">
          <a:solidFill>
            <a:schemeClr val="tx1"/>
          </a:solidFill>
          <a:latin typeface="+mn-lt"/>
          <a:cs typeface="Arial" charset="0"/>
        </a:defRPr>
      </a:lvl4pPr>
      <a:lvl5pPr marL="1543050" indent="-171450" algn="l" rtl="0" eaLnBrk="1" fontAlgn="base" hangingPunct="1">
        <a:spcBef>
          <a:spcPct val="20000"/>
        </a:spcBef>
        <a:spcAft>
          <a:spcPct val="0"/>
        </a:spcAft>
        <a:buClr>
          <a:schemeClr val="tx2"/>
        </a:buClr>
        <a:buChar char="–"/>
        <a:defRPr sz="1500">
          <a:solidFill>
            <a:schemeClr val="tx1"/>
          </a:solidFill>
          <a:latin typeface="+mn-lt"/>
          <a:cs typeface="Arial" charset="0"/>
        </a:defRPr>
      </a:lvl5pPr>
      <a:lvl6pPr marL="1885950" indent="-171450" algn="l" rtl="0" eaLnBrk="1" fontAlgn="base" hangingPunct="1">
        <a:spcBef>
          <a:spcPct val="20000"/>
        </a:spcBef>
        <a:spcAft>
          <a:spcPct val="0"/>
        </a:spcAft>
        <a:buClr>
          <a:schemeClr val="tx2"/>
        </a:buClr>
        <a:buChar char="–"/>
        <a:defRPr sz="1500">
          <a:solidFill>
            <a:schemeClr val="tx1"/>
          </a:solidFill>
          <a:latin typeface="+mn-lt"/>
        </a:defRPr>
      </a:lvl6pPr>
      <a:lvl7pPr marL="2228850" indent="-171450" algn="l" rtl="0" eaLnBrk="1" fontAlgn="base" hangingPunct="1">
        <a:spcBef>
          <a:spcPct val="20000"/>
        </a:spcBef>
        <a:spcAft>
          <a:spcPct val="0"/>
        </a:spcAft>
        <a:buClr>
          <a:schemeClr val="tx2"/>
        </a:buClr>
        <a:buChar char="–"/>
        <a:defRPr sz="1500">
          <a:solidFill>
            <a:schemeClr val="tx1"/>
          </a:solidFill>
          <a:latin typeface="+mn-lt"/>
        </a:defRPr>
      </a:lvl7pPr>
      <a:lvl8pPr marL="2571750" indent="-171450" algn="l" rtl="0" eaLnBrk="1" fontAlgn="base" hangingPunct="1">
        <a:spcBef>
          <a:spcPct val="20000"/>
        </a:spcBef>
        <a:spcAft>
          <a:spcPct val="0"/>
        </a:spcAft>
        <a:buClr>
          <a:schemeClr val="tx2"/>
        </a:buClr>
        <a:buChar char="–"/>
        <a:defRPr sz="1500">
          <a:solidFill>
            <a:schemeClr val="tx1"/>
          </a:solidFill>
          <a:latin typeface="+mn-lt"/>
        </a:defRPr>
      </a:lvl8pPr>
      <a:lvl9pPr marL="2914650" indent="-171450" algn="l" rtl="0" eaLnBrk="1" fontAlgn="base" hangingPunct="1">
        <a:spcBef>
          <a:spcPct val="20000"/>
        </a:spcBef>
        <a:spcAft>
          <a:spcPct val="0"/>
        </a:spcAft>
        <a:buClr>
          <a:schemeClr val="tx2"/>
        </a:buClr>
        <a:buChar char="–"/>
        <a:defRPr sz="15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oleObject" Target="../embeddings/oleObject4.bin"/><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oleObject" Target="../embeddings/oleObject5.bin"/><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oleObject" Target="../embeddings/oleObject1.bin"/><Relationship Id="rId1" Type="http://schemas.openxmlformats.org/officeDocument/2006/relationships/slideLayout" Target="../slideLayouts/slideLayout2.xml"/><Relationship Id="rId5" Type="http://schemas.openxmlformats.org/officeDocument/2006/relationships/image" Target="../media/image5.wmf"/><Relationship Id="rId4" Type="http://schemas.openxmlformats.org/officeDocument/2006/relationships/oleObject" Target="../embeddings/oleObject2.bin"/></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image" Target="../media/image120.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oleObject" Target="../embeddings/oleObject6.bin"/><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oleObject" Target="../embeddings/oleObject3.bin"/><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828800" y="1828800"/>
            <a:ext cx="5681272" cy="2362200"/>
          </a:xfrm>
        </p:spPr>
        <p:txBody>
          <a:bodyPr/>
          <a:lstStyle/>
          <a:p>
            <a:r>
              <a:rPr lang="en-US" dirty="0"/>
              <a:t>Machine Learning in Business, 4</a:t>
            </a:r>
            <a:r>
              <a:rPr lang="en-US" baseline="30000" dirty="0"/>
              <a:t>th</a:t>
            </a:r>
            <a:r>
              <a:rPr lang="en-US" dirty="0"/>
              <a:t> Edition </a:t>
            </a:r>
            <a:endParaRPr lang="en-CA" dirty="0"/>
          </a:p>
        </p:txBody>
      </p:sp>
      <p:sp>
        <p:nvSpPr>
          <p:cNvPr id="3" name="Subtitle 2"/>
          <p:cNvSpPr>
            <a:spLocks noGrp="1"/>
          </p:cNvSpPr>
          <p:nvPr>
            <p:ph type="subTitle" idx="1"/>
          </p:nvPr>
        </p:nvSpPr>
        <p:spPr>
          <a:xfrm>
            <a:off x="1835696" y="4149080"/>
            <a:ext cx="6934200" cy="1295400"/>
          </a:xfrm>
        </p:spPr>
        <p:txBody>
          <a:bodyPr>
            <a:noAutofit/>
          </a:bodyPr>
          <a:lstStyle/>
          <a:p>
            <a:r>
              <a:rPr lang="en-US" sz="3200" dirty="0"/>
              <a:t>Chapter 3: Supervised Learning: Linear and Logistic Regression</a:t>
            </a:r>
            <a:endParaRPr lang="en-CA" sz="3200" dirty="0"/>
          </a:p>
        </p:txBody>
      </p:sp>
      <p:sp>
        <p:nvSpPr>
          <p:cNvPr id="4" name="Footer Placeholder 3"/>
          <p:cNvSpPr>
            <a:spLocks noGrp="1"/>
          </p:cNvSpPr>
          <p:nvPr>
            <p:ph type="ftr" sz="quarter" idx="11"/>
          </p:nvPr>
        </p:nvSpPr>
        <p:spPr/>
        <p:txBody>
          <a:bodyPr/>
          <a:lstStyle/>
          <a:p>
            <a:r>
              <a:rPr lang="en-US" dirty="0"/>
              <a:t>Machine Learning in Business, 4</a:t>
            </a:r>
            <a:r>
              <a:rPr lang="en-US" baseline="30000" dirty="0"/>
              <a:t>th</a:t>
            </a:r>
            <a:r>
              <a:rPr lang="en-US" dirty="0"/>
              <a:t> Ed. Copyright  © John C. Hull et al. 2025</a:t>
            </a:r>
            <a:endParaRPr lang="en-CA" dirty="0"/>
          </a:p>
        </p:txBody>
      </p:sp>
      <p:sp>
        <p:nvSpPr>
          <p:cNvPr id="5" name="Slide Number Placeholder 4"/>
          <p:cNvSpPr>
            <a:spLocks noGrp="1"/>
          </p:cNvSpPr>
          <p:nvPr>
            <p:ph type="sldNum" sz="quarter" idx="12"/>
          </p:nvPr>
        </p:nvSpPr>
        <p:spPr/>
        <p:txBody>
          <a:bodyPr/>
          <a:lstStyle/>
          <a:p>
            <a:fld id="{F979D778-5668-409F-BE61-8F31D5437AFC}" type="slidenum">
              <a:rPr lang="en-CA" smtClean="0"/>
              <a:t>1</a:t>
            </a:fld>
            <a:endParaRPr lang="en-CA"/>
          </a:p>
        </p:txBody>
      </p:sp>
    </p:spTree>
    <p:extLst>
      <p:ext uri="{BB962C8B-B14F-4D97-AF65-F5344CB8AC3E}">
        <p14:creationId xmlns:p14="http://schemas.microsoft.com/office/powerpoint/2010/main" val="26091029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Lasso Regression </a:t>
            </a:r>
            <a:r>
              <a:rPr lang="en-CA" sz="2800" dirty="0"/>
              <a:t>(must use gradient descent)</a:t>
            </a:r>
          </a:p>
        </p:txBody>
      </p:sp>
      <p:sp>
        <p:nvSpPr>
          <p:cNvPr id="3" name="Content Placeholder 2"/>
          <p:cNvSpPr>
            <a:spLocks noGrp="1"/>
          </p:cNvSpPr>
          <p:nvPr>
            <p:ph idx="1"/>
          </p:nvPr>
        </p:nvSpPr>
        <p:spPr/>
        <p:txBody>
          <a:bodyPr/>
          <a:lstStyle/>
          <a:p>
            <a:r>
              <a:rPr lang="en-CA" sz="2400" dirty="0"/>
              <a:t>Similar to ridge regression except we minimize</a:t>
            </a:r>
          </a:p>
          <a:p>
            <a:pPr marL="0" indent="0">
              <a:buNone/>
            </a:pPr>
            <a:endParaRPr lang="en-CA" sz="2400" dirty="0"/>
          </a:p>
          <a:p>
            <a:endParaRPr lang="en-CA" sz="2400" dirty="0"/>
          </a:p>
          <a:p>
            <a:r>
              <a:rPr lang="en-CA" sz="2400" dirty="0"/>
              <a:t>This has the effect of completely eliminating the less important features </a:t>
            </a:r>
          </a:p>
          <a:p>
            <a:pPr marL="0" indent="0">
              <a:buNone/>
            </a:pPr>
            <a:endParaRPr lang="en-CA" dirty="0"/>
          </a:p>
          <a:p>
            <a:pPr marL="0" indent="0">
              <a:buNone/>
            </a:pPr>
            <a:endParaRPr lang="en-CA" dirty="0"/>
          </a:p>
        </p:txBody>
      </p:sp>
      <p:sp>
        <p:nvSpPr>
          <p:cNvPr id="4" name="Footer Placeholder 3"/>
          <p:cNvSpPr>
            <a:spLocks noGrp="1"/>
          </p:cNvSpPr>
          <p:nvPr>
            <p:ph type="ftr" sz="quarter" idx="11"/>
          </p:nvPr>
        </p:nvSpPr>
        <p:spPr/>
        <p:txBody>
          <a:bodyPr/>
          <a:lstStyle/>
          <a:p>
            <a:r>
              <a:rPr lang="en-US" dirty="0"/>
              <a:t>Machine Learning in Business, 4</a:t>
            </a:r>
            <a:r>
              <a:rPr lang="en-US" baseline="30000" dirty="0"/>
              <a:t>th</a:t>
            </a:r>
            <a:r>
              <a:rPr lang="en-US" dirty="0"/>
              <a:t> Ed. Copyright  © John C. Hull et al. 2025</a:t>
            </a:r>
            <a:endParaRPr lang="en-CA" dirty="0"/>
          </a:p>
        </p:txBody>
      </p:sp>
      <p:sp>
        <p:nvSpPr>
          <p:cNvPr id="5" name="Slide Number Placeholder 4"/>
          <p:cNvSpPr>
            <a:spLocks noGrp="1"/>
          </p:cNvSpPr>
          <p:nvPr>
            <p:ph type="sldNum" sz="quarter" idx="12"/>
          </p:nvPr>
        </p:nvSpPr>
        <p:spPr/>
        <p:txBody>
          <a:bodyPr/>
          <a:lstStyle/>
          <a:p>
            <a:fld id="{2E8C09BE-1715-42CA-A91A-E7B0E09A3015}" type="slidenum">
              <a:rPr lang="en-CA" smtClean="0"/>
              <a:t>10</a:t>
            </a:fld>
            <a:endParaRPr lang="en-CA"/>
          </a:p>
        </p:txBody>
      </p:sp>
      <p:graphicFrame>
        <p:nvGraphicFramePr>
          <p:cNvPr id="6" name="Object 5"/>
          <p:cNvGraphicFramePr>
            <a:graphicFrameLocks noChangeAspect="1"/>
          </p:cNvGraphicFramePr>
          <p:nvPr>
            <p:extLst>
              <p:ext uri="{D42A27DB-BD31-4B8C-83A1-F6EECF244321}">
                <p14:modId xmlns:p14="http://schemas.microsoft.com/office/powerpoint/2010/main" val="4203213562"/>
              </p:ext>
            </p:extLst>
          </p:nvPr>
        </p:nvGraphicFramePr>
        <p:xfrm>
          <a:off x="2987824" y="2708920"/>
          <a:ext cx="1631897" cy="825624"/>
        </p:xfrm>
        <a:graphic>
          <a:graphicData uri="http://schemas.openxmlformats.org/presentationml/2006/ole">
            <mc:AlternateContent xmlns:mc="http://schemas.openxmlformats.org/markup-compatibility/2006">
              <mc:Choice xmlns:v="urn:schemas-microsoft-com:vml" Requires="v">
                <p:oleObj name="Equation" r:id="rId2" imgW="850680" imgH="431640" progId="Equation.DSMT4">
                  <p:embed/>
                </p:oleObj>
              </mc:Choice>
              <mc:Fallback>
                <p:oleObj name="Equation" r:id="rId2" imgW="850680" imgH="431640" progId="Equation.DSMT4">
                  <p:embed/>
                  <p:pic>
                    <p:nvPicPr>
                      <p:cNvPr id="6" name="Object 5"/>
                      <p:cNvPicPr/>
                      <p:nvPr/>
                    </p:nvPicPr>
                    <p:blipFill>
                      <a:blip r:embed="rId3"/>
                      <a:stretch>
                        <a:fillRect/>
                      </a:stretch>
                    </p:blipFill>
                    <p:spPr>
                      <a:xfrm>
                        <a:off x="2987824" y="2708920"/>
                        <a:ext cx="1631897" cy="825624"/>
                      </a:xfrm>
                      <a:prstGeom prst="rect">
                        <a:avLst/>
                      </a:prstGeom>
                    </p:spPr>
                  </p:pic>
                </p:oleObj>
              </mc:Fallback>
            </mc:AlternateContent>
          </a:graphicData>
        </a:graphic>
      </p:graphicFrame>
    </p:spTree>
    <p:extLst>
      <p:ext uri="{BB962C8B-B14F-4D97-AF65-F5344CB8AC3E}">
        <p14:creationId xmlns:p14="http://schemas.microsoft.com/office/powerpoint/2010/main" val="10628795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Elastic Net Regression </a:t>
            </a:r>
            <a:r>
              <a:rPr lang="en-CA" sz="2400" dirty="0"/>
              <a:t>(must use gradient descent)</a:t>
            </a:r>
          </a:p>
        </p:txBody>
      </p:sp>
      <p:sp>
        <p:nvSpPr>
          <p:cNvPr id="3" name="Content Placeholder 2"/>
          <p:cNvSpPr>
            <a:spLocks noGrp="1"/>
          </p:cNvSpPr>
          <p:nvPr>
            <p:ph idx="1"/>
          </p:nvPr>
        </p:nvSpPr>
        <p:spPr/>
        <p:txBody>
          <a:bodyPr/>
          <a:lstStyle/>
          <a:p>
            <a:r>
              <a:rPr lang="en-CA" sz="2400" dirty="0"/>
              <a:t>Middle ground between Ridge and Lasso</a:t>
            </a:r>
          </a:p>
          <a:p>
            <a:r>
              <a:rPr lang="en-CA" sz="2400" dirty="0"/>
              <a:t>Minimize</a:t>
            </a:r>
          </a:p>
        </p:txBody>
      </p:sp>
      <p:sp>
        <p:nvSpPr>
          <p:cNvPr id="4" name="Footer Placeholder 3"/>
          <p:cNvSpPr>
            <a:spLocks noGrp="1"/>
          </p:cNvSpPr>
          <p:nvPr>
            <p:ph type="ftr" sz="quarter" idx="11"/>
          </p:nvPr>
        </p:nvSpPr>
        <p:spPr/>
        <p:txBody>
          <a:bodyPr/>
          <a:lstStyle/>
          <a:p>
            <a:r>
              <a:rPr lang="en-US" dirty="0"/>
              <a:t>Machine Learning in Business, 4</a:t>
            </a:r>
            <a:r>
              <a:rPr lang="en-US" baseline="30000" dirty="0"/>
              <a:t>th</a:t>
            </a:r>
            <a:r>
              <a:rPr lang="en-US" dirty="0"/>
              <a:t> Ed. Copyright  © John C. Hull et al. 2025</a:t>
            </a:r>
            <a:endParaRPr lang="en-CA" dirty="0"/>
          </a:p>
        </p:txBody>
      </p:sp>
      <p:sp>
        <p:nvSpPr>
          <p:cNvPr id="5" name="Slide Number Placeholder 4"/>
          <p:cNvSpPr>
            <a:spLocks noGrp="1"/>
          </p:cNvSpPr>
          <p:nvPr>
            <p:ph type="sldNum" sz="quarter" idx="12"/>
          </p:nvPr>
        </p:nvSpPr>
        <p:spPr/>
        <p:txBody>
          <a:bodyPr/>
          <a:lstStyle/>
          <a:p>
            <a:fld id="{2E8C09BE-1715-42CA-A91A-E7B0E09A3015}" type="slidenum">
              <a:rPr lang="en-CA" smtClean="0"/>
              <a:t>11</a:t>
            </a:fld>
            <a:endParaRPr lang="en-CA"/>
          </a:p>
        </p:txBody>
      </p:sp>
      <p:graphicFrame>
        <p:nvGraphicFramePr>
          <p:cNvPr id="6" name="Object 5"/>
          <p:cNvGraphicFramePr>
            <a:graphicFrameLocks noChangeAspect="1"/>
          </p:cNvGraphicFramePr>
          <p:nvPr>
            <p:extLst>
              <p:ext uri="{D42A27DB-BD31-4B8C-83A1-F6EECF244321}">
                <p14:modId xmlns:p14="http://schemas.microsoft.com/office/powerpoint/2010/main" val="2035440646"/>
              </p:ext>
            </p:extLst>
          </p:nvPr>
        </p:nvGraphicFramePr>
        <p:xfrm>
          <a:off x="1907703" y="3429000"/>
          <a:ext cx="3152457" cy="896442"/>
        </p:xfrm>
        <a:graphic>
          <a:graphicData uri="http://schemas.openxmlformats.org/presentationml/2006/ole">
            <mc:AlternateContent xmlns:mc="http://schemas.openxmlformats.org/markup-compatibility/2006">
              <mc:Choice xmlns:v="urn:schemas-microsoft-com:vml" Requires="v">
                <p:oleObj name="Equation" r:id="rId2" imgW="1511280" imgH="431640" progId="Equation.DSMT4">
                  <p:embed/>
                </p:oleObj>
              </mc:Choice>
              <mc:Fallback>
                <p:oleObj name="Equation" r:id="rId2" imgW="1511280" imgH="431640" progId="Equation.DSMT4">
                  <p:embed/>
                  <p:pic>
                    <p:nvPicPr>
                      <p:cNvPr id="6" name="Object 5"/>
                      <p:cNvPicPr/>
                      <p:nvPr/>
                    </p:nvPicPr>
                    <p:blipFill>
                      <a:blip r:embed="rId3"/>
                      <a:stretch>
                        <a:fillRect/>
                      </a:stretch>
                    </p:blipFill>
                    <p:spPr>
                      <a:xfrm>
                        <a:off x="1907703" y="3429000"/>
                        <a:ext cx="3152457" cy="896442"/>
                      </a:xfrm>
                      <a:prstGeom prst="rect">
                        <a:avLst/>
                      </a:prstGeom>
                    </p:spPr>
                  </p:pic>
                </p:oleObj>
              </mc:Fallback>
            </mc:AlternateContent>
          </a:graphicData>
        </a:graphic>
      </p:graphicFrame>
    </p:spTree>
    <p:extLst>
      <p:ext uri="{BB962C8B-B14F-4D97-AF65-F5344CB8AC3E}">
        <p14:creationId xmlns:p14="http://schemas.microsoft.com/office/powerpoint/2010/main" val="121876721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Baby Example (from Chapter 1)</a:t>
            </a:r>
            <a:endParaRPr lang="en-CA" dirty="0"/>
          </a:p>
        </p:txBody>
      </p:sp>
      <p:graphicFrame>
        <p:nvGraphicFramePr>
          <p:cNvPr id="4" name="Table 3"/>
          <p:cNvGraphicFramePr>
            <a:graphicFrameLocks noGrp="1"/>
          </p:cNvGraphicFramePr>
          <p:nvPr>
            <p:extLst>
              <p:ext uri="{D42A27DB-BD31-4B8C-83A1-F6EECF244321}">
                <p14:modId xmlns:p14="http://schemas.microsoft.com/office/powerpoint/2010/main" val="85273580"/>
              </p:ext>
            </p:extLst>
          </p:nvPr>
        </p:nvGraphicFramePr>
        <p:xfrm>
          <a:off x="1763688" y="2132860"/>
          <a:ext cx="5472608" cy="3672405"/>
        </p:xfrm>
        <a:graphic>
          <a:graphicData uri="http://schemas.openxmlformats.org/drawingml/2006/table">
            <a:tbl>
              <a:tblPr firstRow="1" firstCol="1" bandRow="1">
                <a:tableStyleId>{5940675A-B579-460E-94D1-54222C63F5DA}</a:tableStyleId>
              </a:tblPr>
              <a:tblGrid>
                <a:gridCol w="2662093">
                  <a:extLst>
                    <a:ext uri="{9D8B030D-6E8A-4147-A177-3AD203B41FA5}">
                      <a16:colId xmlns:a16="http://schemas.microsoft.com/office/drawing/2014/main" val="20000"/>
                    </a:ext>
                  </a:extLst>
                </a:gridCol>
                <a:gridCol w="2810515">
                  <a:extLst>
                    <a:ext uri="{9D8B030D-6E8A-4147-A177-3AD203B41FA5}">
                      <a16:colId xmlns:a16="http://schemas.microsoft.com/office/drawing/2014/main" val="20001"/>
                    </a:ext>
                  </a:extLst>
                </a:gridCol>
              </a:tblGrid>
              <a:tr h="333855">
                <a:tc>
                  <a:txBody>
                    <a:bodyPr/>
                    <a:lstStyle/>
                    <a:p>
                      <a:pPr indent="180340" algn="ctr">
                        <a:lnSpc>
                          <a:spcPct val="106000"/>
                        </a:lnSpc>
                        <a:spcAft>
                          <a:spcPts val="0"/>
                        </a:spcAft>
                      </a:pPr>
                      <a:r>
                        <a:rPr lang="en-CA" sz="1600" dirty="0">
                          <a:effectLst/>
                        </a:rPr>
                        <a:t>Age (years)</a:t>
                      </a:r>
                      <a:endParaRPr lang="en-CA" sz="1600" dirty="0">
                        <a:effectLst/>
                        <a:latin typeface="Calibri"/>
                        <a:ea typeface="Calibri"/>
                        <a:cs typeface="Times New Roman"/>
                      </a:endParaRPr>
                    </a:p>
                  </a:txBody>
                  <a:tcPr marL="68580" marR="68580" marT="0" marB="0"/>
                </a:tc>
                <a:tc>
                  <a:txBody>
                    <a:bodyPr/>
                    <a:lstStyle/>
                    <a:p>
                      <a:pPr indent="180340" algn="ctr">
                        <a:lnSpc>
                          <a:spcPct val="106000"/>
                        </a:lnSpc>
                        <a:spcAft>
                          <a:spcPts val="0"/>
                        </a:spcAft>
                      </a:pPr>
                      <a:r>
                        <a:rPr lang="en-CA" sz="1600">
                          <a:effectLst/>
                        </a:rPr>
                        <a:t>Salary ($)</a:t>
                      </a:r>
                      <a:endParaRPr lang="en-CA" sz="1600">
                        <a:effectLst/>
                        <a:latin typeface="Calibri"/>
                        <a:ea typeface="Calibri"/>
                        <a:cs typeface="Times New Roman"/>
                      </a:endParaRPr>
                    </a:p>
                  </a:txBody>
                  <a:tcPr marL="68580" marR="68580" marT="0" marB="0"/>
                </a:tc>
                <a:extLst>
                  <a:ext uri="{0D108BD9-81ED-4DB2-BD59-A6C34878D82A}">
                    <a16:rowId xmlns:a16="http://schemas.microsoft.com/office/drawing/2014/main" val="10000"/>
                  </a:ext>
                </a:extLst>
              </a:tr>
              <a:tr h="333855">
                <a:tc>
                  <a:txBody>
                    <a:bodyPr/>
                    <a:lstStyle/>
                    <a:p>
                      <a:pPr indent="180340" algn="ctr">
                        <a:lnSpc>
                          <a:spcPct val="106000"/>
                        </a:lnSpc>
                        <a:spcAft>
                          <a:spcPts val="0"/>
                        </a:spcAft>
                      </a:pPr>
                      <a:r>
                        <a:rPr lang="en-CA" sz="1600" dirty="0">
                          <a:effectLst/>
                        </a:rPr>
                        <a:t>25</a:t>
                      </a:r>
                      <a:endParaRPr lang="en-CA" sz="1600" dirty="0">
                        <a:effectLst/>
                        <a:latin typeface="Calibri"/>
                        <a:ea typeface="Calibri"/>
                        <a:cs typeface="Times New Roman"/>
                      </a:endParaRPr>
                    </a:p>
                  </a:txBody>
                  <a:tcPr marL="68580" marR="68580" marT="0" marB="0"/>
                </a:tc>
                <a:tc>
                  <a:txBody>
                    <a:bodyPr/>
                    <a:lstStyle/>
                    <a:p>
                      <a:pPr indent="180340" algn="ctr">
                        <a:lnSpc>
                          <a:spcPct val="106000"/>
                        </a:lnSpc>
                        <a:spcAft>
                          <a:spcPts val="0"/>
                        </a:spcAft>
                      </a:pPr>
                      <a:r>
                        <a:rPr lang="en-CA" sz="1600">
                          <a:effectLst/>
                        </a:rPr>
                        <a:t>135,000</a:t>
                      </a:r>
                      <a:endParaRPr lang="en-CA" sz="1600">
                        <a:effectLst/>
                        <a:latin typeface="Calibri"/>
                        <a:ea typeface="Calibri"/>
                        <a:cs typeface="Times New Roman"/>
                      </a:endParaRPr>
                    </a:p>
                  </a:txBody>
                  <a:tcPr marL="68580" marR="68580" marT="0" marB="0"/>
                </a:tc>
                <a:extLst>
                  <a:ext uri="{0D108BD9-81ED-4DB2-BD59-A6C34878D82A}">
                    <a16:rowId xmlns:a16="http://schemas.microsoft.com/office/drawing/2014/main" val="10001"/>
                  </a:ext>
                </a:extLst>
              </a:tr>
              <a:tr h="333855">
                <a:tc>
                  <a:txBody>
                    <a:bodyPr/>
                    <a:lstStyle/>
                    <a:p>
                      <a:pPr indent="180340" algn="ctr">
                        <a:lnSpc>
                          <a:spcPct val="106000"/>
                        </a:lnSpc>
                        <a:spcAft>
                          <a:spcPts val="0"/>
                        </a:spcAft>
                      </a:pPr>
                      <a:r>
                        <a:rPr lang="en-CA" sz="1600" dirty="0">
                          <a:effectLst/>
                        </a:rPr>
                        <a:t>55</a:t>
                      </a:r>
                      <a:endParaRPr lang="en-CA" sz="1600" dirty="0">
                        <a:effectLst/>
                        <a:latin typeface="Calibri"/>
                        <a:ea typeface="Calibri"/>
                        <a:cs typeface="Times New Roman"/>
                      </a:endParaRPr>
                    </a:p>
                  </a:txBody>
                  <a:tcPr marL="68580" marR="68580" marT="0" marB="0"/>
                </a:tc>
                <a:tc>
                  <a:txBody>
                    <a:bodyPr/>
                    <a:lstStyle/>
                    <a:p>
                      <a:pPr indent="180340" algn="ctr">
                        <a:lnSpc>
                          <a:spcPct val="106000"/>
                        </a:lnSpc>
                        <a:spcAft>
                          <a:spcPts val="0"/>
                        </a:spcAft>
                      </a:pPr>
                      <a:r>
                        <a:rPr lang="en-CA" sz="1600">
                          <a:effectLst/>
                        </a:rPr>
                        <a:t>260,000</a:t>
                      </a:r>
                      <a:endParaRPr lang="en-CA" sz="1600">
                        <a:effectLst/>
                        <a:latin typeface="Calibri"/>
                        <a:ea typeface="Calibri"/>
                        <a:cs typeface="Times New Roman"/>
                      </a:endParaRPr>
                    </a:p>
                  </a:txBody>
                  <a:tcPr marL="68580" marR="68580" marT="0" marB="0"/>
                </a:tc>
                <a:extLst>
                  <a:ext uri="{0D108BD9-81ED-4DB2-BD59-A6C34878D82A}">
                    <a16:rowId xmlns:a16="http://schemas.microsoft.com/office/drawing/2014/main" val="10002"/>
                  </a:ext>
                </a:extLst>
              </a:tr>
              <a:tr h="333855">
                <a:tc>
                  <a:txBody>
                    <a:bodyPr/>
                    <a:lstStyle/>
                    <a:p>
                      <a:pPr indent="180340" algn="ctr">
                        <a:lnSpc>
                          <a:spcPct val="106000"/>
                        </a:lnSpc>
                        <a:spcAft>
                          <a:spcPts val="0"/>
                        </a:spcAft>
                      </a:pPr>
                      <a:r>
                        <a:rPr lang="en-CA" sz="1600" dirty="0">
                          <a:effectLst/>
                        </a:rPr>
                        <a:t>27</a:t>
                      </a:r>
                      <a:endParaRPr lang="en-CA" sz="1600" dirty="0">
                        <a:effectLst/>
                        <a:latin typeface="Calibri"/>
                        <a:ea typeface="Calibri"/>
                        <a:cs typeface="Times New Roman"/>
                      </a:endParaRPr>
                    </a:p>
                  </a:txBody>
                  <a:tcPr marL="68580" marR="68580" marT="0" marB="0"/>
                </a:tc>
                <a:tc>
                  <a:txBody>
                    <a:bodyPr/>
                    <a:lstStyle/>
                    <a:p>
                      <a:pPr indent="180340" algn="ctr">
                        <a:lnSpc>
                          <a:spcPct val="106000"/>
                        </a:lnSpc>
                        <a:spcAft>
                          <a:spcPts val="0"/>
                        </a:spcAft>
                      </a:pPr>
                      <a:r>
                        <a:rPr lang="en-CA" sz="1600">
                          <a:effectLst/>
                        </a:rPr>
                        <a:t>105,000</a:t>
                      </a:r>
                      <a:endParaRPr lang="en-CA" sz="1600">
                        <a:effectLst/>
                        <a:latin typeface="Calibri"/>
                        <a:ea typeface="Calibri"/>
                        <a:cs typeface="Times New Roman"/>
                      </a:endParaRPr>
                    </a:p>
                  </a:txBody>
                  <a:tcPr marL="68580" marR="68580" marT="0" marB="0"/>
                </a:tc>
                <a:extLst>
                  <a:ext uri="{0D108BD9-81ED-4DB2-BD59-A6C34878D82A}">
                    <a16:rowId xmlns:a16="http://schemas.microsoft.com/office/drawing/2014/main" val="10003"/>
                  </a:ext>
                </a:extLst>
              </a:tr>
              <a:tr h="333855">
                <a:tc>
                  <a:txBody>
                    <a:bodyPr/>
                    <a:lstStyle/>
                    <a:p>
                      <a:pPr indent="180340" algn="ctr">
                        <a:lnSpc>
                          <a:spcPct val="106000"/>
                        </a:lnSpc>
                        <a:spcAft>
                          <a:spcPts val="0"/>
                        </a:spcAft>
                      </a:pPr>
                      <a:r>
                        <a:rPr lang="en-CA" sz="1600" dirty="0">
                          <a:effectLst/>
                        </a:rPr>
                        <a:t>35</a:t>
                      </a:r>
                      <a:endParaRPr lang="en-CA" sz="1600" dirty="0">
                        <a:effectLst/>
                        <a:latin typeface="Calibri"/>
                        <a:ea typeface="Calibri"/>
                        <a:cs typeface="Times New Roman"/>
                      </a:endParaRPr>
                    </a:p>
                  </a:txBody>
                  <a:tcPr marL="68580" marR="68580" marT="0" marB="0"/>
                </a:tc>
                <a:tc>
                  <a:txBody>
                    <a:bodyPr/>
                    <a:lstStyle/>
                    <a:p>
                      <a:pPr indent="180340" algn="ctr">
                        <a:lnSpc>
                          <a:spcPct val="106000"/>
                        </a:lnSpc>
                        <a:spcAft>
                          <a:spcPts val="0"/>
                        </a:spcAft>
                      </a:pPr>
                      <a:r>
                        <a:rPr lang="en-CA" sz="1600">
                          <a:effectLst/>
                        </a:rPr>
                        <a:t>220,000</a:t>
                      </a:r>
                      <a:endParaRPr lang="en-CA" sz="1600">
                        <a:effectLst/>
                        <a:latin typeface="Calibri"/>
                        <a:ea typeface="Calibri"/>
                        <a:cs typeface="Times New Roman"/>
                      </a:endParaRPr>
                    </a:p>
                  </a:txBody>
                  <a:tcPr marL="68580" marR="68580" marT="0" marB="0"/>
                </a:tc>
                <a:extLst>
                  <a:ext uri="{0D108BD9-81ED-4DB2-BD59-A6C34878D82A}">
                    <a16:rowId xmlns:a16="http://schemas.microsoft.com/office/drawing/2014/main" val="10004"/>
                  </a:ext>
                </a:extLst>
              </a:tr>
              <a:tr h="333855">
                <a:tc>
                  <a:txBody>
                    <a:bodyPr/>
                    <a:lstStyle/>
                    <a:p>
                      <a:pPr indent="180340" algn="ctr">
                        <a:lnSpc>
                          <a:spcPct val="106000"/>
                        </a:lnSpc>
                        <a:spcAft>
                          <a:spcPts val="0"/>
                        </a:spcAft>
                      </a:pPr>
                      <a:r>
                        <a:rPr lang="en-CA" sz="1600" dirty="0">
                          <a:effectLst/>
                        </a:rPr>
                        <a:t>60</a:t>
                      </a:r>
                      <a:endParaRPr lang="en-CA" sz="1600" dirty="0">
                        <a:effectLst/>
                        <a:latin typeface="Calibri"/>
                        <a:ea typeface="Calibri"/>
                        <a:cs typeface="Times New Roman"/>
                      </a:endParaRPr>
                    </a:p>
                  </a:txBody>
                  <a:tcPr marL="68580" marR="68580" marT="0" marB="0"/>
                </a:tc>
                <a:tc>
                  <a:txBody>
                    <a:bodyPr/>
                    <a:lstStyle/>
                    <a:p>
                      <a:pPr indent="180340" algn="ctr">
                        <a:lnSpc>
                          <a:spcPct val="106000"/>
                        </a:lnSpc>
                        <a:spcAft>
                          <a:spcPts val="0"/>
                        </a:spcAft>
                      </a:pPr>
                      <a:r>
                        <a:rPr lang="en-CA" sz="1600">
                          <a:effectLst/>
                        </a:rPr>
                        <a:t>240,000</a:t>
                      </a:r>
                      <a:endParaRPr lang="en-CA" sz="1600">
                        <a:effectLst/>
                        <a:latin typeface="Calibri"/>
                        <a:ea typeface="Calibri"/>
                        <a:cs typeface="Times New Roman"/>
                      </a:endParaRPr>
                    </a:p>
                  </a:txBody>
                  <a:tcPr marL="68580" marR="68580" marT="0" marB="0"/>
                </a:tc>
                <a:extLst>
                  <a:ext uri="{0D108BD9-81ED-4DB2-BD59-A6C34878D82A}">
                    <a16:rowId xmlns:a16="http://schemas.microsoft.com/office/drawing/2014/main" val="10005"/>
                  </a:ext>
                </a:extLst>
              </a:tr>
              <a:tr h="333855">
                <a:tc>
                  <a:txBody>
                    <a:bodyPr/>
                    <a:lstStyle/>
                    <a:p>
                      <a:pPr indent="180340" algn="ctr">
                        <a:lnSpc>
                          <a:spcPct val="106000"/>
                        </a:lnSpc>
                        <a:spcAft>
                          <a:spcPts val="0"/>
                        </a:spcAft>
                      </a:pPr>
                      <a:r>
                        <a:rPr lang="en-CA" sz="1600">
                          <a:effectLst/>
                        </a:rPr>
                        <a:t>65</a:t>
                      </a:r>
                      <a:endParaRPr lang="en-CA" sz="1600">
                        <a:effectLst/>
                        <a:latin typeface="Calibri"/>
                        <a:ea typeface="Calibri"/>
                        <a:cs typeface="Times New Roman"/>
                      </a:endParaRPr>
                    </a:p>
                  </a:txBody>
                  <a:tcPr marL="68580" marR="68580" marT="0" marB="0"/>
                </a:tc>
                <a:tc>
                  <a:txBody>
                    <a:bodyPr/>
                    <a:lstStyle/>
                    <a:p>
                      <a:pPr indent="180340" algn="ctr">
                        <a:lnSpc>
                          <a:spcPct val="106000"/>
                        </a:lnSpc>
                        <a:spcAft>
                          <a:spcPts val="0"/>
                        </a:spcAft>
                      </a:pPr>
                      <a:r>
                        <a:rPr lang="en-CA" sz="1600" dirty="0">
                          <a:effectLst/>
                        </a:rPr>
                        <a:t>265,000</a:t>
                      </a:r>
                      <a:endParaRPr lang="en-CA" sz="1600" dirty="0">
                        <a:effectLst/>
                        <a:latin typeface="Calibri"/>
                        <a:ea typeface="Calibri"/>
                        <a:cs typeface="Times New Roman"/>
                      </a:endParaRPr>
                    </a:p>
                  </a:txBody>
                  <a:tcPr marL="68580" marR="68580" marT="0" marB="0"/>
                </a:tc>
                <a:extLst>
                  <a:ext uri="{0D108BD9-81ED-4DB2-BD59-A6C34878D82A}">
                    <a16:rowId xmlns:a16="http://schemas.microsoft.com/office/drawing/2014/main" val="10006"/>
                  </a:ext>
                </a:extLst>
              </a:tr>
              <a:tr h="333855">
                <a:tc>
                  <a:txBody>
                    <a:bodyPr/>
                    <a:lstStyle/>
                    <a:p>
                      <a:pPr indent="180340" algn="ctr">
                        <a:lnSpc>
                          <a:spcPct val="106000"/>
                        </a:lnSpc>
                        <a:spcAft>
                          <a:spcPts val="0"/>
                        </a:spcAft>
                      </a:pPr>
                      <a:r>
                        <a:rPr lang="en-CA" sz="1600">
                          <a:effectLst/>
                        </a:rPr>
                        <a:t>45</a:t>
                      </a:r>
                      <a:endParaRPr lang="en-CA" sz="1600">
                        <a:effectLst/>
                        <a:latin typeface="Calibri"/>
                        <a:ea typeface="Calibri"/>
                        <a:cs typeface="Times New Roman"/>
                      </a:endParaRPr>
                    </a:p>
                  </a:txBody>
                  <a:tcPr marL="68580" marR="68580" marT="0" marB="0"/>
                </a:tc>
                <a:tc>
                  <a:txBody>
                    <a:bodyPr/>
                    <a:lstStyle/>
                    <a:p>
                      <a:pPr indent="180340" algn="ctr">
                        <a:lnSpc>
                          <a:spcPct val="106000"/>
                        </a:lnSpc>
                        <a:spcAft>
                          <a:spcPts val="0"/>
                        </a:spcAft>
                      </a:pPr>
                      <a:r>
                        <a:rPr lang="en-CA" sz="1600" dirty="0">
                          <a:effectLst/>
                        </a:rPr>
                        <a:t>270,000</a:t>
                      </a:r>
                      <a:endParaRPr lang="en-CA" sz="1600" dirty="0">
                        <a:effectLst/>
                        <a:latin typeface="Calibri"/>
                        <a:ea typeface="Calibri"/>
                        <a:cs typeface="Times New Roman"/>
                      </a:endParaRPr>
                    </a:p>
                  </a:txBody>
                  <a:tcPr marL="68580" marR="68580" marT="0" marB="0"/>
                </a:tc>
                <a:extLst>
                  <a:ext uri="{0D108BD9-81ED-4DB2-BD59-A6C34878D82A}">
                    <a16:rowId xmlns:a16="http://schemas.microsoft.com/office/drawing/2014/main" val="10007"/>
                  </a:ext>
                </a:extLst>
              </a:tr>
              <a:tr h="333855">
                <a:tc>
                  <a:txBody>
                    <a:bodyPr/>
                    <a:lstStyle/>
                    <a:p>
                      <a:pPr indent="180340" algn="ctr">
                        <a:lnSpc>
                          <a:spcPct val="106000"/>
                        </a:lnSpc>
                        <a:spcAft>
                          <a:spcPts val="0"/>
                        </a:spcAft>
                      </a:pPr>
                      <a:r>
                        <a:rPr lang="en-CA" sz="1600">
                          <a:effectLst/>
                        </a:rPr>
                        <a:t>40</a:t>
                      </a:r>
                      <a:endParaRPr lang="en-CA" sz="1600">
                        <a:effectLst/>
                        <a:latin typeface="Calibri"/>
                        <a:ea typeface="Calibri"/>
                        <a:cs typeface="Times New Roman"/>
                      </a:endParaRPr>
                    </a:p>
                  </a:txBody>
                  <a:tcPr marL="68580" marR="68580" marT="0" marB="0"/>
                </a:tc>
                <a:tc>
                  <a:txBody>
                    <a:bodyPr/>
                    <a:lstStyle/>
                    <a:p>
                      <a:pPr indent="180340" algn="ctr">
                        <a:lnSpc>
                          <a:spcPct val="106000"/>
                        </a:lnSpc>
                        <a:spcAft>
                          <a:spcPts val="0"/>
                        </a:spcAft>
                      </a:pPr>
                      <a:r>
                        <a:rPr lang="en-CA" sz="1600" dirty="0">
                          <a:effectLst/>
                        </a:rPr>
                        <a:t>300,000</a:t>
                      </a:r>
                      <a:endParaRPr lang="en-CA" sz="1600" dirty="0">
                        <a:effectLst/>
                        <a:latin typeface="Calibri"/>
                        <a:ea typeface="Calibri"/>
                        <a:cs typeface="Times New Roman"/>
                      </a:endParaRPr>
                    </a:p>
                  </a:txBody>
                  <a:tcPr marL="68580" marR="68580" marT="0" marB="0"/>
                </a:tc>
                <a:extLst>
                  <a:ext uri="{0D108BD9-81ED-4DB2-BD59-A6C34878D82A}">
                    <a16:rowId xmlns:a16="http://schemas.microsoft.com/office/drawing/2014/main" val="10008"/>
                  </a:ext>
                </a:extLst>
              </a:tr>
              <a:tr h="333855">
                <a:tc>
                  <a:txBody>
                    <a:bodyPr/>
                    <a:lstStyle/>
                    <a:p>
                      <a:pPr indent="180340" algn="ctr">
                        <a:lnSpc>
                          <a:spcPct val="106000"/>
                        </a:lnSpc>
                        <a:spcAft>
                          <a:spcPts val="0"/>
                        </a:spcAft>
                      </a:pPr>
                      <a:r>
                        <a:rPr lang="en-CA" sz="1600">
                          <a:effectLst/>
                        </a:rPr>
                        <a:t>50</a:t>
                      </a:r>
                      <a:endParaRPr lang="en-CA" sz="1600">
                        <a:effectLst/>
                        <a:latin typeface="Calibri"/>
                        <a:ea typeface="Calibri"/>
                        <a:cs typeface="Times New Roman"/>
                      </a:endParaRPr>
                    </a:p>
                  </a:txBody>
                  <a:tcPr marL="68580" marR="68580" marT="0" marB="0"/>
                </a:tc>
                <a:tc>
                  <a:txBody>
                    <a:bodyPr/>
                    <a:lstStyle/>
                    <a:p>
                      <a:pPr indent="180340" algn="ctr">
                        <a:lnSpc>
                          <a:spcPct val="106000"/>
                        </a:lnSpc>
                        <a:spcAft>
                          <a:spcPts val="0"/>
                        </a:spcAft>
                      </a:pPr>
                      <a:r>
                        <a:rPr lang="en-CA" sz="1600" dirty="0">
                          <a:effectLst/>
                        </a:rPr>
                        <a:t>265,000</a:t>
                      </a:r>
                      <a:endParaRPr lang="en-CA" sz="1600" dirty="0">
                        <a:effectLst/>
                        <a:latin typeface="Calibri"/>
                        <a:ea typeface="Calibri"/>
                        <a:cs typeface="Times New Roman"/>
                      </a:endParaRPr>
                    </a:p>
                  </a:txBody>
                  <a:tcPr marL="68580" marR="68580" marT="0" marB="0"/>
                </a:tc>
                <a:extLst>
                  <a:ext uri="{0D108BD9-81ED-4DB2-BD59-A6C34878D82A}">
                    <a16:rowId xmlns:a16="http://schemas.microsoft.com/office/drawing/2014/main" val="10009"/>
                  </a:ext>
                </a:extLst>
              </a:tr>
              <a:tr h="333855">
                <a:tc>
                  <a:txBody>
                    <a:bodyPr/>
                    <a:lstStyle/>
                    <a:p>
                      <a:pPr indent="180340" algn="ctr">
                        <a:lnSpc>
                          <a:spcPct val="106000"/>
                        </a:lnSpc>
                        <a:spcAft>
                          <a:spcPts val="0"/>
                        </a:spcAft>
                      </a:pPr>
                      <a:r>
                        <a:rPr lang="en-CA" sz="1600">
                          <a:effectLst/>
                        </a:rPr>
                        <a:t>30</a:t>
                      </a:r>
                      <a:endParaRPr lang="en-CA" sz="1600">
                        <a:effectLst/>
                        <a:latin typeface="Calibri"/>
                        <a:ea typeface="Calibri"/>
                        <a:cs typeface="Times New Roman"/>
                      </a:endParaRPr>
                    </a:p>
                  </a:txBody>
                  <a:tcPr marL="68580" marR="68580" marT="0" marB="0"/>
                </a:tc>
                <a:tc>
                  <a:txBody>
                    <a:bodyPr/>
                    <a:lstStyle/>
                    <a:p>
                      <a:pPr indent="180340" algn="ctr">
                        <a:lnSpc>
                          <a:spcPct val="106000"/>
                        </a:lnSpc>
                        <a:spcAft>
                          <a:spcPts val="0"/>
                        </a:spcAft>
                      </a:pPr>
                      <a:r>
                        <a:rPr lang="en-CA" sz="1600" dirty="0">
                          <a:effectLst/>
                        </a:rPr>
                        <a:t>105,000</a:t>
                      </a:r>
                      <a:endParaRPr lang="en-CA" sz="1600" dirty="0">
                        <a:effectLst/>
                        <a:latin typeface="Calibri"/>
                        <a:ea typeface="Calibri"/>
                        <a:cs typeface="Times New Roman"/>
                      </a:endParaRPr>
                    </a:p>
                  </a:txBody>
                  <a:tcPr marL="68580" marR="68580" marT="0" marB="0"/>
                </a:tc>
                <a:extLst>
                  <a:ext uri="{0D108BD9-81ED-4DB2-BD59-A6C34878D82A}">
                    <a16:rowId xmlns:a16="http://schemas.microsoft.com/office/drawing/2014/main" val="10010"/>
                  </a:ext>
                </a:extLst>
              </a:tr>
            </a:tbl>
          </a:graphicData>
        </a:graphic>
      </p:graphicFrame>
      <p:sp>
        <p:nvSpPr>
          <p:cNvPr id="3" name="Footer Placeholder 2"/>
          <p:cNvSpPr>
            <a:spLocks noGrp="1"/>
          </p:cNvSpPr>
          <p:nvPr>
            <p:ph type="ftr" sz="quarter" idx="11"/>
          </p:nvPr>
        </p:nvSpPr>
        <p:spPr/>
        <p:txBody>
          <a:bodyPr/>
          <a:lstStyle/>
          <a:p>
            <a:r>
              <a:rPr lang="en-US" dirty="0"/>
              <a:t>Machine Learning in Business, 4</a:t>
            </a:r>
            <a:r>
              <a:rPr lang="en-US" baseline="30000" dirty="0"/>
              <a:t>th</a:t>
            </a:r>
            <a:r>
              <a:rPr lang="en-US" dirty="0"/>
              <a:t> Ed. Copyright  © John C. Hull et al. 2025</a:t>
            </a:r>
            <a:endParaRPr lang="en-CA" dirty="0"/>
          </a:p>
        </p:txBody>
      </p:sp>
      <p:sp>
        <p:nvSpPr>
          <p:cNvPr id="5" name="Slide Number Placeholder 4"/>
          <p:cNvSpPr>
            <a:spLocks noGrp="1"/>
          </p:cNvSpPr>
          <p:nvPr>
            <p:ph type="sldNum" sz="quarter" idx="12"/>
          </p:nvPr>
        </p:nvSpPr>
        <p:spPr/>
        <p:txBody>
          <a:bodyPr/>
          <a:lstStyle/>
          <a:p>
            <a:fld id="{F979D778-5668-409F-BE61-8F31D5437AFC}" type="slidenum">
              <a:rPr lang="en-CA" smtClean="0"/>
              <a:t>12</a:t>
            </a:fld>
            <a:endParaRPr lang="en-CA"/>
          </a:p>
        </p:txBody>
      </p:sp>
    </p:spTree>
    <p:extLst>
      <p:ext uri="{BB962C8B-B14F-4D97-AF65-F5344CB8AC3E}">
        <p14:creationId xmlns:p14="http://schemas.microsoft.com/office/powerpoint/2010/main" val="40722023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Baby Example </a:t>
            </a:r>
            <a:r>
              <a:rPr lang="en-US" sz="2400" dirty="0"/>
              <a:t>continued</a:t>
            </a:r>
            <a:endParaRPr lang="en-CA" sz="2400"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lstStyle/>
              <a:p>
                <a:r>
                  <a:rPr lang="en-US" dirty="0"/>
                  <a:t>We apply regularization to the model:</a:t>
                </a:r>
              </a:p>
              <a:p>
                <a:pPr marL="0" indent="0" algn="ctr">
                  <a:buNone/>
                </a:pPr>
                <a:endParaRPr lang="en-US" dirty="0"/>
              </a:p>
              <a:p>
                <a:pPr marL="0" indent="0" algn="ctr">
                  <a:buNone/>
                </a:pPr>
                <a14:m>
                  <m:oMath xmlns:m="http://schemas.openxmlformats.org/officeDocument/2006/math">
                    <m:r>
                      <a:rPr lang="en-US" b="0" i="1" smtClean="0">
                        <a:latin typeface="Cambria Math"/>
                      </a:rPr>
                      <m:t>𝑌</m:t>
                    </m:r>
                    <m:r>
                      <a:rPr lang="en-US" b="0" i="1" smtClean="0">
                        <a:latin typeface="Cambria Math"/>
                      </a:rPr>
                      <m:t>=</m:t>
                    </m:r>
                    <m:r>
                      <a:rPr lang="en-US" b="0" i="1" smtClean="0">
                        <a:latin typeface="Cambria Math"/>
                      </a:rPr>
                      <m:t>𝑎</m:t>
                    </m:r>
                    <m:r>
                      <a:rPr lang="en-US" b="0" i="1" smtClean="0">
                        <a:latin typeface="Cambria Math"/>
                      </a:rPr>
                      <m:t>+</m:t>
                    </m:r>
                    <m:sSub>
                      <m:sSubPr>
                        <m:ctrlPr>
                          <a:rPr lang="en-US" b="0" i="1" smtClean="0">
                            <a:latin typeface="Cambria Math" panose="02040503050406030204" pitchFamily="18" charset="0"/>
                          </a:rPr>
                        </m:ctrlPr>
                      </m:sSubPr>
                      <m:e>
                        <m:r>
                          <a:rPr lang="en-US" b="0" i="1" smtClean="0">
                            <a:latin typeface="Cambria Math"/>
                          </a:rPr>
                          <m:t>𝑏</m:t>
                        </m:r>
                      </m:e>
                      <m:sub>
                        <m:r>
                          <a:rPr lang="en-US" b="0" i="1" smtClean="0">
                            <a:latin typeface="Cambria Math"/>
                          </a:rPr>
                          <m:t>1</m:t>
                        </m:r>
                      </m:sub>
                    </m:sSub>
                    <m:r>
                      <a:rPr lang="en-US" b="0" i="1" smtClean="0">
                        <a:latin typeface="Cambria Math"/>
                      </a:rPr>
                      <m:t>𝑋</m:t>
                    </m:r>
                    <m:r>
                      <a:rPr lang="en-US" b="0" i="1" smtClean="0">
                        <a:latin typeface="Cambria Math"/>
                      </a:rPr>
                      <m:t>+</m:t>
                    </m:r>
                    <m:sSub>
                      <m:sSubPr>
                        <m:ctrlPr>
                          <a:rPr lang="en-US" b="0" i="1" smtClean="0">
                            <a:latin typeface="Cambria Math" panose="02040503050406030204" pitchFamily="18" charset="0"/>
                          </a:rPr>
                        </m:ctrlPr>
                      </m:sSubPr>
                      <m:e>
                        <m:r>
                          <a:rPr lang="en-US" b="0" i="1" smtClean="0">
                            <a:latin typeface="Cambria Math"/>
                          </a:rPr>
                          <m:t>𝑏</m:t>
                        </m:r>
                      </m:e>
                      <m:sub>
                        <m:r>
                          <a:rPr lang="en-US" b="0" i="1" smtClean="0">
                            <a:latin typeface="Cambria Math"/>
                          </a:rPr>
                          <m:t>2</m:t>
                        </m:r>
                      </m:sub>
                    </m:sSub>
                    <m:sSup>
                      <m:sSupPr>
                        <m:ctrlPr>
                          <a:rPr lang="en-US" b="0" i="1" smtClean="0">
                            <a:latin typeface="Cambria Math" panose="02040503050406030204" pitchFamily="18" charset="0"/>
                          </a:rPr>
                        </m:ctrlPr>
                      </m:sSupPr>
                      <m:e>
                        <m:r>
                          <a:rPr lang="en-US" b="0" i="1" smtClean="0">
                            <a:latin typeface="Cambria Math"/>
                          </a:rPr>
                          <m:t>𝑋</m:t>
                        </m:r>
                      </m:e>
                      <m:sup>
                        <m:r>
                          <a:rPr lang="en-US" b="0" i="1" smtClean="0">
                            <a:latin typeface="Cambria Math"/>
                          </a:rPr>
                          <m:t>2</m:t>
                        </m:r>
                      </m:sup>
                    </m:sSup>
                  </m:oMath>
                </a14:m>
                <a:r>
                  <a:rPr lang="en-US" dirty="0"/>
                  <a:t> </a:t>
                </a:r>
                <a14:m>
                  <m:oMath xmlns:m="http://schemas.openxmlformats.org/officeDocument/2006/math">
                    <m:r>
                      <a:rPr lang="en-US" i="1">
                        <a:latin typeface="Cambria Math"/>
                      </a:rPr>
                      <m:t>+</m:t>
                    </m:r>
                    <m:sSub>
                      <m:sSubPr>
                        <m:ctrlPr>
                          <a:rPr lang="en-US" i="1">
                            <a:latin typeface="Cambria Math" panose="02040503050406030204" pitchFamily="18" charset="0"/>
                          </a:rPr>
                        </m:ctrlPr>
                      </m:sSubPr>
                      <m:e>
                        <m:r>
                          <a:rPr lang="en-US" i="1">
                            <a:latin typeface="Cambria Math"/>
                          </a:rPr>
                          <m:t>𝑏</m:t>
                        </m:r>
                      </m:e>
                      <m:sub>
                        <m:r>
                          <a:rPr lang="en-US" b="0" i="1" smtClean="0">
                            <a:latin typeface="Cambria Math"/>
                          </a:rPr>
                          <m:t>3</m:t>
                        </m:r>
                      </m:sub>
                    </m:sSub>
                    <m:sSup>
                      <m:sSupPr>
                        <m:ctrlPr>
                          <a:rPr lang="en-US" i="1">
                            <a:latin typeface="Cambria Math" panose="02040503050406030204" pitchFamily="18" charset="0"/>
                          </a:rPr>
                        </m:ctrlPr>
                      </m:sSupPr>
                      <m:e>
                        <m:r>
                          <a:rPr lang="en-US" i="1">
                            <a:latin typeface="Cambria Math"/>
                          </a:rPr>
                          <m:t>𝑋</m:t>
                        </m:r>
                      </m:e>
                      <m:sup>
                        <m:r>
                          <a:rPr lang="en-US" b="0" i="1" smtClean="0">
                            <a:latin typeface="Cambria Math"/>
                          </a:rPr>
                          <m:t>3</m:t>
                        </m:r>
                      </m:sup>
                    </m:sSup>
                  </m:oMath>
                </a14:m>
                <a:r>
                  <a:rPr lang="en-US" dirty="0"/>
                  <a:t> </a:t>
                </a:r>
                <a14:m>
                  <m:oMath xmlns:m="http://schemas.openxmlformats.org/officeDocument/2006/math">
                    <m:r>
                      <a:rPr lang="en-US" i="1">
                        <a:latin typeface="Cambria Math"/>
                      </a:rPr>
                      <m:t>+</m:t>
                    </m:r>
                    <m:sSub>
                      <m:sSubPr>
                        <m:ctrlPr>
                          <a:rPr lang="en-US" i="1">
                            <a:latin typeface="Cambria Math" panose="02040503050406030204" pitchFamily="18" charset="0"/>
                          </a:rPr>
                        </m:ctrlPr>
                      </m:sSubPr>
                      <m:e>
                        <m:r>
                          <a:rPr lang="en-US" i="1">
                            <a:latin typeface="Cambria Math"/>
                          </a:rPr>
                          <m:t>𝑏</m:t>
                        </m:r>
                      </m:e>
                      <m:sub>
                        <m:r>
                          <a:rPr lang="en-US" b="0" i="1" smtClean="0">
                            <a:latin typeface="Cambria Math"/>
                          </a:rPr>
                          <m:t>4</m:t>
                        </m:r>
                      </m:sub>
                    </m:sSub>
                    <m:sSup>
                      <m:sSupPr>
                        <m:ctrlPr>
                          <a:rPr lang="en-US" i="1">
                            <a:latin typeface="Cambria Math" panose="02040503050406030204" pitchFamily="18" charset="0"/>
                          </a:rPr>
                        </m:ctrlPr>
                      </m:sSupPr>
                      <m:e>
                        <m:r>
                          <a:rPr lang="en-US" i="1">
                            <a:latin typeface="Cambria Math"/>
                          </a:rPr>
                          <m:t>𝑋</m:t>
                        </m:r>
                      </m:e>
                      <m:sup>
                        <m:r>
                          <a:rPr lang="en-US" b="0" i="1" smtClean="0">
                            <a:latin typeface="Cambria Math"/>
                          </a:rPr>
                          <m:t>4</m:t>
                        </m:r>
                      </m:sup>
                    </m:sSup>
                  </m:oMath>
                </a14:m>
                <a:r>
                  <a:rPr lang="en-US" dirty="0"/>
                  <a:t> </a:t>
                </a:r>
                <a14:m>
                  <m:oMath xmlns:m="http://schemas.openxmlformats.org/officeDocument/2006/math">
                    <m:r>
                      <a:rPr lang="en-US" i="1">
                        <a:latin typeface="Cambria Math"/>
                      </a:rPr>
                      <m:t>+</m:t>
                    </m:r>
                    <m:sSub>
                      <m:sSubPr>
                        <m:ctrlPr>
                          <a:rPr lang="en-US" i="1">
                            <a:latin typeface="Cambria Math" panose="02040503050406030204" pitchFamily="18" charset="0"/>
                          </a:rPr>
                        </m:ctrlPr>
                      </m:sSubPr>
                      <m:e>
                        <m:r>
                          <a:rPr lang="en-US" i="1">
                            <a:latin typeface="Cambria Math"/>
                          </a:rPr>
                          <m:t>𝑏</m:t>
                        </m:r>
                      </m:e>
                      <m:sub>
                        <m:r>
                          <a:rPr lang="en-US" b="0" i="1" smtClean="0">
                            <a:latin typeface="Cambria Math"/>
                          </a:rPr>
                          <m:t>5</m:t>
                        </m:r>
                      </m:sub>
                    </m:sSub>
                    <m:sSup>
                      <m:sSupPr>
                        <m:ctrlPr>
                          <a:rPr lang="en-US" i="1">
                            <a:latin typeface="Cambria Math" panose="02040503050406030204" pitchFamily="18" charset="0"/>
                          </a:rPr>
                        </m:ctrlPr>
                      </m:sSupPr>
                      <m:e>
                        <m:r>
                          <a:rPr lang="en-US" i="1">
                            <a:latin typeface="Cambria Math"/>
                          </a:rPr>
                          <m:t>𝑋</m:t>
                        </m:r>
                      </m:e>
                      <m:sup>
                        <m:r>
                          <a:rPr lang="en-US" b="0" i="1" smtClean="0">
                            <a:latin typeface="Cambria Math"/>
                          </a:rPr>
                          <m:t>5</m:t>
                        </m:r>
                      </m:sup>
                    </m:sSup>
                  </m:oMath>
                </a14:m>
                <a:endParaRPr lang="en-CA" dirty="0"/>
              </a:p>
              <a:p>
                <a:pPr marL="0" indent="0" algn="ctr">
                  <a:buNone/>
                </a:pPr>
                <a:endParaRPr lang="en-US" dirty="0"/>
              </a:p>
              <a:p>
                <a:pPr marL="0" indent="0">
                  <a:buNone/>
                </a:pPr>
                <a:r>
                  <a:rPr lang="en-US" dirty="0"/>
                  <a:t>    where </a:t>
                </a:r>
                <a:r>
                  <a:rPr lang="en-US" i="1" dirty="0">
                    <a:latin typeface="+mj-lt"/>
                  </a:rPr>
                  <a:t>Y</a:t>
                </a:r>
                <a:r>
                  <a:rPr lang="en-US" dirty="0"/>
                  <a:t> is salary and </a:t>
                </a:r>
                <a:r>
                  <a:rPr lang="en-US" i="1" dirty="0">
                    <a:latin typeface="+mj-lt"/>
                  </a:rPr>
                  <a:t>X</a:t>
                </a:r>
                <a:r>
                  <a:rPr lang="en-US" dirty="0"/>
                  <a:t> is age</a:t>
                </a:r>
                <a:endParaRPr lang="en-CA"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1">
                <a:blip r:embed="rId2"/>
                <a:stretch>
                  <a:fillRect t="-889"/>
                </a:stretch>
              </a:blipFill>
            </p:spPr>
            <p:txBody>
              <a:bodyPr/>
              <a:lstStyle/>
              <a:p>
                <a:r>
                  <a:rPr lang="en-CA">
                    <a:noFill/>
                  </a:rPr>
                  <a:t> </a:t>
                </a:r>
              </a:p>
            </p:txBody>
          </p:sp>
        </mc:Fallback>
      </mc:AlternateContent>
      <p:sp>
        <p:nvSpPr>
          <p:cNvPr id="4" name="Footer Placeholder 3"/>
          <p:cNvSpPr>
            <a:spLocks noGrp="1"/>
          </p:cNvSpPr>
          <p:nvPr>
            <p:ph type="ftr" sz="quarter" idx="11"/>
          </p:nvPr>
        </p:nvSpPr>
        <p:spPr/>
        <p:txBody>
          <a:bodyPr/>
          <a:lstStyle/>
          <a:p>
            <a:r>
              <a:rPr lang="en-US" dirty="0"/>
              <a:t>Machine Learning in Business, 4</a:t>
            </a:r>
            <a:r>
              <a:rPr lang="en-US" baseline="30000" dirty="0"/>
              <a:t>th</a:t>
            </a:r>
            <a:r>
              <a:rPr lang="en-US" dirty="0"/>
              <a:t> Ed. Copyright  © John C. Hull et al. 2025</a:t>
            </a:r>
            <a:endParaRPr lang="en-CA" dirty="0"/>
          </a:p>
        </p:txBody>
      </p:sp>
      <p:sp>
        <p:nvSpPr>
          <p:cNvPr id="5" name="Slide Number Placeholder 4"/>
          <p:cNvSpPr>
            <a:spLocks noGrp="1"/>
          </p:cNvSpPr>
          <p:nvPr>
            <p:ph type="sldNum" sz="quarter" idx="12"/>
          </p:nvPr>
        </p:nvSpPr>
        <p:spPr/>
        <p:txBody>
          <a:bodyPr/>
          <a:lstStyle/>
          <a:p>
            <a:fld id="{F979D778-5668-409F-BE61-8F31D5437AFC}" type="slidenum">
              <a:rPr lang="en-CA" smtClean="0"/>
              <a:t>13</a:t>
            </a:fld>
            <a:endParaRPr lang="en-CA"/>
          </a:p>
        </p:txBody>
      </p:sp>
    </p:spTree>
    <p:extLst>
      <p:ext uri="{BB962C8B-B14F-4D97-AF65-F5344CB8AC3E}">
        <p14:creationId xmlns:p14="http://schemas.microsoft.com/office/powerpoint/2010/main" val="394257095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Data with Z-score scaling (Table 3.3)</a:t>
            </a:r>
            <a:endParaRPr lang="en-CA" dirty="0"/>
          </a:p>
        </p:txBody>
      </p:sp>
      <p:graphicFrame>
        <p:nvGraphicFramePr>
          <p:cNvPr id="3" name="Table 2"/>
          <p:cNvGraphicFramePr>
            <a:graphicFrameLocks noGrp="1"/>
          </p:cNvGraphicFramePr>
          <p:nvPr>
            <p:extLst>
              <p:ext uri="{D42A27DB-BD31-4B8C-83A1-F6EECF244321}">
                <p14:modId xmlns:p14="http://schemas.microsoft.com/office/powerpoint/2010/main" val="2526319916"/>
              </p:ext>
            </p:extLst>
          </p:nvPr>
        </p:nvGraphicFramePr>
        <p:xfrm>
          <a:off x="1403648" y="1988840"/>
          <a:ext cx="6038439" cy="3744411"/>
        </p:xfrm>
        <a:graphic>
          <a:graphicData uri="http://schemas.openxmlformats.org/drawingml/2006/table">
            <a:tbl>
              <a:tblPr firstRow="1" firstCol="1" bandRow="1">
                <a:tableStyleId>{5940675A-B579-460E-94D1-54222C63F5DA}</a:tableStyleId>
              </a:tblPr>
              <a:tblGrid>
                <a:gridCol w="935887">
                  <a:extLst>
                    <a:ext uri="{9D8B030D-6E8A-4147-A177-3AD203B41FA5}">
                      <a16:colId xmlns:a16="http://schemas.microsoft.com/office/drawing/2014/main" val="20000"/>
                    </a:ext>
                  </a:extLst>
                </a:gridCol>
                <a:gridCol w="879472">
                  <a:extLst>
                    <a:ext uri="{9D8B030D-6E8A-4147-A177-3AD203B41FA5}">
                      <a16:colId xmlns:a16="http://schemas.microsoft.com/office/drawing/2014/main" val="20001"/>
                    </a:ext>
                  </a:extLst>
                </a:gridCol>
                <a:gridCol w="1055770">
                  <a:extLst>
                    <a:ext uri="{9D8B030D-6E8A-4147-A177-3AD203B41FA5}">
                      <a16:colId xmlns:a16="http://schemas.microsoft.com/office/drawing/2014/main" val="20002"/>
                    </a:ext>
                  </a:extLst>
                </a:gridCol>
                <a:gridCol w="1055770">
                  <a:extLst>
                    <a:ext uri="{9D8B030D-6E8A-4147-A177-3AD203B41FA5}">
                      <a16:colId xmlns:a16="http://schemas.microsoft.com/office/drawing/2014/main" val="20003"/>
                    </a:ext>
                  </a:extLst>
                </a:gridCol>
                <a:gridCol w="1055770">
                  <a:extLst>
                    <a:ext uri="{9D8B030D-6E8A-4147-A177-3AD203B41FA5}">
                      <a16:colId xmlns:a16="http://schemas.microsoft.com/office/drawing/2014/main" val="20004"/>
                    </a:ext>
                  </a:extLst>
                </a:gridCol>
                <a:gridCol w="1055770">
                  <a:extLst>
                    <a:ext uri="{9D8B030D-6E8A-4147-A177-3AD203B41FA5}">
                      <a16:colId xmlns:a16="http://schemas.microsoft.com/office/drawing/2014/main" val="20005"/>
                    </a:ext>
                  </a:extLst>
                </a:gridCol>
              </a:tblGrid>
              <a:tr h="340401">
                <a:tc>
                  <a:txBody>
                    <a:bodyPr/>
                    <a:lstStyle/>
                    <a:p>
                      <a:pPr algn="ctr">
                        <a:lnSpc>
                          <a:spcPct val="106000"/>
                        </a:lnSpc>
                        <a:spcAft>
                          <a:spcPts val="0"/>
                        </a:spcAft>
                      </a:pPr>
                      <a:r>
                        <a:rPr lang="en-CA" sz="1600" dirty="0" err="1">
                          <a:effectLst/>
                        </a:rPr>
                        <a:t>Observ</a:t>
                      </a:r>
                      <a:r>
                        <a:rPr lang="en-CA" sz="1600" dirty="0">
                          <a:effectLst/>
                        </a:rPr>
                        <a:t>.</a:t>
                      </a:r>
                      <a:endParaRPr lang="en-CA" sz="1600" dirty="0">
                        <a:effectLst/>
                        <a:latin typeface="Calibri"/>
                        <a:ea typeface="Calibri"/>
                        <a:cs typeface="Times New Roman"/>
                      </a:endParaRPr>
                    </a:p>
                  </a:txBody>
                  <a:tcPr marL="68580" marR="68580" marT="0" marB="0"/>
                </a:tc>
                <a:tc>
                  <a:txBody>
                    <a:bodyPr/>
                    <a:lstStyle/>
                    <a:p>
                      <a:pPr algn="ctr">
                        <a:lnSpc>
                          <a:spcPct val="106000"/>
                        </a:lnSpc>
                        <a:spcAft>
                          <a:spcPts val="0"/>
                        </a:spcAft>
                      </a:pPr>
                      <a:r>
                        <a:rPr lang="en-CA" sz="1600">
                          <a:effectLst/>
                        </a:rPr>
                        <a:t>X</a:t>
                      </a:r>
                      <a:endParaRPr lang="en-CA" sz="1600">
                        <a:effectLst/>
                        <a:latin typeface="Calibri"/>
                        <a:ea typeface="Calibri"/>
                        <a:cs typeface="Times New Roman"/>
                      </a:endParaRPr>
                    </a:p>
                  </a:txBody>
                  <a:tcPr marL="68580" marR="68580" marT="0" marB="0"/>
                </a:tc>
                <a:tc>
                  <a:txBody>
                    <a:bodyPr/>
                    <a:lstStyle/>
                    <a:p>
                      <a:pPr algn="ctr">
                        <a:lnSpc>
                          <a:spcPct val="106000"/>
                        </a:lnSpc>
                        <a:spcAft>
                          <a:spcPts val="0"/>
                        </a:spcAft>
                      </a:pPr>
                      <a:r>
                        <a:rPr lang="en-CA" sz="1600">
                          <a:effectLst/>
                        </a:rPr>
                        <a:t>X</a:t>
                      </a:r>
                      <a:r>
                        <a:rPr lang="en-CA" sz="1600" baseline="30000">
                          <a:effectLst/>
                        </a:rPr>
                        <a:t>2</a:t>
                      </a:r>
                      <a:endParaRPr lang="en-CA" sz="1600">
                        <a:effectLst/>
                        <a:latin typeface="Calibri"/>
                        <a:ea typeface="Calibri"/>
                        <a:cs typeface="Times New Roman"/>
                      </a:endParaRPr>
                    </a:p>
                  </a:txBody>
                  <a:tcPr marL="68580" marR="68580" marT="0" marB="0"/>
                </a:tc>
                <a:tc>
                  <a:txBody>
                    <a:bodyPr/>
                    <a:lstStyle/>
                    <a:p>
                      <a:pPr algn="ctr">
                        <a:lnSpc>
                          <a:spcPct val="106000"/>
                        </a:lnSpc>
                        <a:spcAft>
                          <a:spcPts val="0"/>
                        </a:spcAft>
                      </a:pPr>
                      <a:r>
                        <a:rPr lang="en-CA" sz="1600">
                          <a:effectLst/>
                        </a:rPr>
                        <a:t>X</a:t>
                      </a:r>
                      <a:r>
                        <a:rPr lang="en-CA" sz="1600" baseline="30000">
                          <a:effectLst/>
                        </a:rPr>
                        <a:t>3</a:t>
                      </a:r>
                      <a:endParaRPr lang="en-CA" sz="1600">
                        <a:effectLst/>
                        <a:latin typeface="Calibri"/>
                        <a:ea typeface="Calibri"/>
                        <a:cs typeface="Times New Roman"/>
                      </a:endParaRPr>
                    </a:p>
                  </a:txBody>
                  <a:tcPr marL="68580" marR="68580" marT="0" marB="0"/>
                </a:tc>
                <a:tc>
                  <a:txBody>
                    <a:bodyPr/>
                    <a:lstStyle/>
                    <a:p>
                      <a:pPr algn="ctr">
                        <a:lnSpc>
                          <a:spcPct val="106000"/>
                        </a:lnSpc>
                        <a:spcAft>
                          <a:spcPts val="0"/>
                        </a:spcAft>
                      </a:pPr>
                      <a:r>
                        <a:rPr lang="en-CA" sz="1600">
                          <a:effectLst/>
                        </a:rPr>
                        <a:t>X</a:t>
                      </a:r>
                      <a:r>
                        <a:rPr lang="en-CA" sz="1600" baseline="30000">
                          <a:effectLst/>
                        </a:rPr>
                        <a:t>4</a:t>
                      </a:r>
                      <a:endParaRPr lang="en-CA" sz="1600">
                        <a:effectLst/>
                        <a:latin typeface="Calibri"/>
                        <a:ea typeface="Calibri"/>
                        <a:cs typeface="Times New Roman"/>
                      </a:endParaRPr>
                    </a:p>
                  </a:txBody>
                  <a:tcPr marL="68580" marR="68580" marT="0" marB="0"/>
                </a:tc>
                <a:tc>
                  <a:txBody>
                    <a:bodyPr/>
                    <a:lstStyle/>
                    <a:p>
                      <a:pPr algn="ctr">
                        <a:lnSpc>
                          <a:spcPct val="106000"/>
                        </a:lnSpc>
                        <a:spcAft>
                          <a:spcPts val="0"/>
                        </a:spcAft>
                      </a:pPr>
                      <a:r>
                        <a:rPr lang="en-CA" sz="1600">
                          <a:effectLst/>
                        </a:rPr>
                        <a:t>X</a:t>
                      </a:r>
                      <a:r>
                        <a:rPr lang="en-CA" sz="1600" baseline="30000">
                          <a:effectLst/>
                        </a:rPr>
                        <a:t>5</a:t>
                      </a:r>
                      <a:endParaRPr lang="en-CA" sz="1600">
                        <a:effectLst/>
                        <a:latin typeface="Calibri"/>
                        <a:ea typeface="Calibri"/>
                        <a:cs typeface="Times New Roman"/>
                      </a:endParaRPr>
                    </a:p>
                  </a:txBody>
                  <a:tcPr marL="68580" marR="68580" marT="0" marB="0"/>
                </a:tc>
                <a:extLst>
                  <a:ext uri="{0D108BD9-81ED-4DB2-BD59-A6C34878D82A}">
                    <a16:rowId xmlns:a16="http://schemas.microsoft.com/office/drawing/2014/main" val="10000"/>
                  </a:ext>
                </a:extLst>
              </a:tr>
              <a:tr h="340401">
                <a:tc>
                  <a:txBody>
                    <a:bodyPr/>
                    <a:lstStyle/>
                    <a:p>
                      <a:pPr algn="ctr">
                        <a:lnSpc>
                          <a:spcPct val="106000"/>
                        </a:lnSpc>
                        <a:spcAft>
                          <a:spcPts val="0"/>
                        </a:spcAft>
                      </a:pPr>
                      <a:r>
                        <a:rPr lang="en-CA" sz="1600">
                          <a:effectLst/>
                        </a:rPr>
                        <a:t>1</a:t>
                      </a:r>
                      <a:endParaRPr lang="en-CA" sz="1600">
                        <a:effectLst/>
                        <a:latin typeface="Calibri"/>
                        <a:ea typeface="Calibri"/>
                        <a:cs typeface="Times New Roman"/>
                      </a:endParaRPr>
                    </a:p>
                  </a:txBody>
                  <a:tcPr marL="68580" marR="68580" marT="0" marB="0"/>
                </a:tc>
                <a:tc>
                  <a:txBody>
                    <a:bodyPr/>
                    <a:lstStyle/>
                    <a:p>
                      <a:pPr algn="ctr">
                        <a:lnSpc>
                          <a:spcPct val="106000"/>
                        </a:lnSpc>
                        <a:spcAft>
                          <a:spcPts val="0"/>
                        </a:spcAft>
                      </a:pPr>
                      <a:r>
                        <a:rPr lang="en-CA" sz="1600">
                          <a:effectLst/>
                        </a:rPr>
                        <a:t>−1.290</a:t>
                      </a:r>
                      <a:endParaRPr lang="en-CA" sz="1600">
                        <a:effectLst/>
                        <a:latin typeface="Calibri"/>
                        <a:ea typeface="Calibri"/>
                        <a:cs typeface="Times New Roman"/>
                      </a:endParaRPr>
                    </a:p>
                  </a:txBody>
                  <a:tcPr marL="68580" marR="68580" marT="0" marB="0"/>
                </a:tc>
                <a:tc>
                  <a:txBody>
                    <a:bodyPr/>
                    <a:lstStyle/>
                    <a:p>
                      <a:pPr algn="ctr">
                        <a:lnSpc>
                          <a:spcPct val="106000"/>
                        </a:lnSpc>
                        <a:spcAft>
                          <a:spcPts val="0"/>
                        </a:spcAft>
                      </a:pPr>
                      <a:r>
                        <a:rPr lang="en-CA" sz="1600">
                          <a:effectLst/>
                        </a:rPr>
                        <a:t>−1.128</a:t>
                      </a:r>
                      <a:endParaRPr lang="en-CA" sz="1600">
                        <a:effectLst/>
                        <a:latin typeface="Calibri"/>
                        <a:ea typeface="Calibri"/>
                        <a:cs typeface="Times New Roman"/>
                      </a:endParaRPr>
                    </a:p>
                  </a:txBody>
                  <a:tcPr marL="68580" marR="68580" marT="0" marB="0"/>
                </a:tc>
                <a:tc>
                  <a:txBody>
                    <a:bodyPr/>
                    <a:lstStyle/>
                    <a:p>
                      <a:pPr algn="ctr">
                        <a:lnSpc>
                          <a:spcPct val="106000"/>
                        </a:lnSpc>
                        <a:spcAft>
                          <a:spcPts val="0"/>
                        </a:spcAft>
                      </a:pPr>
                      <a:r>
                        <a:rPr lang="en-CA" sz="1600">
                          <a:effectLst/>
                        </a:rPr>
                        <a:t>−0.988</a:t>
                      </a:r>
                      <a:endParaRPr lang="en-CA" sz="1600">
                        <a:effectLst/>
                        <a:latin typeface="Calibri"/>
                        <a:ea typeface="Calibri"/>
                        <a:cs typeface="Times New Roman"/>
                      </a:endParaRPr>
                    </a:p>
                  </a:txBody>
                  <a:tcPr marL="68580" marR="68580" marT="0" marB="0"/>
                </a:tc>
                <a:tc>
                  <a:txBody>
                    <a:bodyPr/>
                    <a:lstStyle/>
                    <a:p>
                      <a:pPr algn="ctr">
                        <a:lnSpc>
                          <a:spcPct val="106000"/>
                        </a:lnSpc>
                        <a:spcAft>
                          <a:spcPts val="0"/>
                        </a:spcAft>
                      </a:pPr>
                      <a:r>
                        <a:rPr lang="en-CA" sz="1600">
                          <a:effectLst/>
                        </a:rPr>
                        <a:t>−0.874</a:t>
                      </a:r>
                      <a:endParaRPr lang="en-CA" sz="1600">
                        <a:effectLst/>
                        <a:latin typeface="Calibri"/>
                        <a:ea typeface="Calibri"/>
                        <a:cs typeface="Times New Roman"/>
                      </a:endParaRPr>
                    </a:p>
                  </a:txBody>
                  <a:tcPr marL="68580" marR="68580" marT="0" marB="0"/>
                </a:tc>
                <a:tc>
                  <a:txBody>
                    <a:bodyPr/>
                    <a:lstStyle/>
                    <a:p>
                      <a:pPr algn="ctr">
                        <a:lnSpc>
                          <a:spcPct val="106000"/>
                        </a:lnSpc>
                        <a:spcAft>
                          <a:spcPts val="0"/>
                        </a:spcAft>
                      </a:pPr>
                      <a:r>
                        <a:rPr lang="en-CA" sz="1600">
                          <a:effectLst/>
                        </a:rPr>
                        <a:t>−0.782</a:t>
                      </a:r>
                      <a:endParaRPr lang="en-CA" sz="1600">
                        <a:effectLst/>
                        <a:latin typeface="Calibri"/>
                        <a:ea typeface="Calibri"/>
                        <a:cs typeface="Times New Roman"/>
                      </a:endParaRPr>
                    </a:p>
                  </a:txBody>
                  <a:tcPr marL="68580" marR="68580" marT="0" marB="0"/>
                </a:tc>
                <a:extLst>
                  <a:ext uri="{0D108BD9-81ED-4DB2-BD59-A6C34878D82A}">
                    <a16:rowId xmlns:a16="http://schemas.microsoft.com/office/drawing/2014/main" val="10001"/>
                  </a:ext>
                </a:extLst>
              </a:tr>
              <a:tr h="340401">
                <a:tc>
                  <a:txBody>
                    <a:bodyPr/>
                    <a:lstStyle/>
                    <a:p>
                      <a:pPr algn="ctr">
                        <a:lnSpc>
                          <a:spcPct val="106000"/>
                        </a:lnSpc>
                        <a:spcAft>
                          <a:spcPts val="0"/>
                        </a:spcAft>
                      </a:pPr>
                      <a:r>
                        <a:rPr lang="en-CA" sz="1600">
                          <a:effectLst/>
                        </a:rPr>
                        <a:t>2</a:t>
                      </a:r>
                      <a:endParaRPr lang="en-CA" sz="1600">
                        <a:effectLst/>
                        <a:latin typeface="Calibri"/>
                        <a:ea typeface="Calibri"/>
                        <a:cs typeface="Times New Roman"/>
                      </a:endParaRPr>
                    </a:p>
                  </a:txBody>
                  <a:tcPr marL="68580" marR="68580" marT="0" marB="0"/>
                </a:tc>
                <a:tc>
                  <a:txBody>
                    <a:bodyPr/>
                    <a:lstStyle/>
                    <a:p>
                      <a:pPr algn="ctr">
                        <a:lnSpc>
                          <a:spcPct val="106000"/>
                        </a:lnSpc>
                        <a:spcAft>
                          <a:spcPts val="0"/>
                        </a:spcAft>
                      </a:pPr>
                      <a:r>
                        <a:rPr lang="en-CA" sz="1600">
                          <a:effectLst/>
                        </a:rPr>
                        <a:t>  0.836</a:t>
                      </a:r>
                      <a:endParaRPr lang="en-CA" sz="1600">
                        <a:effectLst/>
                        <a:latin typeface="Calibri"/>
                        <a:ea typeface="Calibri"/>
                        <a:cs typeface="Times New Roman"/>
                      </a:endParaRPr>
                    </a:p>
                  </a:txBody>
                  <a:tcPr marL="68580" marR="68580" marT="0" marB="0"/>
                </a:tc>
                <a:tc>
                  <a:txBody>
                    <a:bodyPr/>
                    <a:lstStyle/>
                    <a:p>
                      <a:pPr algn="ctr">
                        <a:lnSpc>
                          <a:spcPct val="106000"/>
                        </a:lnSpc>
                        <a:spcAft>
                          <a:spcPts val="0"/>
                        </a:spcAft>
                      </a:pPr>
                      <a:r>
                        <a:rPr lang="en-CA" sz="1600" dirty="0">
                          <a:effectLst/>
                        </a:rPr>
                        <a:t>   0.778</a:t>
                      </a:r>
                      <a:endParaRPr lang="en-CA" sz="1600" dirty="0">
                        <a:effectLst/>
                        <a:latin typeface="Calibri"/>
                        <a:ea typeface="Calibri"/>
                        <a:cs typeface="Times New Roman"/>
                      </a:endParaRPr>
                    </a:p>
                  </a:txBody>
                  <a:tcPr marL="68580" marR="68580" marT="0" marB="0"/>
                </a:tc>
                <a:tc>
                  <a:txBody>
                    <a:bodyPr/>
                    <a:lstStyle/>
                    <a:p>
                      <a:pPr algn="ctr">
                        <a:lnSpc>
                          <a:spcPct val="106000"/>
                        </a:lnSpc>
                        <a:spcAft>
                          <a:spcPts val="0"/>
                        </a:spcAft>
                      </a:pPr>
                      <a:r>
                        <a:rPr lang="en-CA" sz="1600">
                          <a:effectLst/>
                        </a:rPr>
                        <a:t>   0.693</a:t>
                      </a:r>
                      <a:endParaRPr lang="en-CA" sz="1600">
                        <a:effectLst/>
                        <a:latin typeface="Calibri"/>
                        <a:ea typeface="Calibri"/>
                        <a:cs typeface="Times New Roman"/>
                      </a:endParaRPr>
                    </a:p>
                  </a:txBody>
                  <a:tcPr marL="68580" marR="68580" marT="0" marB="0"/>
                </a:tc>
                <a:tc>
                  <a:txBody>
                    <a:bodyPr/>
                    <a:lstStyle/>
                    <a:p>
                      <a:pPr algn="ctr">
                        <a:lnSpc>
                          <a:spcPct val="106000"/>
                        </a:lnSpc>
                        <a:spcAft>
                          <a:spcPts val="0"/>
                        </a:spcAft>
                      </a:pPr>
                      <a:r>
                        <a:rPr lang="en-CA" sz="1600">
                          <a:effectLst/>
                        </a:rPr>
                        <a:t>   0.592</a:t>
                      </a:r>
                      <a:endParaRPr lang="en-CA" sz="1600">
                        <a:effectLst/>
                        <a:latin typeface="Calibri"/>
                        <a:ea typeface="Calibri"/>
                        <a:cs typeface="Times New Roman"/>
                      </a:endParaRPr>
                    </a:p>
                  </a:txBody>
                  <a:tcPr marL="68580" marR="68580" marT="0" marB="0"/>
                </a:tc>
                <a:tc>
                  <a:txBody>
                    <a:bodyPr/>
                    <a:lstStyle/>
                    <a:p>
                      <a:pPr algn="ctr">
                        <a:lnSpc>
                          <a:spcPct val="106000"/>
                        </a:lnSpc>
                        <a:spcAft>
                          <a:spcPts val="0"/>
                        </a:spcAft>
                      </a:pPr>
                      <a:r>
                        <a:rPr lang="en-CA" sz="1600">
                          <a:effectLst/>
                        </a:rPr>
                        <a:t>   0.486</a:t>
                      </a:r>
                      <a:endParaRPr lang="en-CA" sz="1600">
                        <a:effectLst/>
                        <a:latin typeface="Calibri"/>
                        <a:ea typeface="Calibri"/>
                        <a:cs typeface="Times New Roman"/>
                      </a:endParaRPr>
                    </a:p>
                  </a:txBody>
                  <a:tcPr marL="68580" marR="68580" marT="0" marB="0"/>
                </a:tc>
                <a:extLst>
                  <a:ext uri="{0D108BD9-81ED-4DB2-BD59-A6C34878D82A}">
                    <a16:rowId xmlns:a16="http://schemas.microsoft.com/office/drawing/2014/main" val="10002"/>
                  </a:ext>
                </a:extLst>
              </a:tr>
              <a:tr h="340401">
                <a:tc>
                  <a:txBody>
                    <a:bodyPr/>
                    <a:lstStyle/>
                    <a:p>
                      <a:pPr algn="ctr">
                        <a:lnSpc>
                          <a:spcPct val="106000"/>
                        </a:lnSpc>
                        <a:spcAft>
                          <a:spcPts val="0"/>
                        </a:spcAft>
                      </a:pPr>
                      <a:r>
                        <a:rPr lang="en-CA" sz="1600">
                          <a:effectLst/>
                        </a:rPr>
                        <a:t>3</a:t>
                      </a:r>
                      <a:endParaRPr lang="en-CA" sz="1600">
                        <a:effectLst/>
                        <a:latin typeface="Calibri"/>
                        <a:ea typeface="Calibri"/>
                        <a:cs typeface="Times New Roman"/>
                      </a:endParaRPr>
                    </a:p>
                  </a:txBody>
                  <a:tcPr marL="68580" marR="68580" marT="0" marB="0"/>
                </a:tc>
                <a:tc>
                  <a:txBody>
                    <a:bodyPr/>
                    <a:lstStyle/>
                    <a:p>
                      <a:pPr algn="ctr">
                        <a:lnSpc>
                          <a:spcPct val="106000"/>
                        </a:lnSpc>
                        <a:spcAft>
                          <a:spcPts val="0"/>
                        </a:spcAft>
                      </a:pPr>
                      <a:r>
                        <a:rPr lang="en-CA" sz="1600">
                          <a:effectLst/>
                        </a:rPr>
                        <a:t>−1.148</a:t>
                      </a:r>
                      <a:endParaRPr lang="en-CA" sz="1600">
                        <a:effectLst/>
                        <a:latin typeface="Calibri"/>
                        <a:ea typeface="Calibri"/>
                        <a:cs typeface="Times New Roman"/>
                      </a:endParaRPr>
                    </a:p>
                  </a:txBody>
                  <a:tcPr marL="68580" marR="68580" marT="0" marB="0"/>
                </a:tc>
                <a:tc>
                  <a:txBody>
                    <a:bodyPr/>
                    <a:lstStyle/>
                    <a:p>
                      <a:pPr algn="ctr">
                        <a:lnSpc>
                          <a:spcPct val="106000"/>
                        </a:lnSpc>
                        <a:spcAft>
                          <a:spcPts val="0"/>
                        </a:spcAft>
                      </a:pPr>
                      <a:r>
                        <a:rPr lang="en-CA" sz="1600">
                          <a:effectLst/>
                        </a:rPr>
                        <a:t>−1.046</a:t>
                      </a:r>
                      <a:endParaRPr lang="en-CA" sz="1600">
                        <a:effectLst/>
                        <a:latin typeface="Calibri"/>
                        <a:ea typeface="Calibri"/>
                        <a:cs typeface="Times New Roman"/>
                      </a:endParaRPr>
                    </a:p>
                  </a:txBody>
                  <a:tcPr marL="68580" marR="68580" marT="0" marB="0"/>
                </a:tc>
                <a:tc>
                  <a:txBody>
                    <a:bodyPr/>
                    <a:lstStyle/>
                    <a:p>
                      <a:pPr algn="ctr">
                        <a:lnSpc>
                          <a:spcPct val="106000"/>
                        </a:lnSpc>
                        <a:spcAft>
                          <a:spcPts val="0"/>
                        </a:spcAft>
                      </a:pPr>
                      <a:r>
                        <a:rPr lang="en-CA" sz="1600" dirty="0">
                          <a:effectLst/>
                        </a:rPr>
                        <a:t>−0.943</a:t>
                      </a:r>
                      <a:endParaRPr lang="en-CA" sz="1600" dirty="0">
                        <a:effectLst/>
                        <a:latin typeface="Calibri"/>
                        <a:ea typeface="Calibri"/>
                        <a:cs typeface="Times New Roman"/>
                      </a:endParaRPr>
                    </a:p>
                  </a:txBody>
                  <a:tcPr marL="68580" marR="68580" marT="0" marB="0"/>
                </a:tc>
                <a:tc>
                  <a:txBody>
                    <a:bodyPr/>
                    <a:lstStyle/>
                    <a:p>
                      <a:pPr algn="ctr">
                        <a:lnSpc>
                          <a:spcPct val="106000"/>
                        </a:lnSpc>
                        <a:spcAft>
                          <a:spcPts val="0"/>
                        </a:spcAft>
                      </a:pPr>
                      <a:r>
                        <a:rPr lang="en-CA" sz="1600">
                          <a:effectLst/>
                        </a:rPr>
                        <a:t>−0.850</a:t>
                      </a:r>
                      <a:endParaRPr lang="en-CA" sz="1600">
                        <a:effectLst/>
                        <a:latin typeface="Calibri"/>
                        <a:ea typeface="Calibri"/>
                        <a:cs typeface="Times New Roman"/>
                      </a:endParaRPr>
                    </a:p>
                  </a:txBody>
                  <a:tcPr marL="68580" marR="68580" marT="0" marB="0"/>
                </a:tc>
                <a:tc>
                  <a:txBody>
                    <a:bodyPr/>
                    <a:lstStyle/>
                    <a:p>
                      <a:pPr algn="ctr">
                        <a:lnSpc>
                          <a:spcPct val="106000"/>
                        </a:lnSpc>
                        <a:spcAft>
                          <a:spcPts val="0"/>
                        </a:spcAft>
                      </a:pPr>
                      <a:r>
                        <a:rPr lang="en-CA" sz="1600">
                          <a:effectLst/>
                        </a:rPr>
                        <a:t>−0.770</a:t>
                      </a:r>
                      <a:endParaRPr lang="en-CA" sz="1600">
                        <a:effectLst/>
                        <a:latin typeface="Calibri"/>
                        <a:ea typeface="Calibri"/>
                        <a:cs typeface="Times New Roman"/>
                      </a:endParaRPr>
                    </a:p>
                  </a:txBody>
                  <a:tcPr marL="68580" marR="68580" marT="0" marB="0"/>
                </a:tc>
                <a:extLst>
                  <a:ext uri="{0D108BD9-81ED-4DB2-BD59-A6C34878D82A}">
                    <a16:rowId xmlns:a16="http://schemas.microsoft.com/office/drawing/2014/main" val="10003"/>
                  </a:ext>
                </a:extLst>
              </a:tr>
              <a:tr h="340401">
                <a:tc>
                  <a:txBody>
                    <a:bodyPr/>
                    <a:lstStyle/>
                    <a:p>
                      <a:pPr algn="ctr">
                        <a:lnSpc>
                          <a:spcPct val="106000"/>
                        </a:lnSpc>
                        <a:spcAft>
                          <a:spcPts val="0"/>
                        </a:spcAft>
                      </a:pPr>
                      <a:r>
                        <a:rPr lang="en-CA" sz="1600">
                          <a:effectLst/>
                        </a:rPr>
                        <a:t>4</a:t>
                      </a:r>
                      <a:endParaRPr lang="en-CA" sz="1600">
                        <a:effectLst/>
                        <a:latin typeface="Calibri"/>
                        <a:ea typeface="Calibri"/>
                        <a:cs typeface="Times New Roman"/>
                      </a:endParaRPr>
                    </a:p>
                  </a:txBody>
                  <a:tcPr marL="68580" marR="68580" marT="0" marB="0"/>
                </a:tc>
                <a:tc>
                  <a:txBody>
                    <a:bodyPr/>
                    <a:lstStyle/>
                    <a:p>
                      <a:pPr algn="ctr">
                        <a:lnSpc>
                          <a:spcPct val="106000"/>
                        </a:lnSpc>
                        <a:spcAft>
                          <a:spcPts val="0"/>
                        </a:spcAft>
                      </a:pPr>
                      <a:r>
                        <a:rPr lang="en-CA" sz="1600">
                          <a:effectLst/>
                        </a:rPr>
                        <a:t>−0.581</a:t>
                      </a:r>
                      <a:endParaRPr lang="en-CA" sz="1600">
                        <a:effectLst/>
                        <a:latin typeface="Calibri"/>
                        <a:ea typeface="Calibri"/>
                        <a:cs typeface="Times New Roman"/>
                      </a:endParaRPr>
                    </a:p>
                  </a:txBody>
                  <a:tcPr marL="68580" marR="68580" marT="0" marB="0"/>
                </a:tc>
                <a:tc>
                  <a:txBody>
                    <a:bodyPr/>
                    <a:lstStyle/>
                    <a:p>
                      <a:pPr algn="ctr">
                        <a:lnSpc>
                          <a:spcPct val="106000"/>
                        </a:lnSpc>
                        <a:spcAft>
                          <a:spcPts val="0"/>
                        </a:spcAft>
                      </a:pPr>
                      <a:r>
                        <a:rPr lang="en-CA" sz="1600">
                          <a:effectLst/>
                        </a:rPr>
                        <a:t>−0.652</a:t>
                      </a:r>
                      <a:endParaRPr lang="en-CA" sz="1600">
                        <a:effectLst/>
                        <a:latin typeface="Calibri"/>
                        <a:ea typeface="Calibri"/>
                        <a:cs typeface="Times New Roman"/>
                      </a:endParaRPr>
                    </a:p>
                  </a:txBody>
                  <a:tcPr marL="68580" marR="68580" marT="0" marB="0"/>
                </a:tc>
                <a:tc>
                  <a:txBody>
                    <a:bodyPr/>
                    <a:lstStyle/>
                    <a:p>
                      <a:pPr algn="ctr">
                        <a:lnSpc>
                          <a:spcPct val="106000"/>
                        </a:lnSpc>
                        <a:spcAft>
                          <a:spcPts val="0"/>
                        </a:spcAft>
                      </a:pPr>
                      <a:r>
                        <a:rPr lang="en-CA" sz="1600" dirty="0">
                          <a:effectLst/>
                        </a:rPr>
                        <a:t>−0.684</a:t>
                      </a:r>
                      <a:endParaRPr lang="en-CA" sz="1600" dirty="0">
                        <a:effectLst/>
                        <a:latin typeface="Calibri"/>
                        <a:ea typeface="Calibri"/>
                        <a:cs typeface="Times New Roman"/>
                      </a:endParaRPr>
                    </a:p>
                  </a:txBody>
                  <a:tcPr marL="68580" marR="68580" marT="0" marB="0"/>
                </a:tc>
                <a:tc>
                  <a:txBody>
                    <a:bodyPr/>
                    <a:lstStyle/>
                    <a:p>
                      <a:pPr algn="ctr">
                        <a:lnSpc>
                          <a:spcPct val="106000"/>
                        </a:lnSpc>
                        <a:spcAft>
                          <a:spcPts val="0"/>
                        </a:spcAft>
                      </a:pPr>
                      <a:r>
                        <a:rPr lang="en-CA" sz="1600" dirty="0">
                          <a:effectLst/>
                        </a:rPr>
                        <a:t>−0.688</a:t>
                      </a:r>
                      <a:endParaRPr lang="en-CA" sz="1600" dirty="0">
                        <a:effectLst/>
                        <a:latin typeface="Calibri"/>
                        <a:ea typeface="Calibri"/>
                        <a:cs typeface="Times New Roman"/>
                      </a:endParaRPr>
                    </a:p>
                  </a:txBody>
                  <a:tcPr marL="68580" marR="68580" marT="0" marB="0"/>
                </a:tc>
                <a:tc>
                  <a:txBody>
                    <a:bodyPr/>
                    <a:lstStyle/>
                    <a:p>
                      <a:pPr algn="ctr">
                        <a:lnSpc>
                          <a:spcPct val="106000"/>
                        </a:lnSpc>
                        <a:spcAft>
                          <a:spcPts val="0"/>
                        </a:spcAft>
                      </a:pPr>
                      <a:r>
                        <a:rPr lang="en-CA" sz="1600">
                          <a:effectLst/>
                        </a:rPr>
                        <a:t>−0.672</a:t>
                      </a:r>
                      <a:endParaRPr lang="en-CA" sz="1600">
                        <a:effectLst/>
                        <a:latin typeface="Calibri"/>
                        <a:ea typeface="Calibri"/>
                        <a:cs typeface="Times New Roman"/>
                      </a:endParaRPr>
                    </a:p>
                  </a:txBody>
                  <a:tcPr marL="68580" marR="68580" marT="0" marB="0"/>
                </a:tc>
                <a:extLst>
                  <a:ext uri="{0D108BD9-81ED-4DB2-BD59-A6C34878D82A}">
                    <a16:rowId xmlns:a16="http://schemas.microsoft.com/office/drawing/2014/main" val="10004"/>
                  </a:ext>
                </a:extLst>
              </a:tr>
              <a:tr h="340401">
                <a:tc>
                  <a:txBody>
                    <a:bodyPr/>
                    <a:lstStyle/>
                    <a:p>
                      <a:pPr algn="ctr">
                        <a:lnSpc>
                          <a:spcPct val="106000"/>
                        </a:lnSpc>
                        <a:spcAft>
                          <a:spcPts val="0"/>
                        </a:spcAft>
                      </a:pPr>
                      <a:r>
                        <a:rPr lang="en-CA" sz="1600">
                          <a:effectLst/>
                        </a:rPr>
                        <a:t>5</a:t>
                      </a:r>
                      <a:endParaRPr lang="en-CA" sz="1600">
                        <a:effectLst/>
                        <a:latin typeface="Calibri"/>
                        <a:ea typeface="Calibri"/>
                        <a:cs typeface="Times New Roman"/>
                      </a:endParaRPr>
                    </a:p>
                  </a:txBody>
                  <a:tcPr marL="68580" marR="68580" marT="0" marB="0"/>
                </a:tc>
                <a:tc>
                  <a:txBody>
                    <a:bodyPr/>
                    <a:lstStyle/>
                    <a:p>
                      <a:pPr algn="ctr">
                        <a:lnSpc>
                          <a:spcPct val="106000"/>
                        </a:lnSpc>
                        <a:spcAft>
                          <a:spcPts val="0"/>
                        </a:spcAft>
                      </a:pPr>
                      <a:r>
                        <a:rPr lang="en-CA" sz="1600">
                          <a:effectLst/>
                        </a:rPr>
                        <a:t>  1.191</a:t>
                      </a:r>
                      <a:endParaRPr lang="en-CA" sz="1600">
                        <a:effectLst/>
                        <a:latin typeface="Calibri"/>
                        <a:ea typeface="Calibri"/>
                        <a:cs typeface="Times New Roman"/>
                      </a:endParaRPr>
                    </a:p>
                  </a:txBody>
                  <a:tcPr marL="68580" marR="68580" marT="0" marB="0"/>
                </a:tc>
                <a:tc>
                  <a:txBody>
                    <a:bodyPr/>
                    <a:lstStyle/>
                    <a:p>
                      <a:pPr algn="ctr">
                        <a:lnSpc>
                          <a:spcPct val="106000"/>
                        </a:lnSpc>
                        <a:spcAft>
                          <a:spcPts val="0"/>
                        </a:spcAft>
                      </a:pPr>
                      <a:r>
                        <a:rPr lang="en-CA" sz="1600">
                          <a:effectLst/>
                        </a:rPr>
                        <a:t>   1.235</a:t>
                      </a:r>
                      <a:endParaRPr lang="en-CA" sz="1600">
                        <a:effectLst/>
                        <a:latin typeface="Calibri"/>
                        <a:ea typeface="Calibri"/>
                        <a:cs typeface="Times New Roman"/>
                      </a:endParaRPr>
                    </a:p>
                  </a:txBody>
                  <a:tcPr marL="68580" marR="68580" marT="0" marB="0"/>
                </a:tc>
                <a:tc>
                  <a:txBody>
                    <a:bodyPr/>
                    <a:lstStyle/>
                    <a:p>
                      <a:pPr algn="ctr">
                        <a:lnSpc>
                          <a:spcPct val="106000"/>
                        </a:lnSpc>
                        <a:spcAft>
                          <a:spcPts val="0"/>
                        </a:spcAft>
                      </a:pPr>
                      <a:r>
                        <a:rPr lang="en-CA" sz="1600">
                          <a:effectLst/>
                        </a:rPr>
                        <a:t>  1.247</a:t>
                      </a:r>
                      <a:endParaRPr lang="en-CA" sz="1600">
                        <a:effectLst/>
                        <a:latin typeface="Calibri"/>
                        <a:ea typeface="Calibri"/>
                        <a:cs typeface="Times New Roman"/>
                      </a:endParaRPr>
                    </a:p>
                  </a:txBody>
                  <a:tcPr marL="68580" marR="68580" marT="0" marB="0"/>
                </a:tc>
                <a:tc>
                  <a:txBody>
                    <a:bodyPr/>
                    <a:lstStyle/>
                    <a:p>
                      <a:pPr algn="ctr">
                        <a:lnSpc>
                          <a:spcPct val="106000"/>
                        </a:lnSpc>
                        <a:spcAft>
                          <a:spcPts val="0"/>
                        </a:spcAft>
                      </a:pPr>
                      <a:r>
                        <a:rPr lang="en-CA" sz="1600" dirty="0">
                          <a:effectLst/>
                        </a:rPr>
                        <a:t>   1.230</a:t>
                      </a:r>
                      <a:endParaRPr lang="en-CA" sz="1600" dirty="0">
                        <a:effectLst/>
                        <a:latin typeface="Calibri"/>
                        <a:ea typeface="Calibri"/>
                        <a:cs typeface="Times New Roman"/>
                      </a:endParaRPr>
                    </a:p>
                  </a:txBody>
                  <a:tcPr marL="68580" marR="68580" marT="0" marB="0"/>
                </a:tc>
                <a:tc>
                  <a:txBody>
                    <a:bodyPr/>
                    <a:lstStyle/>
                    <a:p>
                      <a:pPr algn="ctr">
                        <a:lnSpc>
                          <a:spcPct val="106000"/>
                        </a:lnSpc>
                        <a:spcAft>
                          <a:spcPts val="0"/>
                        </a:spcAft>
                      </a:pPr>
                      <a:r>
                        <a:rPr lang="en-CA" sz="1600">
                          <a:effectLst/>
                        </a:rPr>
                        <a:t>   1.191</a:t>
                      </a:r>
                      <a:endParaRPr lang="en-CA" sz="1600">
                        <a:effectLst/>
                        <a:latin typeface="Calibri"/>
                        <a:ea typeface="Calibri"/>
                        <a:cs typeface="Times New Roman"/>
                      </a:endParaRPr>
                    </a:p>
                  </a:txBody>
                  <a:tcPr marL="68580" marR="68580" marT="0" marB="0"/>
                </a:tc>
                <a:extLst>
                  <a:ext uri="{0D108BD9-81ED-4DB2-BD59-A6C34878D82A}">
                    <a16:rowId xmlns:a16="http://schemas.microsoft.com/office/drawing/2014/main" val="10005"/>
                  </a:ext>
                </a:extLst>
              </a:tr>
              <a:tr h="340401">
                <a:tc>
                  <a:txBody>
                    <a:bodyPr/>
                    <a:lstStyle/>
                    <a:p>
                      <a:pPr algn="ctr">
                        <a:lnSpc>
                          <a:spcPct val="106000"/>
                        </a:lnSpc>
                        <a:spcAft>
                          <a:spcPts val="0"/>
                        </a:spcAft>
                      </a:pPr>
                      <a:r>
                        <a:rPr lang="en-CA" sz="1600">
                          <a:effectLst/>
                        </a:rPr>
                        <a:t>6</a:t>
                      </a:r>
                      <a:endParaRPr lang="en-CA" sz="1600">
                        <a:effectLst/>
                        <a:latin typeface="Calibri"/>
                        <a:ea typeface="Calibri"/>
                        <a:cs typeface="Times New Roman"/>
                      </a:endParaRPr>
                    </a:p>
                  </a:txBody>
                  <a:tcPr marL="68580" marR="68580" marT="0" marB="0"/>
                </a:tc>
                <a:tc>
                  <a:txBody>
                    <a:bodyPr/>
                    <a:lstStyle/>
                    <a:p>
                      <a:pPr algn="ctr">
                        <a:lnSpc>
                          <a:spcPct val="106000"/>
                        </a:lnSpc>
                        <a:spcAft>
                          <a:spcPts val="0"/>
                        </a:spcAft>
                      </a:pPr>
                      <a:r>
                        <a:rPr lang="en-CA" sz="1600">
                          <a:effectLst/>
                        </a:rPr>
                        <a:t>  1.545</a:t>
                      </a:r>
                      <a:endParaRPr lang="en-CA" sz="1600">
                        <a:effectLst/>
                        <a:latin typeface="Calibri"/>
                        <a:ea typeface="Calibri"/>
                        <a:cs typeface="Times New Roman"/>
                      </a:endParaRPr>
                    </a:p>
                  </a:txBody>
                  <a:tcPr marL="68580" marR="68580" marT="0" marB="0"/>
                </a:tc>
                <a:tc>
                  <a:txBody>
                    <a:bodyPr/>
                    <a:lstStyle/>
                    <a:p>
                      <a:pPr algn="ctr">
                        <a:lnSpc>
                          <a:spcPct val="106000"/>
                        </a:lnSpc>
                        <a:spcAft>
                          <a:spcPts val="0"/>
                        </a:spcAft>
                      </a:pPr>
                      <a:r>
                        <a:rPr lang="en-CA" sz="1600">
                          <a:effectLst/>
                        </a:rPr>
                        <a:t>   1.731</a:t>
                      </a:r>
                      <a:endParaRPr lang="en-CA" sz="1600">
                        <a:effectLst/>
                        <a:latin typeface="Calibri"/>
                        <a:ea typeface="Calibri"/>
                        <a:cs typeface="Times New Roman"/>
                      </a:endParaRPr>
                    </a:p>
                  </a:txBody>
                  <a:tcPr marL="68580" marR="68580" marT="0" marB="0"/>
                </a:tc>
                <a:tc>
                  <a:txBody>
                    <a:bodyPr/>
                    <a:lstStyle/>
                    <a:p>
                      <a:pPr algn="ctr">
                        <a:lnSpc>
                          <a:spcPct val="106000"/>
                        </a:lnSpc>
                        <a:spcAft>
                          <a:spcPts val="0"/>
                        </a:spcAft>
                      </a:pPr>
                      <a:r>
                        <a:rPr lang="en-CA" sz="1600">
                          <a:effectLst/>
                        </a:rPr>
                        <a:t>   1.901</a:t>
                      </a:r>
                      <a:endParaRPr lang="en-CA" sz="1600">
                        <a:effectLst/>
                        <a:latin typeface="Calibri"/>
                        <a:ea typeface="Calibri"/>
                        <a:cs typeface="Times New Roman"/>
                      </a:endParaRPr>
                    </a:p>
                  </a:txBody>
                  <a:tcPr marL="68580" marR="68580" marT="0" marB="0"/>
                </a:tc>
                <a:tc>
                  <a:txBody>
                    <a:bodyPr/>
                    <a:lstStyle/>
                    <a:p>
                      <a:pPr algn="ctr">
                        <a:lnSpc>
                          <a:spcPct val="106000"/>
                        </a:lnSpc>
                        <a:spcAft>
                          <a:spcPts val="0"/>
                        </a:spcAft>
                      </a:pPr>
                      <a:r>
                        <a:rPr lang="en-CA" sz="1600" dirty="0">
                          <a:effectLst/>
                        </a:rPr>
                        <a:t>   2.048</a:t>
                      </a:r>
                      <a:endParaRPr lang="en-CA" sz="1600" dirty="0">
                        <a:effectLst/>
                        <a:latin typeface="Calibri"/>
                        <a:ea typeface="Calibri"/>
                        <a:cs typeface="Times New Roman"/>
                      </a:endParaRPr>
                    </a:p>
                  </a:txBody>
                  <a:tcPr marL="68580" marR="68580" marT="0" marB="0"/>
                </a:tc>
                <a:tc>
                  <a:txBody>
                    <a:bodyPr/>
                    <a:lstStyle/>
                    <a:p>
                      <a:pPr algn="ctr">
                        <a:lnSpc>
                          <a:spcPct val="106000"/>
                        </a:lnSpc>
                        <a:spcAft>
                          <a:spcPts val="0"/>
                        </a:spcAft>
                      </a:pPr>
                      <a:r>
                        <a:rPr lang="en-CA" sz="1600">
                          <a:effectLst/>
                        </a:rPr>
                        <a:t>   2.174</a:t>
                      </a:r>
                      <a:endParaRPr lang="en-CA" sz="1600">
                        <a:effectLst/>
                        <a:latin typeface="Calibri"/>
                        <a:ea typeface="Calibri"/>
                        <a:cs typeface="Times New Roman"/>
                      </a:endParaRPr>
                    </a:p>
                  </a:txBody>
                  <a:tcPr marL="68580" marR="68580" marT="0" marB="0"/>
                </a:tc>
                <a:extLst>
                  <a:ext uri="{0D108BD9-81ED-4DB2-BD59-A6C34878D82A}">
                    <a16:rowId xmlns:a16="http://schemas.microsoft.com/office/drawing/2014/main" val="10006"/>
                  </a:ext>
                </a:extLst>
              </a:tr>
              <a:tr h="340401">
                <a:tc>
                  <a:txBody>
                    <a:bodyPr/>
                    <a:lstStyle/>
                    <a:p>
                      <a:pPr algn="ctr">
                        <a:lnSpc>
                          <a:spcPct val="106000"/>
                        </a:lnSpc>
                        <a:spcAft>
                          <a:spcPts val="0"/>
                        </a:spcAft>
                      </a:pPr>
                      <a:r>
                        <a:rPr lang="en-CA" sz="1600">
                          <a:effectLst/>
                        </a:rPr>
                        <a:t>7</a:t>
                      </a:r>
                      <a:endParaRPr lang="en-CA" sz="1600">
                        <a:effectLst/>
                        <a:latin typeface="Calibri"/>
                        <a:ea typeface="Calibri"/>
                        <a:cs typeface="Times New Roman"/>
                      </a:endParaRPr>
                    </a:p>
                  </a:txBody>
                  <a:tcPr marL="68580" marR="68580" marT="0" marB="0"/>
                </a:tc>
                <a:tc>
                  <a:txBody>
                    <a:bodyPr/>
                    <a:lstStyle/>
                    <a:p>
                      <a:pPr algn="ctr">
                        <a:lnSpc>
                          <a:spcPct val="106000"/>
                        </a:lnSpc>
                        <a:spcAft>
                          <a:spcPts val="0"/>
                        </a:spcAft>
                      </a:pPr>
                      <a:r>
                        <a:rPr lang="en-CA" sz="1600">
                          <a:effectLst/>
                        </a:rPr>
                        <a:t>  0.128</a:t>
                      </a:r>
                      <a:endParaRPr lang="en-CA" sz="1600">
                        <a:effectLst/>
                        <a:latin typeface="Calibri"/>
                        <a:ea typeface="Calibri"/>
                        <a:cs typeface="Times New Roman"/>
                      </a:endParaRPr>
                    </a:p>
                  </a:txBody>
                  <a:tcPr marL="68580" marR="68580" marT="0" marB="0"/>
                </a:tc>
                <a:tc>
                  <a:txBody>
                    <a:bodyPr/>
                    <a:lstStyle/>
                    <a:p>
                      <a:pPr algn="ctr">
                        <a:lnSpc>
                          <a:spcPct val="106000"/>
                        </a:lnSpc>
                        <a:spcAft>
                          <a:spcPts val="0"/>
                        </a:spcAft>
                      </a:pPr>
                      <a:r>
                        <a:rPr lang="en-CA" sz="1600">
                          <a:effectLst/>
                        </a:rPr>
                        <a:t>−0.016</a:t>
                      </a:r>
                      <a:endParaRPr lang="en-CA" sz="1600">
                        <a:effectLst/>
                        <a:latin typeface="Calibri"/>
                        <a:ea typeface="Calibri"/>
                        <a:cs typeface="Times New Roman"/>
                      </a:endParaRPr>
                    </a:p>
                  </a:txBody>
                  <a:tcPr marL="68580" marR="68580" marT="0" marB="0"/>
                </a:tc>
                <a:tc>
                  <a:txBody>
                    <a:bodyPr/>
                    <a:lstStyle/>
                    <a:p>
                      <a:pPr algn="ctr">
                        <a:lnSpc>
                          <a:spcPct val="106000"/>
                        </a:lnSpc>
                        <a:spcAft>
                          <a:spcPts val="0"/>
                        </a:spcAft>
                      </a:pPr>
                      <a:r>
                        <a:rPr lang="en-CA" sz="1600">
                          <a:effectLst/>
                        </a:rPr>
                        <a:t>−0.146</a:t>
                      </a:r>
                      <a:endParaRPr lang="en-CA" sz="1600">
                        <a:effectLst/>
                        <a:latin typeface="Calibri"/>
                        <a:ea typeface="Calibri"/>
                        <a:cs typeface="Times New Roman"/>
                      </a:endParaRPr>
                    </a:p>
                  </a:txBody>
                  <a:tcPr marL="68580" marR="68580" marT="0" marB="0"/>
                </a:tc>
                <a:tc>
                  <a:txBody>
                    <a:bodyPr/>
                    <a:lstStyle/>
                    <a:p>
                      <a:pPr algn="ctr">
                        <a:lnSpc>
                          <a:spcPct val="106000"/>
                        </a:lnSpc>
                        <a:spcAft>
                          <a:spcPts val="0"/>
                        </a:spcAft>
                      </a:pPr>
                      <a:r>
                        <a:rPr lang="en-CA" sz="1600" dirty="0">
                          <a:effectLst/>
                        </a:rPr>
                        <a:t>−0.253</a:t>
                      </a:r>
                      <a:endParaRPr lang="en-CA" sz="1600" dirty="0">
                        <a:effectLst/>
                        <a:latin typeface="Calibri"/>
                        <a:ea typeface="Calibri"/>
                        <a:cs typeface="Times New Roman"/>
                      </a:endParaRPr>
                    </a:p>
                  </a:txBody>
                  <a:tcPr marL="68580" marR="68580" marT="0" marB="0"/>
                </a:tc>
                <a:tc>
                  <a:txBody>
                    <a:bodyPr/>
                    <a:lstStyle/>
                    <a:p>
                      <a:pPr algn="ctr">
                        <a:lnSpc>
                          <a:spcPct val="106000"/>
                        </a:lnSpc>
                        <a:spcAft>
                          <a:spcPts val="0"/>
                        </a:spcAft>
                      </a:pPr>
                      <a:r>
                        <a:rPr lang="en-CA" sz="1600">
                          <a:effectLst/>
                        </a:rPr>
                        <a:t>−0.333</a:t>
                      </a:r>
                      <a:endParaRPr lang="en-CA" sz="1600">
                        <a:effectLst/>
                        <a:latin typeface="Calibri"/>
                        <a:ea typeface="Calibri"/>
                        <a:cs typeface="Times New Roman"/>
                      </a:endParaRPr>
                    </a:p>
                  </a:txBody>
                  <a:tcPr marL="68580" marR="68580" marT="0" marB="0"/>
                </a:tc>
                <a:extLst>
                  <a:ext uri="{0D108BD9-81ED-4DB2-BD59-A6C34878D82A}">
                    <a16:rowId xmlns:a16="http://schemas.microsoft.com/office/drawing/2014/main" val="10007"/>
                  </a:ext>
                </a:extLst>
              </a:tr>
              <a:tr h="340401">
                <a:tc>
                  <a:txBody>
                    <a:bodyPr/>
                    <a:lstStyle/>
                    <a:p>
                      <a:pPr algn="ctr">
                        <a:lnSpc>
                          <a:spcPct val="106000"/>
                        </a:lnSpc>
                        <a:spcAft>
                          <a:spcPts val="0"/>
                        </a:spcAft>
                      </a:pPr>
                      <a:r>
                        <a:rPr lang="en-CA" sz="1600">
                          <a:effectLst/>
                        </a:rPr>
                        <a:t>8</a:t>
                      </a:r>
                      <a:endParaRPr lang="en-CA" sz="1600">
                        <a:effectLst/>
                        <a:latin typeface="Calibri"/>
                        <a:ea typeface="Calibri"/>
                        <a:cs typeface="Times New Roman"/>
                      </a:endParaRPr>
                    </a:p>
                  </a:txBody>
                  <a:tcPr marL="68580" marR="68580" marT="0" marB="0"/>
                </a:tc>
                <a:tc>
                  <a:txBody>
                    <a:bodyPr/>
                    <a:lstStyle/>
                    <a:p>
                      <a:pPr algn="ctr">
                        <a:lnSpc>
                          <a:spcPct val="106000"/>
                        </a:lnSpc>
                        <a:spcAft>
                          <a:spcPts val="0"/>
                        </a:spcAft>
                      </a:pPr>
                      <a:r>
                        <a:rPr lang="en-CA" sz="1600">
                          <a:effectLst/>
                        </a:rPr>
                        <a:t>−0.227</a:t>
                      </a:r>
                      <a:endParaRPr lang="en-CA" sz="1600">
                        <a:effectLst/>
                        <a:latin typeface="Calibri"/>
                        <a:ea typeface="Calibri"/>
                        <a:cs typeface="Times New Roman"/>
                      </a:endParaRPr>
                    </a:p>
                  </a:txBody>
                  <a:tcPr marL="68580" marR="68580" marT="0" marB="0"/>
                </a:tc>
                <a:tc>
                  <a:txBody>
                    <a:bodyPr/>
                    <a:lstStyle/>
                    <a:p>
                      <a:pPr algn="ctr">
                        <a:lnSpc>
                          <a:spcPct val="106000"/>
                        </a:lnSpc>
                        <a:spcAft>
                          <a:spcPts val="0"/>
                        </a:spcAft>
                      </a:pPr>
                      <a:r>
                        <a:rPr lang="en-CA" sz="1600">
                          <a:effectLst/>
                        </a:rPr>
                        <a:t>−0.354</a:t>
                      </a:r>
                      <a:endParaRPr lang="en-CA" sz="1600">
                        <a:effectLst/>
                        <a:latin typeface="Calibri"/>
                        <a:ea typeface="Calibri"/>
                        <a:cs typeface="Times New Roman"/>
                      </a:endParaRPr>
                    </a:p>
                  </a:txBody>
                  <a:tcPr marL="68580" marR="68580" marT="0" marB="0"/>
                </a:tc>
                <a:tc>
                  <a:txBody>
                    <a:bodyPr/>
                    <a:lstStyle/>
                    <a:p>
                      <a:pPr algn="ctr">
                        <a:lnSpc>
                          <a:spcPct val="106000"/>
                        </a:lnSpc>
                        <a:spcAft>
                          <a:spcPts val="0"/>
                        </a:spcAft>
                      </a:pPr>
                      <a:r>
                        <a:rPr lang="en-CA" sz="1600">
                          <a:effectLst/>
                        </a:rPr>
                        <a:t>−0.449</a:t>
                      </a:r>
                      <a:endParaRPr lang="en-CA" sz="1600">
                        <a:effectLst/>
                        <a:latin typeface="Calibri"/>
                        <a:ea typeface="Calibri"/>
                        <a:cs typeface="Times New Roman"/>
                      </a:endParaRPr>
                    </a:p>
                  </a:txBody>
                  <a:tcPr marL="68580" marR="68580" marT="0" marB="0"/>
                </a:tc>
                <a:tc>
                  <a:txBody>
                    <a:bodyPr/>
                    <a:lstStyle/>
                    <a:p>
                      <a:pPr algn="ctr">
                        <a:lnSpc>
                          <a:spcPct val="106000"/>
                        </a:lnSpc>
                        <a:spcAft>
                          <a:spcPts val="0"/>
                        </a:spcAft>
                      </a:pPr>
                      <a:r>
                        <a:rPr lang="en-CA" sz="1600" dirty="0">
                          <a:effectLst/>
                        </a:rPr>
                        <a:t>−0.511</a:t>
                      </a:r>
                      <a:endParaRPr lang="en-CA" sz="1600" dirty="0">
                        <a:effectLst/>
                        <a:latin typeface="Calibri"/>
                        <a:ea typeface="Calibri"/>
                        <a:cs typeface="Times New Roman"/>
                      </a:endParaRPr>
                    </a:p>
                  </a:txBody>
                  <a:tcPr marL="68580" marR="68580" marT="0" marB="0"/>
                </a:tc>
                <a:tc>
                  <a:txBody>
                    <a:bodyPr/>
                    <a:lstStyle/>
                    <a:p>
                      <a:pPr algn="ctr">
                        <a:lnSpc>
                          <a:spcPct val="106000"/>
                        </a:lnSpc>
                        <a:spcAft>
                          <a:spcPts val="0"/>
                        </a:spcAft>
                      </a:pPr>
                      <a:r>
                        <a:rPr lang="en-CA" sz="1600" dirty="0">
                          <a:effectLst/>
                        </a:rPr>
                        <a:t>−0.544</a:t>
                      </a:r>
                      <a:endParaRPr lang="en-CA" sz="1600" dirty="0">
                        <a:effectLst/>
                        <a:latin typeface="Calibri"/>
                        <a:ea typeface="Calibri"/>
                        <a:cs typeface="Times New Roman"/>
                      </a:endParaRPr>
                    </a:p>
                  </a:txBody>
                  <a:tcPr marL="68580" marR="68580" marT="0" marB="0"/>
                </a:tc>
                <a:extLst>
                  <a:ext uri="{0D108BD9-81ED-4DB2-BD59-A6C34878D82A}">
                    <a16:rowId xmlns:a16="http://schemas.microsoft.com/office/drawing/2014/main" val="10008"/>
                  </a:ext>
                </a:extLst>
              </a:tr>
              <a:tr h="340401">
                <a:tc>
                  <a:txBody>
                    <a:bodyPr/>
                    <a:lstStyle/>
                    <a:p>
                      <a:pPr indent="635" algn="ctr">
                        <a:lnSpc>
                          <a:spcPct val="106000"/>
                        </a:lnSpc>
                        <a:spcAft>
                          <a:spcPts val="0"/>
                        </a:spcAft>
                      </a:pPr>
                      <a:r>
                        <a:rPr lang="en-CA" sz="1600">
                          <a:effectLst/>
                        </a:rPr>
                        <a:t>9</a:t>
                      </a:r>
                      <a:endParaRPr lang="en-CA" sz="1600">
                        <a:effectLst/>
                        <a:latin typeface="Calibri"/>
                        <a:ea typeface="Calibri"/>
                        <a:cs typeface="Times New Roman"/>
                      </a:endParaRPr>
                    </a:p>
                  </a:txBody>
                  <a:tcPr marL="68580" marR="68580" marT="0" marB="0"/>
                </a:tc>
                <a:tc>
                  <a:txBody>
                    <a:bodyPr/>
                    <a:lstStyle/>
                    <a:p>
                      <a:pPr algn="ctr">
                        <a:lnSpc>
                          <a:spcPct val="106000"/>
                        </a:lnSpc>
                        <a:spcAft>
                          <a:spcPts val="0"/>
                        </a:spcAft>
                      </a:pPr>
                      <a:r>
                        <a:rPr lang="en-CA" sz="1600">
                          <a:effectLst/>
                        </a:rPr>
                        <a:t>  0.482</a:t>
                      </a:r>
                      <a:endParaRPr lang="en-CA" sz="1600">
                        <a:effectLst/>
                        <a:latin typeface="Calibri"/>
                        <a:ea typeface="Calibri"/>
                        <a:cs typeface="Times New Roman"/>
                      </a:endParaRPr>
                    </a:p>
                  </a:txBody>
                  <a:tcPr marL="68580" marR="68580" marT="0" marB="0"/>
                </a:tc>
                <a:tc>
                  <a:txBody>
                    <a:bodyPr/>
                    <a:lstStyle/>
                    <a:p>
                      <a:pPr algn="ctr">
                        <a:lnSpc>
                          <a:spcPct val="106000"/>
                        </a:lnSpc>
                        <a:spcAft>
                          <a:spcPts val="0"/>
                        </a:spcAft>
                      </a:pPr>
                      <a:r>
                        <a:rPr lang="en-CA" sz="1600">
                          <a:effectLst/>
                        </a:rPr>
                        <a:t>   0.361</a:t>
                      </a:r>
                      <a:endParaRPr lang="en-CA" sz="1600">
                        <a:effectLst/>
                        <a:latin typeface="Calibri"/>
                        <a:ea typeface="Calibri"/>
                        <a:cs typeface="Times New Roman"/>
                      </a:endParaRPr>
                    </a:p>
                  </a:txBody>
                  <a:tcPr marL="68580" marR="68580" marT="0" marB="0"/>
                </a:tc>
                <a:tc>
                  <a:txBody>
                    <a:bodyPr/>
                    <a:lstStyle/>
                    <a:p>
                      <a:pPr algn="ctr">
                        <a:lnSpc>
                          <a:spcPct val="106000"/>
                        </a:lnSpc>
                        <a:spcAft>
                          <a:spcPts val="0"/>
                        </a:spcAft>
                      </a:pPr>
                      <a:r>
                        <a:rPr lang="en-CA" sz="1600">
                          <a:effectLst/>
                        </a:rPr>
                        <a:t>   0.232</a:t>
                      </a:r>
                      <a:endParaRPr lang="en-CA" sz="1600">
                        <a:effectLst/>
                        <a:latin typeface="Calibri"/>
                        <a:ea typeface="Calibri"/>
                        <a:cs typeface="Times New Roman"/>
                      </a:endParaRPr>
                    </a:p>
                  </a:txBody>
                  <a:tcPr marL="68580" marR="68580" marT="0" marB="0"/>
                </a:tc>
                <a:tc>
                  <a:txBody>
                    <a:bodyPr/>
                    <a:lstStyle/>
                    <a:p>
                      <a:pPr algn="ctr">
                        <a:lnSpc>
                          <a:spcPct val="106000"/>
                        </a:lnSpc>
                        <a:spcAft>
                          <a:spcPts val="0"/>
                        </a:spcAft>
                      </a:pPr>
                      <a:r>
                        <a:rPr lang="en-CA" sz="1600">
                          <a:effectLst/>
                        </a:rPr>
                        <a:t>   0.107</a:t>
                      </a:r>
                      <a:endParaRPr lang="en-CA" sz="1600">
                        <a:effectLst/>
                        <a:latin typeface="Calibri"/>
                        <a:ea typeface="Calibri"/>
                        <a:cs typeface="Times New Roman"/>
                      </a:endParaRPr>
                    </a:p>
                  </a:txBody>
                  <a:tcPr marL="68580" marR="68580" marT="0" marB="0"/>
                </a:tc>
                <a:tc>
                  <a:txBody>
                    <a:bodyPr/>
                    <a:lstStyle/>
                    <a:p>
                      <a:pPr algn="ctr">
                        <a:lnSpc>
                          <a:spcPct val="106000"/>
                        </a:lnSpc>
                        <a:spcAft>
                          <a:spcPts val="0"/>
                        </a:spcAft>
                      </a:pPr>
                      <a:r>
                        <a:rPr lang="en-CA" sz="1600" dirty="0">
                          <a:effectLst/>
                        </a:rPr>
                        <a:t>−0.004</a:t>
                      </a:r>
                      <a:endParaRPr lang="en-CA" sz="1600" dirty="0">
                        <a:effectLst/>
                        <a:latin typeface="Calibri"/>
                        <a:ea typeface="Calibri"/>
                        <a:cs typeface="Times New Roman"/>
                      </a:endParaRPr>
                    </a:p>
                  </a:txBody>
                  <a:tcPr marL="68580" marR="68580" marT="0" marB="0"/>
                </a:tc>
                <a:extLst>
                  <a:ext uri="{0D108BD9-81ED-4DB2-BD59-A6C34878D82A}">
                    <a16:rowId xmlns:a16="http://schemas.microsoft.com/office/drawing/2014/main" val="10009"/>
                  </a:ext>
                </a:extLst>
              </a:tr>
              <a:tr h="340401">
                <a:tc>
                  <a:txBody>
                    <a:bodyPr/>
                    <a:lstStyle/>
                    <a:p>
                      <a:pPr algn="ctr">
                        <a:lnSpc>
                          <a:spcPct val="106000"/>
                        </a:lnSpc>
                        <a:spcAft>
                          <a:spcPts val="0"/>
                        </a:spcAft>
                      </a:pPr>
                      <a:r>
                        <a:rPr lang="en-CA" sz="1600">
                          <a:effectLst/>
                        </a:rPr>
                        <a:t>10</a:t>
                      </a:r>
                      <a:endParaRPr lang="en-CA" sz="1600">
                        <a:effectLst/>
                        <a:latin typeface="Calibri"/>
                        <a:ea typeface="Calibri"/>
                        <a:cs typeface="Times New Roman"/>
                      </a:endParaRPr>
                    </a:p>
                  </a:txBody>
                  <a:tcPr marL="68580" marR="68580" marT="0" marB="0"/>
                </a:tc>
                <a:tc>
                  <a:txBody>
                    <a:bodyPr/>
                    <a:lstStyle/>
                    <a:p>
                      <a:pPr algn="ctr">
                        <a:lnSpc>
                          <a:spcPct val="106000"/>
                        </a:lnSpc>
                        <a:spcAft>
                          <a:spcPts val="0"/>
                        </a:spcAft>
                      </a:pPr>
                      <a:r>
                        <a:rPr lang="en-CA" sz="1600">
                          <a:effectLst/>
                        </a:rPr>
                        <a:t>−0.936</a:t>
                      </a:r>
                      <a:endParaRPr lang="en-CA" sz="1600">
                        <a:effectLst/>
                        <a:latin typeface="Calibri"/>
                        <a:ea typeface="Calibri"/>
                        <a:cs typeface="Times New Roman"/>
                      </a:endParaRPr>
                    </a:p>
                  </a:txBody>
                  <a:tcPr marL="68580" marR="68580" marT="0" marB="0"/>
                </a:tc>
                <a:tc>
                  <a:txBody>
                    <a:bodyPr/>
                    <a:lstStyle/>
                    <a:p>
                      <a:pPr algn="ctr">
                        <a:lnSpc>
                          <a:spcPct val="106000"/>
                        </a:lnSpc>
                        <a:spcAft>
                          <a:spcPts val="0"/>
                        </a:spcAft>
                      </a:pPr>
                      <a:r>
                        <a:rPr lang="en-CA" sz="1600">
                          <a:effectLst/>
                        </a:rPr>
                        <a:t>−0.910</a:t>
                      </a:r>
                      <a:endParaRPr lang="en-CA" sz="1600">
                        <a:effectLst/>
                        <a:latin typeface="Calibri"/>
                        <a:ea typeface="Calibri"/>
                        <a:cs typeface="Times New Roman"/>
                      </a:endParaRPr>
                    </a:p>
                  </a:txBody>
                  <a:tcPr marL="68580" marR="68580" marT="0" marB="0"/>
                </a:tc>
                <a:tc>
                  <a:txBody>
                    <a:bodyPr/>
                    <a:lstStyle/>
                    <a:p>
                      <a:pPr algn="ctr">
                        <a:lnSpc>
                          <a:spcPct val="106000"/>
                        </a:lnSpc>
                        <a:spcAft>
                          <a:spcPts val="0"/>
                        </a:spcAft>
                      </a:pPr>
                      <a:r>
                        <a:rPr lang="en-CA" sz="1600">
                          <a:effectLst/>
                        </a:rPr>
                        <a:t>−0.861</a:t>
                      </a:r>
                      <a:endParaRPr lang="en-CA" sz="1600">
                        <a:effectLst/>
                        <a:latin typeface="Calibri"/>
                        <a:ea typeface="Calibri"/>
                        <a:cs typeface="Times New Roman"/>
                      </a:endParaRPr>
                    </a:p>
                  </a:txBody>
                  <a:tcPr marL="68580" marR="68580" marT="0" marB="0"/>
                </a:tc>
                <a:tc>
                  <a:txBody>
                    <a:bodyPr/>
                    <a:lstStyle/>
                    <a:p>
                      <a:pPr algn="ctr">
                        <a:lnSpc>
                          <a:spcPct val="106000"/>
                        </a:lnSpc>
                        <a:spcAft>
                          <a:spcPts val="0"/>
                        </a:spcAft>
                      </a:pPr>
                      <a:r>
                        <a:rPr lang="en-CA" sz="1600">
                          <a:effectLst/>
                        </a:rPr>
                        <a:t>−0.803</a:t>
                      </a:r>
                      <a:endParaRPr lang="en-CA" sz="1600">
                        <a:effectLst/>
                        <a:latin typeface="Calibri"/>
                        <a:ea typeface="Calibri"/>
                        <a:cs typeface="Times New Roman"/>
                      </a:endParaRPr>
                    </a:p>
                  </a:txBody>
                  <a:tcPr marL="68580" marR="68580" marT="0" marB="0"/>
                </a:tc>
                <a:tc>
                  <a:txBody>
                    <a:bodyPr/>
                    <a:lstStyle/>
                    <a:p>
                      <a:pPr algn="ctr">
                        <a:lnSpc>
                          <a:spcPct val="106000"/>
                        </a:lnSpc>
                        <a:spcAft>
                          <a:spcPts val="0"/>
                        </a:spcAft>
                      </a:pPr>
                      <a:r>
                        <a:rPr lang="en-CA" sz="1600" dirty="0">
                          <a:effectLst/>
                        </a:rPr>
                        <a:t>−0.745</a:t>
                      </a:r>
                      <a:endParaRPr lang="en-CA" sz="1600" dirty="0">
                        <a:effectLst/>
                        <a:latin typeface="Calibri"/>
                        <a:ea typeface="Calibri"/>
                        <a:cs typeface="Times New Roman"/>
                      </a:endParaRPr>
                    </a:p>
                  </a:txBody>
                  <a:tcPr marL="68580" marR="68580" marT="0" marB="0"/>
                </a:tc>
                <a:extLst>
                  <a:ext uri="{0D108BD9-81ED-4DB2-BD59-A6C34878D82A}">
                    <a16:rowId xmlns:a16="http://schemas.microsoft.com/office/drawing/2014/main" val="10010"/>
                  </a:ext>
                </a:extLst>
              </a:tr>
            </a:tbl>
          </a:graphicData>
        </a:graphic>
      </p:graphicFrame>
      <p:sp>
        <p:nvSpPr>
          <p:cNvPr id="4" name="Footer Placeholder 3"/>
          <p:cNvSpPr>
            <a:spLocks noGrp="1"/>
          </p:cNvSpPr>
          <p:nvPr>
            <p:ph type="ftr" sz="quarter" idx="11"/>
          </p:nvPr>
        </p:nvSpPr>
        <p:spPr/>
        <p:txBody>
          <a:bodyPr/>
          <a:lstStyle/>
          <a:p>
            <a:r>
              <a:rPr lang="en-US" dirty="0"/>
              <a:t>Machine Learning in Business, 4</a:t>
            </a:r>
            <a:r>
              <a:rPr lang="en-US" baseline="30000" dirty="0"/>
              <a:t>th</a:t>
            </a:r>
            <a:r>
              <a:rPr lang="en-US" dirty="0"/>
              <a:t> Ed. Copyright  © John C. Hull et al. 2025</a:t>
            </a:r>
            <a:endParaRPr lang="en-CA" dirty="0"/>
          </a:p>
        </p:txBody>
      </p:sp>
      <p:sp>
        <p:nvSpPr>
          <p:cNvPr id="5" name="Slide Number Placeholder 4"/>
          <p:cNvSpPr>
            <a:spLocks noGrp="1"/>
          </p:cNvSpPr>
          <p:nvPr>
            <p:ph type="sldNum" sz="quarter" idx="12"/>
          </p:nvPr>
        </p:nvSpPr>
        <p:spPr/>
        <p:txBody>
          <a:bodyPr/>
          <a:lstStyle/>
          <a:p>
            <a:fld id="{F979D778-5668-409F-BE61-8F31D5437AFC}" type="slidenum">
              <a:rPr lang="en-CA" smtClean="0"/>
              <a:t>14</a:t>
            </a:fld>
            <a:endParaRPr lang="en-CA"/>
          </a:p>
        </p:txBody>
      </p:sp>
    </p:spTree>
    <p:extLst>
      <p:ext uri="{BB962C8B-B14F-4D97-AF65-F5344CB8AC3E}">
        <p14:creationId xmlns:p14="http://schemas.microsoft.com/office/powerpoint/2010/main" val="29735748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Ridge Results, Table 3.4 (</a:t>
            </a:r>
            <a:r>
              <a:rPr lang="en-US" dirty="0">
                <a:latin typeface="Symbol" panose="05050102010706020507" pitchFamily="18" charset="2"/>
              </a:rPr>
              <a:t>l</a:t>
            </a:r>
            <a:r>
              <a:rPr lang="en-US" dirty="0"/>
              <a:t>=0.02 is similar to quadratic model)</a:t>
            </a:r>
            <a:endParaRPr lang="en-CA" dirty="0"/>
          </a:p>
        </p:txBody>
      </p:sp>
      <p:graphicFrame>
        <p:nvGraphicFramePr>
          <p:cNvPr id="4" name="Table 3"/>
          <p:cNvGraphicFramePr>
            <a:graphicFrameLocks noGrp="1"/>
          </p:cNvGraphicFramePr>
          <p:nvPr>
            <p:extLst>
              <p:ext uri="{D42A27DB-BD31-4B8C-83A1-F6EECF244321}">
                <p14:modId xmlns:p14="http://schemas.microsoft.com/office/powerpoint/2010/main" val="2304254200"/>
              </p:ext>
            </p:extLst>
          </p:nvPr>
        </p:nvGraphicFramePr>
        <p:xfrm>
          <a:off x="899592" y="2312817"/>
          <a:ext cx="7128792" cy="2088232"/>
        </p:xfrm>
        <a:graphic>
          <a:graphicData uri="http://schemas.openxmlformats.org/drawingml/2006/table">
            <a:tbl>
              <a:tblPr firstRow="1" firstCol="1" bandRow="1">
                <a:tableStyleId>{5940675A-B579-460E-94D1-54222C63F5DA}</a:tableStyleId>
              </a:tblPr>
              <a:tblGrid>
                <a:gridCol w="760714">
                  <a:extLst>
                    <a:ext uri="{9D8B030D-6E8A-4147-A177-3AD203B41FA5}">
                      <a16:colId xmlns:a16="http://schemas.microsoft.com/office/drawing/2014/main" val="20000"/>
                    </a:ext>
                  </a:extLst>
                </a:gridCol>
                <a:gridCol w="905120">
                  <a:extLst>
                    <a:ext uri="{9D8B030D-6E8A-4147-A177-3AD203B41FA5}">
                      <a16:colId xmlns:a16="http://schemas.microsoft.com/office/drawing/2014/main" val="20001"/>
                    </a:ext>
                  </a:extLst>
                </a:gridCol>
                <a:gridCol w="1075315">
                  <a:extLst>
                    <a:ext uri="{9D8B030D-6E8A-4147-A177-3AD203B41FA5}">
                      <a16:colId xmlns:a16="http://schemas.microsoft.com/office/drawing/2014/main" val="20002"/>
                    </a:ext>
                  </a:extLst>
                </a:gridCol>
                <a:gridCol w="1094654">
                  <a:extLst>
                    <a:ext uri="{9D8B030D-6E8A-4147-A177-3AD203B41FA5}">
                      <a16:colId xmlns:a16="http://schemas.microsoft.com/office/drawing/2014/main" val="20003"/>
                    </a:ext>
                  </a:extLst>
                </a:gridCol>
                <a:gridCol w="1095944">
                  <a:extLst>
                    <a:ext uri="{9D8B030D-6E8A-4147-A177-3AD203B41FA5}">
                      <a16:colId xmlns:a16="http://schemas.microsoft.com/office/drawing/2014/main" val="20004"/>
                    </a:ext>
                  </a:extLst>
                </a:gridCol>
                <a:gridCol w="1099811">
                  <a:extLst>
                    <a:ext uri="{9D8B030D-6E8A-4147-A177-3AD203B41FA5}">
                      <a16:colId xmlns:a16="http://schemas.microsoft.com/office/drawing/2014/main" val="20005"/>
                    </a:ext>
                  </a:extLst>
                </a:gridCol>
                <a:gridCol w="1097234">
                  <a:extLst>
                    <a:ext uri="{9D8B030D-6E8A-4147-A177-3AD203B41FA5}">
                      <a16:colId xmlns:a16="http://schemas.microsoft.com/office/drawing/2014/main" val="20006"/>
                    </a:ext>
                  </a:extLst>
                </a:gridCol>
              </a:tblGrid>
              <a:tr h="576064">
                <a:tc>
                  <a:txBody>
                    <a:bodyPr/>
                    <a:lstStyle/>
                    <a:p>
                      <a:pPr algn="ctr">
                        <a:lnSpc>
                          <a:spcPct val="106000"/>
                        </a:lnSpc>
                        <a:spcAft>
                          <a:spcPts val="0"/>
                        </a:spcAft>
                        <a:tabLst>
                          <a:tab pos="1260475" algn="l"/>
                        </a:tabLst>
                      </a:pPr>
                      <a:r>
                        <a:rPr lang="en-CA" sz="1600" b="1" dirty="0">
                          <a:effectLst/>
                          <a:latin typeface="Symbol" panose="05050102010706020507" pitchFamily="18" charset="2"/>
                        </a:rPr>
                        <a:t>l</a:t>
                      </a:r>
                      <a:endParaRPr lang="en-CA" sz="1600" b="1" dirty="0">
                        <a:effectLst/>
                        <a:latin typeface="Symbol" panose="05050102010706020507" pitchFamily="18" charset="2"/>
                        <a:ea typeface="Calibri"/>
                        <a:cs typeface="Times New Roman"/>
                      </a:endParaRPr>
                    </a:p>
                  </a:txBody>
                  <a:tcPr marL="68580" marR="68580" marT="0" marB="0"/>
                </a:tc>
                <a:tc>
                  <a:txBody>
                    <a:bodyPr/>
                    <a:lstStyle/>
                    <a:p>
                      <a:pPr algn="ctr">
                        <a:lnSpc>
                          <a:spcPct val="106000"/>
                        </a:lnSpc>
                        <a:spcAft>
                          <a:spcPts val="0"/>
                        </a:spcAft>
                        <a:tabLst>
                          <a:tab pos="1260475" algn="l"/>
                        </a:tabLst>
                      </a:pPr>
                      <a:r>
                        <a:rPr lang="en-CA" sz="1600" i="1" dirty="0">
                          <a:effectLst/>
                          <a:latin typeface="+mj-lt"/>
                        </a:rPr>
                        <a:t>a</a:t>
                      </a:r>
                      <a:endParaRPr lang="en-CA" sz="1600" i="1" dirty="0">
                        <a:effectLst/>
                        <a:latin typeface="+mj-lt"/>
                        <a:ea typeface="Calibri"/>
                        <a:cs typeface="Times New Roman"/>
                      </a:endParaRPr>
                    </a:p>
                  </a:txBody>
                  <a:tcPr marL="68580" marR="68580" marT="0" marB="0"/>
                </a:tc>
                <a:tc>
                  <a:txBody>
                    <a:bodyPr/>
                    <a:lstStyle/>
                    <a:p>
                      <a:pPr algn="ctr">
                        <a:lnSpc>
                          <a:spcPct val="106000"/>
                        </a:lnSpc>
                        <a:spcAft>
                          <a:spcPts val="0"/>
                        </a:spcAft>
                        <a:tabLst>
                          <a:tab pos="1260475" algn="l"/>
                        </a:tabLst>
                      </a:pPr>
                      <a:r>
                        <a:rPr lang="en-CA" sz="1600" i="1" dirty="0">
                          <a:effectLst/>
                          <a:latin typeface="+mj-lt"/>
                        </a:rPr>
                        <a:t>b</a:t>
                      </a:r>
                      <a:r>
                        <a:rPr lang="en-CA" sz="1600" i="0" baseline="-25000" dirty="0">
                          <a:effectLst/>
                          <a:latin typeface="+mj-lt"/>
                        </a:rPr>
                        <a:t>1</a:t>
                      </a:r>
                      <a:endParaRPr lang="en-CA" sz="1600" i="0" dirty="0">
                        <a:effectLst/>
                        <a:latin typeface="+mj-lt"/>
                        <a:ea typeface="Calibri"/>
                        <a:cs typeface="Times New Roman"/>
                      </a:endParaRPr>
                    </a:p>
                  </a:txBody>
                  <a:tcPr marL="68580" marR="68580" marT="0" marB="0"/>
                </a:tc>
                <a:tc>
                  <a:txBody>
                    <a:bodyPr/>
                    <a:lstStyle/>
                    <a:p>
                      <a:pPr algn="ctr">
                        <a:lnSpc>
                          <a:spcPct val="106000"/>
                        </a:lnSpc>
                        <a:spcAft>
                          <a:spcPts val="0"/>
                        </a:spcAft>
                        <a:tabLst>
                          <a:tab pos="1260475" algn="l"/>
                        </a:tabLst>
                      </a:pPr>
                      <a:r>
                        <a:rPr lang="en-CA" sz="1600" i="1" dirty="0">
                          <a:effectLst/>
                          <a:latin typeface="+mj-lt"/>
                        </a:rPr>
                        <a:t>b</a:t>
                      </a:r>
                      <a:r>
                        <a:rPr lang="en-CA" sz="1600" i="0" baseline="-25000" dirty="0">
                          <a:effectLst/>
                          <a:latin typeface="+mj-lt"/>
                        </a:rPr>
                        <a:t>2</a:t>
                      </a:r>
                      <a:endParaRPr lang="en-CA" sz="1600" i="0" dirty="0">
                        <a:effectLst/>
                        <a:latin typeface="+mj-lt"/>
                        <a:ea typeface="Calibri"/>
                        <a:cs typeface="Times New Roman"/>
                      </a:endParaRPr>
                    </a:p>
                  </a:txBody>
                  <a:tcPr marL="68580" marR="68580" marT="0" marB="0"/>
                </a:tc>
                <a:tc>
                  <a:txBody>
                    <a:bodyPr/>
                    <a:lstStyle/>
                    <a:p>
                      <a:pPr algn="ctr">
                        <a:lnSpc>
                          <a:spcPct val="106000"/>
                        </a:lnSpc>
                        <a:spcAft>
                          <a:spcPts val="0"/>
                        </a:spcAft>
                        <a:tabLst>
                          <a:tab pos="1260475" algn="l"/>
                        </a:tabLst>
                      </a:pPr>
                      <a:r>
                        <a:rPr lang="en-CA" sz="1600" i="1" dirty="0">
                          <a:effectLst/>
                          <a:latin typeface="+mj-lt"/>
                        </a:rPr>
                        <a:t>b</a:t>
                      </a:r>
                      <a:r>
                        <a:rPr lang="en-CA" sz="1600" i="0" baseline="-25000" dirty="0">
                          <a:effectLst/>
                          <a:latin typeface="+mj-lt"/>
                        </a:rPr>
                        <a:t>3</a:t>
                      </a:r>
                      <a:endParaRPr lang="en-CA" sz="1600" i="0" dirty="0">
                        <a:effectLst/>
                        <a:latin typeface="+mj-lt"/>
                        <a:ea typeface="Calibri"/>
                        <a:cs typeface="Times New Roman"/>
                      </a:endParaRPr>
                    </a:p>
                  </a:txBody>
                  <a:tcPr marL="68580" marR="68580" marT="0" marB="0"/>
                </a:tc>
                <a:tc>
                  <a:txBody>
                    <a:bodyPr/>
                    <a:lstStyle/>
                    <a:p>
                      <a:pPr algn="ctr">
                        <a:lnSpc>
                          <a:spcPct val="106000"/>
                        </a:lnSpc>
                        <a:spcAft>
                          <a:spcPts val="0"/>
                        </a:spcAft>
                        <a:tabLst>
                          <a:tab pos="1260475" algn="l"/>
                        </a:tabLst>
                      </a:pPr>
                      <a:r>
                        <a:rPr lang="en-CA" sz="1600" i="1" dirty="0">
                          <a:effectLst/>
                          <a:latin typeface="+mj-lt"/>
                        </a:rPr>
                        <a:t>b</a:t>
                      </a:r>
                      <a:r>
                        <a:rPr lang="en-CA" sz="1600" i="0" baseline="-25000" dirty="0">
                          <a:effectLst/>
                          <a:latin typeface="+mj-lt"/>
                        </a:rPr>
                        <a:t>4</a:t>
                      </a:r>
                      <a:endParaRPr lang="en-CA" sz="1600" i="0" dirty="0">
                        <a:effectLst/>
                        <a:latin typeface="+mj-lt"/>
                        <a:ea typeface="Calibri"/>
                        <a:cs typeface="Times New Roman"/>
                      </a:endParaRPr>
                    </a:p>
                  </a:txBody>
                  <a:tcPr marL="68580" marR="68580" marT="0" marB="0"/>
                </a:tc>
                <a:tc>
                  <a:txBody>
                    <a:bodyPr/>
                    <a:lstStyle/>
                    <a:p>
                      <a:pPr algn="ctr">
                        <a:lnSpc>
                          <a:spcPct val="106000"/>
                        </a:lnSpc>
                        <a:spcAft>
                          <a:spcPts val="0"/>
                        </a:spcAft>
                        <a:tabLst>
                          <a:tab pos="1260475" algn="l"/>
                        </a:tabLst>
                      </a:pPr>
                      <a:r>
                        <a:rPr lang="en-CA" sz="1600" i="1" dirty="0">
                          <a:effectLst/>
                          <a:latin typeface="+mj-lt"/>
                        </a:rPr>
                        <a:t>b</a:t>
                      </a:r>
                      <a:r>
                        <a:rPr lang="en-CA" sz="1600" i="0" baseline="-25000" dirty="0">
                          <a:effectLst/>
                          <a:latin typeface="+mj-lt"/>
                        </a:rPr>
                        <a:t>5</a:t>
                      </a:r>
                      <a:endParaRPr lang="en-CA" sz="1600" i="0" dirty="0">
                        <a:effectLst/>
                        <a:latin typeface="+mj-lt"/>
                        <a:ea typeface="Calibri"/>
                        <a:cs typeface="Times New Roman"/>
                      </a:endParaRPr>
                    </a:p>
                  </a:txBody>
                  <a:tcPr marL="68580" marR="68580" marT="0" marB="0"/>
                </a:tc>
                <a:extLst>
                  <a:ext uri="{0D108BD9-81ED-4DB2-BD59-A6C34878D82A}">
                    <a16:rowId xmlns:a16="http://schemas.microsoft.com/office/drawing/2014/main" val="10000"/>
                  </a:ext>
                </a:extLst>
              </a:tr>
              <a:tr h="504056">
                <a:tc>
                  <a:txBody>
                    <a:bodyPr/>
                    <a:lstStyle/>
                    <a:p>
                      <a:pPr algn="ctr">
                        <a:lnSpc>
                          <a:spcPct val="106000"/>
                        </a:lnSpc>
                        <a:spcAft>
                          <a:spcPts val="0"/>
                        </a:spcAft>
                        <a:tabLst>
                          <a:tab pos="1260475" algn="l"/>
                        </a:tabLst>
                      </a:pPr>
                      <a:r>
                        <a:rPr lang="en-US" sz="1600" b="1" dirty="0">
                          <a:effectLst/>
                          <a:latin typeface="+mj-lt"/>
                          <a:ea typeface="Calibri"/>
                          <a:cs typeface="Times New Roman"/>
                        </a:rPr>
                        <a:t>0</a:t>
                      </a:r>
                      <a:endParaRPr lang="en-CA" sz="1600" b="1" dirty="0">
                        <a:effectLst/>
                        <a:latin typeface="+mj-lt"/>
                        <a:ea typeface="Calibri"/>
                        <a:cs typeface="Times New Roman"/>
                      </a:endParaRPr>
                    </a:p>
                  </a:txBody>
                  <a:tcPr marL="68580" marR="68580" marT="0" marB="0"/>
                </a:tc>
                <a:tc>
                  <a:txBody>
                    <a:bodyPr/>
                    <a:lstStyle/>
                    <a:p>
                      <a:pPr algn="ctr">
                        <a:lnSpc>
                          <a:spcPct val="106000"/>
                        </a:lnSpc>
                        <a:spcAft>
                          <a:spcPts val="0"/>
                        </a:spcAft>
                        <a:tabLst>
                          <a:tab pos="1260475" algn="l"/>
                        </a:tabLst>
                      </a:pPr>
                      <a:r>
                        <a:rPr lang="en-US" sz="1600" dirty="0">
                          <a:effectLst/>
                          <a:latin typeface="+mj-lt"/>
                          <a:ea typeface="Calibri"/>
                          <a:cs typeface="Times New Roman"/>
                        </a:rPr>
                        <a:t>216.5</a:t>
                      </a:r>
                      <a:endParaRPr lang="en-CA" sz="1600" dirty="0">
                        <a:effectLst/>
                        <a:latin typeface="+mj-lt"/>
                        <a:ea typeface="Calibri"/>
                        <a:cs typeface="Times New Roman"/>
                      </a:endParaRPr>
                    </a:p>
                  </a:txBody>
                  <a:tcPr marL="68580" marR="68580" marT="0" marB="0"/>
                </a:tc>
                <a:tc>
                  <a:txBody>
                    <a:bodyPr/>
                    <a:lstStyle/>
                    <a:p>
                      <a:pPr algn="ctr">
                        <a:lnSpc>
                          <a:spcPct val="106000"/>
                        </a:lnSpc>
                        <a:spcAft>
                          <a:spcPts val="0"/>
                        </a:spcAft>
                        <a:tabLst>
                          <a:tab pos="1260475" algn="l"/>
                        </a:tabLst>
                      </a:pPr>
                      <a:r>
                        <a:rPr lang="en-CA" sz="1600" dirty="0">
                          <a:effectLst/>
                          <a:latin typeface="+mj-lt"/>
                          <a:ea typeface="Calibri"/>
                          <a:cs typeface="Times New Roman"/>
                        </a:rPr>
                        <a:t>−32,623</a:t>
                      </a:r>
                    </a:p>
                  </a:txBody>
                  <a:tcPr marL="68580" marR="68580" marT="0" marB="0"/>
                </a:tc>
                <a:tc>
                  <a:txBody>
                    <a:bodyPr/>
                    <a:lstStyle/>
                    <a:p>
                      <a:pPr algn="ctr">
                        <a:lnSpc>
                          <a:spcPct val="106000"/>
                        </a:lnSpc>
                        <a:spcAft>
                          <a:spcPts val="0"/>
                        </a:spcAft>
                        <a:tabLst>
                          <a:tab pos="1260475" algn="l"/>
                        </a:tabLst>
                      </a:pPr>
                      <a:r>
                        <a:rPr lang="en-US" sz="1600" dirty="0">
                          <a:effectLst/>
                          <a:latin typeface="+mj-lt"/>
                          <a:ea typeface="Calibri"/>
                          <a:cs typeface="Times New Roman"/>
                        </a:rPr>
                        <a:t>135,403</a:t>
                      </a:r>
                      <a:endParaRPr lang="en-CA" sz="1600" dirty="0">
                        <a:effectLst/>
                        <a:latin typeface="+mj-lt"/>
                        <a:ea typeface="Calibri"/>
                        <a:cs typeface="Times New Roman"/>
                      </a:endParaRPr>
                    </a:p>
                  </a:txBody>
                  <a:tcPr marL="68580" marR="68580" marT="0" marB="0"/>
                </a:tc>
                <a:tc>
                  <a:txBody>
                    <a:bodyPr/>
                    <a:lstStyle/>
                    <a:p>
                      <a:pPr algn="ctr">
                        <a:lnSpc>
                          <a:spcPct val="106000"/>
                        </a:lnSpc>
                        <a:spcAft>
                          <a:spcPts val="0"/>
                        </a:spcAft>
                        <a:tabLst>
                          <a:tab pos="1260475" algn="l"/>
                        </a:tabLst>
                      </a:pPr>
                      <a:r>
                        <a:rPr lang="en-CA" sz="1600" kern="1200" dirty="0">
                          <a:solidFill>
                            <a:schemeClr val="tx1"/>
                          </a:solidFill>
                          <a:effectLst/>
                          <a:latin typeface="+mj-lt"/>
                          <a:ea typeface="Calibri"/>
                          <a:cs typeface="Times New Roman"/>
                        </a:rPr>
                        <a:t>−215,493</a:t>
                      </a:r>
                      <a:endParaRPr lang="en-CA" sz="1600" dirty="0">
                        <a:effectLst/>
                        <a:latin typeface="+mj-lt"/>
                        <a:ea typeface="Calibri"/>
                        <a:cs typeface="Times New Roman"/>
                      </a:endParaRPr>
                    </a:p>
                  </a:txBody>
                  <a:tcPr marL="68580" marR="68580" marT="0" marB="0"/>
                </a:tc>
                <a:tc>
                  <a:txBody>
                    <a:bodyPr/>
                    <a:lstStyle/>
                    <a:p>
                      <a:pPr algn="ctr">
                        <a:lnSpc>
                          <a:spcPct val="106000"/>
                        </a:lnSpc>
                        <a:spcAft>
                          <a:spcPts val="0"/>
                        </a:spcAft>
                        <a:tabLst>
                          <a:tab pos="1260475" algn="l"/>
                        </a:tabLst>
                      </a:pPr>
                      <a:r>
                        <a:rPr lang="en-US" sz="1600" dirty="0">
                          <a:effectLst/>
                          <a:latin typeface="+mj-lt"/>
                          <a:ea typeface="Calibri"/>
                          <a:cs typeface="Times New Roman"/>
                        </a:rPr>
                        <a:t>155,315</a:t>
                      </a:r>
                      <a:endParaRPr lang="en-CA" sz="1600" dirty="0">
                        <a:effectLst/>
                        <a:latin typeface="+mj-lt"/>
                        <a:ea typeface="Calibri"/>
                        <a:cs typeface="Times New Roman"/>
                      </a:endParaRPr>
                    </a:p>
                  </a:txBody>
                  <a:tcPr marL="68580" marR="68580" marT="0" marB="0"/>
                </a:tc>
                <a:tc>
                  <a:txBody>
                    <a:bodyPr/>
                    <a:lstStyle/>
                    <a:p>
                      <a:pPr algn="ctr">
                        <a:lnSpc>
                          <a:spcPct val="106000"/>
                        </a:lnSpc>
                        <a:spcAft>
                          <a:spcPts val="0"/>
                        </a:spcAft>
                        <a:tabLst>
                          <a:tab pos="1260475" algn="l"/>
                        </a:tabLst>
                      </a:pPr>
                      <a:r>
                        <a:rPr lang="en-CA" sz="1600" kern="1200" dirty="0">
                          <a:solidFill>
                            <a:schemeClr val="tx1"/>
                          </a:solidFill>
                          <a:effectLst/>
                          <a:latin typeface="+mj-lt"/>
                          <a:ea typeface="Calibri"/>
                          <a:cs typeface="Times New Roman"/>
                        </a:rPr>
                        <a:t>−42,559</a:t>
                      </a:r>
                      <a:endParaRPr lang="en-CA" sz="1600" dirty="0">
                        <a:effectLst/>
                        <a:latin typeface="+mj-lt"/>
                        <a:ea typeface="Calibri"/>
                        <a:cs typeface="Times New Roman"/>
                      </a:endParaRPr>
                    </a:p>
                  </a:txBody>
                  <a:tcPr marL="68580" marR="68580" marT="0" marB="0"/>
                </a:tc>
                <a:extLst>
                  <a:ext uri="{0D108BD9-81ED-4DB2-BD59-A6C34878D82A}">
                    <a16:rowId xmlns:a16="http://schemas.microsoft.com/office/drawing/2014/main" val="10001"/>
                  </a:ext>
                </a:extLst>
              </a:tr>
              <a:tr h="504056">
                <a:tc>
                  <a:txBody>
                    <a:bodyPr/>
                    <a:lstStyle/>
                    <a:p>
                      <a:pPr algn="ctr">
                        <a:lnSpc>
                          <a:spcPct val="106000"/>
                        </a:lnSpc>
                        <a:spcAft>
                          <a:spcPts val="0"/>
                        </a:spcAft>
                        <a:tabLst>
                          <a:tab pos="1260475" algn="l"/>
                        </a:tabLst>
                      </a:pPr>
                      <a:r>
                        <a:rPr lang="en-CA" sz="1600" b="1" dirty="0">
                          <a:effectLst/>
                          <a:latin typeface="+mj-lt"/>
                        </a:rPr>
                        <a:t>0.02</a:t>
                      </a:r>
                      <a:endParaRPr lang="en-CA" sz="1600" b="1" dirty="0">
                        <a:effectLst/>
                        <a:latin typeface="+mj-lt"/>
                        <a:ea typeface="Calibri"/>
                        <a:cs typeface="Times New Roman"/>
                      </a:endParaRPr>
                    </a:p>
                  </a:txBody>
                  <a:tcPr marL="68580" marR="68580" marT="0" marB="0"/>
                </a:tc>
                <a:tc>
                  <a:txBody>
                    <a:bodyPr/>
                    <a:lstStyle/>
                    <a:p>
                      <a:pPr algn="ctr">
                        <a:lnSpc>
                          <a:spcPct val="106000"/>
                        </a:lnSpc>
                        <a:spcAft>
                          <a:spcPts val="0"/>
                        </a:spcAft>
                        <a:tabLst>
                          <a:tab pos="1260475" algn="l"/>
                        </a:tabLst>
                      </a:pPr>
                      <a:r>
                        <a:rPr lang="en-CA" sz="1600" dirty="0">
                          <a:effectLst/>
                          <a:latin typeface="+mj-lt"/>
                        </a:rPr>
                        <a:t>216.5</a:t>
                      </a:r>
                      <a:endParaRPr lang="en-CA" sz="1600" dirty="0">
                        <a:effectLst/>
                        <a:latin typeface="+mj-lt"/>
                        <a:ea typeface="Calibri"/>
                        <a:cs typeface="Times New Roman"/>
                      </a:endParaRPr>
                    </a:p>
                  </a:txBody>
                  <a:tcPr marL="68580" marR="68580" marT="0" marB="0"/>
                </a:tc>
                <a:tc>
                  <a:txBody>
                    <a:bodyPr/>
                    <a:lstStyle/>
                    <a:p>
                      <a:pPr algn="ctr">
                        <a:lnSpc>
                          <a:spcPct val="106000"/>
                        </a:lnSpc>
                        <a:spcAft>
                          <a:spcPts val="0"/>
                        </a:spcAft>
                        <a:tabLst>
                          <a:tab pos="1260475" algn="l"/>
                        </a:tabLst>
                      </a:pPr>
                      <a:r>
                        <a:rPr lang="en-CA" sz="1600" dirty="0">
                          <a:effectLst/>
                          <a:latin typeface="+mj-lt"/>
                        </a:rPr>
                        <a:t>97.8</a:t>
                      </a:r>
                      <a:endParaRPr lang="en-CA" sz="1600" dirty="0">
                        <a:effectLst/>
                        <a:latin typeface="+mj-lt"/>
                        <a:ea typeface="Calibri"/>
                        <a:cs typeface="Times New Roman"/>
                      </a:endParaRPr>
                    </a:p>
                  </a:txBody>
                  <a:tcPr marL="68580" marR="68580" marT="0" marB="0"/>
                </a:tc>
                <a:tc>
                  <a:txBody>
                    <a:bodyPr/>
                    <a:lstStyle/>
                    <a:p>
                      <a:pPr algn="ctr">
                        <a:lnSpc>
                          <a:spcPct val="106000"/>
                        </a:lnSpc>
                        <a:spcAft>
                          <a:spcPts val="0"/>
                        </a:spcAft>
                        <a:tabLst>
                          <a:tab pos="1260475" algn="l"/>
                        </a:tabLst>
                      </a:pPr>
                      <a:r>
                        <a:rPr lang="en-CA" sz="1600" dirty="0">
                          <a:effectLst/>
                          <a:latin typeface="+mj-lt"/>
                        </a:rPr>
                        <a:t>36.6</a:t>
                      </a:r>
                      <a:endParaRPr lang="en-CA" sz="1600" dirty="0">
                        <a:effectLst/>
                        <a:latin typeface="+mj-lt"/>
                        <a:ea typeface="Calibri"/>
                        <a:cs typeface="Times New Roman"/>
                      </a:endParaRPr>
                    </a:p>
                  </a:txBody>
                  <a:tcPr marL="68580" marR="68580" marT="0" marB="0"/>
                </a:tc>
                <a:tc>
                  <a:txBody>
                    <a:bodyPr/>
                    <a:lstStyle/>
                    <a:p>
                      <a:pPr algn="ctr">
                        <a:lnSpc>
                          <a:spcPct val="106000"/>
                        </a:lnSpc>
                        <a:spcAft>
                          <a:spcPts val="0"/>
                        </a:spcAft>
                        <a:tabLst>
                          <a:tab pos="1260475" algn="l"/>
                        </a:tabLst>
                      </a:pPr>
                      <a:r>
                        <a:rPr lang="en-CA" sz="1600" dirty="0">
                          <a:effectLst/>
                          <a:latin typeface="+mj-lt"/>
                        </a:rPr>
                        <a:t>−8.5</a:t>
                      </a:r>
                      <a:endParaRPr lang="en-CA" sz="1600" dirty="0">
                        <a:effectLst/>
                        <a:latin typeface="+mj-lt"/>
                        <a:ea typeface="Calibri"/>
                        <a:cs typeface="Times New Roman"/>
                      </a:endParaRPr>
                    </a:p>
                  </a:txBody>
                  <a:tcPr marL="68580" marR="68580" marT="0" marB="0"/>
                </a:tc>
                <a:tc>
                  <a:txBody>
                    <a:bodyPr/>
                    <a:lstStyle/>
                    <a:p>
                      <a:pPr algn="ctr">
                        <a:lnSpc>
                          <a:spcPct val="106000"/>
                        </a:lnSpc>
                        <a:spcAft>
                          <a:spcPts val="0"/>
                        </a:spcAft>
                        <a:tabLst>
                          <a:tab pos="1260475" algn="l"/>
                        </a:tabLst>
                      </a:pPr>
                      <a:r>
                        <a:rPr lang="en-CA" sz="1600" dirty="0">
                          <a:effectLst/>
                          <a:latin typeface="+mj-lt"/>
                        </a:rPr>
                        <a:t>   35.0</a:t>
                      </a:r>
                      <a:endParaRPr lang="en-CA" sz="1600" dirty="0">
                        <a:effectLst/>
                        <a:latin typeface="+mj-lt"/>
                        <a:ea typeface="Calibri"/>
                        <a:cs typeface="Times New Roman"/>
                      </a:endParaRPr>
                    </a:p>
                  </a:txBody>
                  <a:tcPr marL="68580" marR="68580" marT="0" marB="0"/>
                </a:tc>
                <a:tc>
                  <a:txBody>
                    <a:bodyPr/>
                    <a:lstStyle/>
                    <a:p>
                      <a:pPr algn="ctr">
                        <a:lnSpc>
                          <a:spcPct val="106000"/>
                        </a:lnSpc>
                        <a:spcAft>
                          <a:spcPts val="0"/>
                        </a:spcAft>
                        <a:tabLst>
                          <a:tab pos="1260475" algn="l"/>
                        </a:tabLst>
                      </a:pPr>
                      <a:r>
                        <a:rPr lang="en-CA" sz="1600" dirty="0">
                          <a:effectLst/>
                          <a:latin typeface="+mj-lt"/>
                        </a:rPr>
                        <a:t>−44.6</a:t>
                      </a:r>
                      <a:endParaRPr lang="en-CA" sz="1600" dirty="0">
                        <a:effectLst/>
                        <a:latin typeface="+mj-lt"/>
                        <a:ea typeface="Calibri"/>
                        <a:cs typeface="Times New Roman"/>
                      </a:endParaRPr>
                    </a:p>
                  </a:txBody>
                  <a:tcPr marL="68580" marR="68580" marT="0" marB="0"/>
                </a:tc>
                <a:extLst>
                  <a:ext uri="{0D108BD9-81ED-4DB2-BD59-A6C34878D82A}">
                    <a16:rowId xmlns:a16="http://schemas.microsoft.com/office/drawing/2014/main" val="10002"/>
                  </a:ext>
                </a:extLst>
              </a:tr>
              <a:tr h="504056">
                <a:tc>
                  <a:txBody>
                    <a:bodyPr/>
                    <a:lstStyle/>
                    <a:p>
                      <a:pPr algn="ctr">
                        <a:lnSpc>
                          <a:spcPct val="106000"/>
                        </a:lnSpc>
                        <a:spcAft>
                          <a:spcPts val="0"/>
                        </a:spcAft>
                        <a:tabLst>
                          <a:tab pos="1260475" algn="l"/>
                        </a:tabLst>
                      </a:pPr>
                      <a:r>
                        <a:rPr lang="en-CA" sz="1600" b="1" dirty="0">
                          <a:effectLst/>
                          <a:latin typeface="+mj-lt"/>
                        </a:rPr>
                        <a:t>0.10</a:t>
                      </a:r>
                      <a:endParaRPr lang="en-CA" sz="1600" b="1" dirty="0">
                        <a:effectLst/>
                        <a:latin typeface="+mj-lt"/>
                        <a:ea typeface="Calibri"/>
                        <a:cs typeface="Times New Roman"/>
                      </a:endParaRPr>
                    </a:p>
                  </a:txBody>
                  <a:tcPr marL="68580" marR="68580" marT="0" marB="0"/>
                </a:tc>
                <a:tc>
                  <a:txBody>
                    <a:bodyPr/>
                    <a:lstStyle/>
                    <a:p>
                      <a:pPr algn="ctr">
                        <a:lnSpc>
                          <a:spcPct val="106000"/>
                        </a:lnSpc>
                        <a:spcAft>
                          <a:spcPts val="0"/>
                        </a:spcAft>
                        <a:tabLst>
                          <a:tab pos="1260475" algn="l"/>
                        </a:tabLst>
                      </a:pPr>
                      <a:r>
                        <a:rPr lang="en-CA" sz="1600">
                          <a:effectLst/>
                          <a:latin typeface="+mj-lt"/>
                        </a:rPr>
                        <a:t>216.5</a:t>
                      </a:r>
                      <a:endParaRPr lang="en-CA" sz="1600">
                        <a:effectLst/>
                        <a:latin typeface="+mj-lt"/>
                        <a:ea typeface="Calibri"/>
                        <a:cs typeface="Times New Roman"/>
                      </a:endParaRPr>
                    </a:p>
                  </a:txBody>
                  <a:tcPr marL="68580" marR="68580" marT="0" marB="0"/>
                </a:tc>
                <a:tc>
                  <a:txBody>
                    <a:bodyPr/>
                    <a:lstStyle/>
                    <a:p>
                      <a:pPr algn="ctr">
                        <a:lnSpc>
                          <a:spcPct val="106000"/>
                        </a:lnSpc>
                        <a:spcAft>
                          <a:spcPts val="0"/>
                        </a:spcAft>
                        <a:tabLst>
                          <a:tab pos="1260475" algn="l"/>
                        </a:tabLst>
                      </a:pPr>
                      <a:r>
                        <a:rPr lang="en-CA" sz="1600">
                          <a:effectLst/>
                          <a:latin typeface="+mj-lt"/>
                        </a:rPr>
                        <a:t>56.5</a:t>
                      </a:r>
                      <a:endParaRPr lang="en-CA" sz="1600">
                        <a:effectLst/>
                        <a:latin typeface="+mj-lt"/>
                        <a:ea typeface="Calibri"/>
                        <a:cs typeface="Times New Roman"/>
                      </a:endParaRPr>
                    </a:p>
                  </a:txBody>
                  <a:tcPr marL="68580" marR="68580" marT="0" marB="0"/>
                </a:tc>
                <a:tc>
                  <a:txBody>
                    <a:bodyPr/>
                    <a:lstStyle/>
                    <a:p>
                      <a:pPr algn="ctr">
                        <a:lnSpc>
                          <a:spcPct val="106000"/>
                        </a:lnSpc>
                        <a:spcAft>
                          <a:spcPts val="0"/>
                        </a:spcAft>
                        <a:tabLst>
                          <a:tab pos="1260475" algn="l"/>
                        </a:tabLst>
                      </a:pPr>
                      <a:r>
                        <a:rPr lang="en-CA" sz="1600" dirty="0">
                          <a:effectLst/>
                          <a:latin typeface="+mj-lt"/>
                        </a:rPr>
                        <a:t>28.1</a:t>
                      </a:r>
                      <a:endParaRPr lang="en-CA" sz="1600" dirty="0">
                        <a:effectLst/>
                        <a:latin typeface="+mj-lt"/>
                        <a:ea typeface="Calibri"/>
                        <a:cs typeface="Times New Roman"/>
                      </a:endParaRPr>
                    </a:p>
                  </a:txBody>
                  <a:tcPr marL="68580" marR="68580" marT="0" marB="0"/>
                </a:tc>
                <a:tc>
                  <a:txBody>
                    <a:bodyPr/>
                    <a:lstStyle/>
                    <a:p>
                      <a:pPr algn="ctr">
                        <a:lnSpc>
                          <a:spcPct val="106000"/>
                        </a:lnSpc>
                        <a:spcAft>
                          <a:spcPts val="0"/>
                        </a:spcAft>
                        <a:tabLst>
                          <a:tab pos="1260475" algn="l"/>
                        </a:tabLst>
                      </a:pPr>
                      <a:r>
                        <a:rPr lang="en-CA" sz="1600" dirty="0">
                          <a:effectLst/>
                          <a:latin typeface="+mj-lt"/>
                        </a:rPr>
                        <a:t>   3.7</a:t>
                      </a:r>
                      <a:endParaRPr lang="en-CA" sz="1600" dirty="0">
                        <a:effectLst/>
                        <a:latin typeface="+mj-lt"/>
                        <a:ea typeface="Calibri"/>
                        <a:cs typeface="Times New Roman"/>
                      </a:endParaRPr>
                    </a:p>
                  </a:txBody>
                  <a:tcPr marL="68580" marR="68580" marT="0" marB="0"/>
                </a:tc>
                <a:tc>
                  <a:txBody>
                    <a:bodyPr/>
                    <a:lstStyle/>
                    <a:p>
                      <a:pPr algn="ctr">
                        <a:lnSpc>
                          <a:spcPct val="106000"/>
                        </a:lnSpc>
                        <a:spcAft>
                          <a:spcPts val="0"/>
                        </a:spcAft>
                        <a:tabLst>
                          <a:tab pos="1260475" algn="l"/>
                        </a:tabLst>
                      </a:pPr>
                      <a:r>
                        <a:rPr lang="en-CA" sz="1600" dirty="0">
                          <a:effectLst/>
                          <a:latin typeface="+mj-lt"/>
                        </a:rPr>
                        <a:t>−15.1</a:t>
                      </a:r>
                      <a:endParaRPr lang="en-CA" sz="1600" dirty="0">
                        <a:effectLst/>
                        <a:latin typeface="+mj-lt"/>
                        <a:ea typeface="Calibri"/>
                        <a:cs typeface="Times New Roman"/>
                      </a:endParaRPr>
                    </a:p>
                  </a:txBody>
                  <a:tcPr marL="68580" marR="68580" marT="0" marB="0"/>
                </a:tc>
                <a:tc>
                  <a:txBody>
                    <a:bodyPr/>
                    <a:lstStyle/>
                    <a:p>
                      <a:pPr algn="ctr">
                        <a:lnSpc>
                          <a:spcPct val="106000"/>
                        </a:lnSpc>
                        <a:spcAft>
                          <a:spcPts val="0"/>
                        </a:spcAft>
                        <a:tabLst>
                          <a:tab pos="1260475" algn="l"/>
                        </a:tabLst>
                      </a:pPr>
                      <a:r>
                        <a:rPr lang="en-CA" sz="1600" dirty="0">
                          <a:effectLst/>
                          <a:latin typeface="+mj-lt"/>
                        </a:rPr>
                        <a:t>−28.4</a:t>
                      </a:r>
                      <a:endParaRPr lang="en-CA" sz="1600" dirty="0">
                        <a:effectLst/>
                        <a:latin typeface="+mj-lt"/>
                        <a:ea typeface="Calibri"/>
                        <a:cs typeface="Times New Roman"/>
                      </a:endParaRPr>
                    </a:p>
                  </a:txBody>
                  <a:tcPr marL="68580" marR="68580" marT="0" marB="0"/>
                </a:tc>
                <a:extLst>
                  <a:ext uri="{0D108BD9-81ED-4DB2-BD59-A6C34878D82A}">
                    <a16:rowId xmlns:a16="http://schemas.microsoft.com/office/drawing/2014/main" val="10003"/>
                  </a:ext>
                </a:extLst>
              </a:tr>
            </a:tbl>
          </a:graphicData>
        </a:graphic>
      </p:graphicFrame>
      <p:sp>
        <p:nvSpPr>
          <p:cNvPr id="5" name="Rectangle 1"/>
          <p:cNvSpPr>
            <a:spLocks noChangeArrowheads="1"/>
          </p:cNvSpPr>
          <p:nvPr/>
        </p:nvSpPr>
        <p:spPr bwMode="auto">
          <a:xfrm>
            <a:off x="2816225" y="3908732"/>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itchFamily="34" charset="0"/>
              <a:cs typeface="Arial" pitchFamily="34" charset="0"/>
            </a:endParaRPr>
          </a:p>
        </p:txBody>
      </p:sp>
      <p:sp>
        <p:nvSpPr>
          <p:cNvPr id="3" name="Footer Placeholder 2"/>
          <p:cNvSpPr>
            <a:spLocks noGrp="1"/>
          </p:cNvSpPr>
          <p:nvPr>
            <p:ph type="ftr" sz="quarter" idx="11"/>
          </p:nvPr>
        </p:nvSpPr>
        <p:spPr/>
        <p:txBody>
          <a:bodyPr/>
          <a:lstStyle/>
          <a:p>
            <a:r>
              <a:rPr lang="en-US" dirty="0"/>
              <a:t>Machine Learning in Business, 4</a:t>
            </a:r>
            <a:r>
              <a:rPr lang="en-US" baseline="30000" dirty="0"/>
              <a:t>th</a:t>
            </a:r>
            <a:r>
              <a:rPr lang="en-US" dirty="0"/>
              <a:t> Ed. Copyright  © John C. Hull et al. 2025</a:t>
            </a:r>
            <a:endParaRPr lang="en-CA" dirty="0"/>
          </a:p>
        </p:txBody>
      </p:sp>
      <p:sp>
        <p:nvSpPr>
          <p:cNvPr id="6" name="Slide Number Placeholder 5"/>
          <p:cNvSpPr>
            <a:spLocks noGrp="1"/>
          </p:cNvSpPr>
          <p:nvPr>
            <p:ph type="sldNum" sz="quarter" idx="12"/>
          </p:nvPr>
        </p:nvSpPr>
        <p:spPr/>
        <p:txBody>
          <a:bodyPr/>
          <a:lstStyle/>
          <a:p>
            <a:fld id="{F979D778-5668-409F-BE61-8F31D5437AFC}" type="slidenum">
              <a:rPr lang="en-CA" smtClean="0"/>
              <a:t>15</a:t>
            </a:fld>
            <a:endParaRPr lang="en-CA"/>
          </a:p>
        </p:txBody>
      </p:sp>
    </p:spTree>
    <p:extLst>
      <p:ext uri="{BB962C8B-B14F-4D97-AF65-F5344CB8AC3E}">
        <p14:creationId xmlns:p14="http://schemas.microsoft.com/office/powerpoint/2010/main" val="36884953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Lasso Results, Table 3.5 (</a:t>
            </a:r>
            <a:r>
              <a:rPr lang="en-US" dirty="0">
                <a:latin typeface="Symbol" panose="05050102010706020507" pitchFamily="18" charset="2"/>
              </a:rPr>
              <a:t>l</a:t>
            </a:r>
            <a:r>
              <a:rPr lang="en-US" dirty="0"/>
              <a:t>=1 is similar to the quadratic model)</a:t>
            </a:r>
            <a:endParaRPr lang="en-CA" dirty="0"/>
          </a:p>
        </p:txBody>
      </p:sp>
      <p:graphicFrame>
        <p:nvGraphicFramePr>
          <p:cNvPr id="3" name="Table 2"/>
          <p:cNvGraphicFramePr>
            <a:graphicFrameLocks noGrp="1"/>
          </p:cNvGraphicFramePr>
          <p:nvPr>
            <p:extLst>
              <p:ext uri="{D42A27DB-BD31-4B8C-83A1-F6EECF244321}">
                <p14:modId xmlns:p14="http://schemas.microsoft.com/office/powerpoint/2010/main" val="1329777395"/>
              </p:ext>
            </p:extLst>
          </p:nvPr>
        </p:nvGraphicFramePr>
        <p:xfrm>
          <a:off x="971600" y="2256187"/>
          <a:ext cx="7560838" cy="2396949"/>
        </p:xfrm>
        <a:graphic>
          <a:graphicData uri="http://schemas.openxmlformats.org/drawingml/2006/table">
            <a:tbl>
              <a:tblPr firstRow="1" firstCol="1" bandRow="1">
                <a:tableStyleId>{5940675A-B579-460E-94D1-54222C63F5DA}</a:tableStyleId>
              </a:tblPr>
              <a:tblGrid>
                <a:gridCol w="933437">
                  <a:extLst>
                    <a:ext uri="{9D8B030D-6E8A-4147-A177-3AD203B41FA5}">
                      <a16:colId xmlns:a16="http://schemas.microsoft.com/office/drawing/2014/main" val="20000"/>
                    </a:ext>
                  </a:extLst>
                </a:gridCol>
                <a:gridCol w="907980">
                  <a:extLst>
                    <a:ext uri="{9D8B030D-6E8A-4147-A177-3AD203B41FA5}">
                      <a16:colId xmlns:a16="http://schemas.microsoft.com/office/drawing/2014/main" val="20001"/>
                    </a:ext>
                  </a:extLst>
                </a:gridCol>
                <a:gridCol w="1091030">
                  <a:extLst>
                    <a:ext uri="{9D8B030D-6E8A-4147-A177-3AD203B41FA5}">
                      <a16:colId xmlns:a16="http://schemas.microsoft.com/office/drawing/2014/main" val="20002"/>
                    </a:ext>
                  </a:extLst>
                </a:gridCol>
                <a:gridCol w="1197709">
                  <a:extLst>
                    <a:ext uri="{9D8B030D-6E8A-4147-A177-3AD203B41FA5}">
                      <a16:colId xmlns:a16="http://schemas.microsoft.com/office/drawing/2014/main" val="20003"/>
                    </a:ext>
                  </a:extLst>
                </a:gridCol>
                <a:gridCol w="1055873">
                  <a:extLst>
                    <a:ext uri="{9D8B030D-6E8A-4147-A177-3AD203B41FA5}">
                      <a16:colId xmlns:a16="http://schemas.microsoft.com/office/drawing/2014/main" val="20004"/>
                    </a:ext>
                  </a:extLst>
                </a:gridCol>
                <a:gridCol w="1264383">
                  <a:extLst>
                    <a:ext uri="{9D8B030D-6E8A-4147-A177-3AD203B41FA5}">
                      <a16:colId xmlns:a16="http://schemas.microsoft.com/office/drawing/2014/main" val="20005"/>
                    </a:ext>
                  </a:extLst>
                </a:gridCol>
                <a:gridCol w="1110426">
                  <a:extLst>
                    <a:ext uri="{9D8B030D-6E8A-4147-A177-3AD203B41FA5}">
                      <a16:colId xmlns:a16="http://schemas.microsoft.com/office/drawing/2014/main" val="20006"/>
                    </a:ext>
                  </a:extLst>
                </a:gridCol>
              </a:tblGrid>
              <a:tr h="576063">
                <a:tc>
                  <a:txBody>
                    <a:bodyPr/>
                    <a:lstStyle/>
                    <a:p>
                      <a:pPr algn="ctr">
                        <a:lnSpc>
                          <a:spcPct val="106000"/>
                        </a:lnSpc>
                        <a:spcAft>
                          <a:spcPts val="0"/>
                        </a:spcAft>
                      </a:pPr>
                      <a:r>
                        <a:rPr lang="en-CA" sz="1600" b="1" dirty="0">
                          <a:effectLst/>
                          <a:latin typeface="Symbol" panose="05050102010706020507" pitchFamily="18" charset="2"/>
                        </a:rPr>
                        <a:t>l</a:t>
                      </a:r>
                      <a:endParaRPr lang="en-CA" sz="1600" b="1" dirty="0">
                        <a:effectLst/>
                        <a:latin typeface="Symbol" panose="05050102010706020507" pitchFamily="18" charset="2"/>
                        <a:ea typeface="Calibri"/>
                        <a:cs typeface="Times New Roman"/>
                      </a:endParaRPr>
                    </a:p>
                  </a:txBody>
                  <a:tcPr marL="68580" marR="68580" marT="0" marB="0"/>
                </a:tc>
                <a:tc>
                  <a:txBody>
                    <a:bodyPr/>
                    <a:lstStyle/>
                    <a:p>
                      <a:pPr algn="ctr">
                        <a:lnSpc>
                          <a:spcPct val="106000"/>
                        </a:lnSpc>
                        <a:spcAft>
                          <a:spcPts val="0"/>
                        </a:spcAft>
                      </a:pPr>
                      <a:r>
                        <a:rPr lang="en-CA" sz="1600" i="1" dirty="0">
                          <a:effectLst/>
                          <a:latin typeface="+mj-lt"/>
                        </a:rPr>
                        <a:t>a</a:t>
                      </a:r>
                      <a:endParaRPr lang="en-CA" sz="1600" i="1" dirty="0">
                        <a:effectLst/>
                        <a:latin typeface="+mj-lt"/>
                        <a:ea typeface="Calibri"/>
                        <a:cs typeface="Times New Roman"/>
                      </a:endParaRPr>
                    </a:p>
                  </a:txBody>
                  <a:tcPr marL="68580" marR="68580" marT="0" marB="0"/>
                </a:tc>
                <a:tc>
                  <a:txBody>
                    <a:bodyPr/>
                    <a:lstStyle/>
                    <a:p>
                      <a:pPr algn="ctr">
                        <a:lnSpc>
                          <a:spcPct val="106000"/>
                        </a:lnSpc>
                        <a:spcAft>
                          <a:spcPts val="0"/>
                        </a:spcAft>
                      </a:pPr>
                      <a:r>
                        <a:rPr lang="en-CA" sz="1600" i="1" dirty="0">
                          <a:effectLst/>
                          <a:latin typeface="+mj-lt"/>
                        </a:rPr>
                        <a:t>b</a:t>
                      </a:r>
                      <a:r>
                        <a:rPr lang="en-CA" sz="1600" i="0" baseline="-25000" dirty="0">
                          <a:effectLst/>
                          <a:latin typeface="+mj-lt"/>
                        </a:rPr>
                        <a:t>1</a:t>
                      </a:r>
                      <a:endParaRPr lang="en-CA" sz="1600" i="0" dirty="0">
                        <a:effectLst/>
                        <a:latin typeface="+mj-lt"/>
                        <a:ea typeface="Calibri"/>
                        <a:cs typeface="Times New Roman"/>
                      </a:endParaRPr>
                    </a:p>
                  </a:txBody>
                  <a:tcPr marL="68580" marR="68580" marT="0" marB="0"/>
                </a:tc>
                <a:tc>
                  <a:txBody>
                    <a:bodyPr/>
                    <a:lstStyle/>
                    <a:p>
                      <a:pPr algn="ctr">
                        <a:lnSpc>
                          <a:spcPct val="106000"/>
                        </a:lnSpc>
                        <a:spcAft>
                          <a:spcPts val="0"/>
                        </a:spcAft>
                      </a:pPr>
                      <a:r>
                        <a:rPr lang="en-CA" sz="1600" i="1" dirty="0">
                          <a:effectLst/>
                          <a:latin typeface="+mj-lt"/>
                        </a:rPr>
                        <a:t>b</a:t>
                      </a:r>
                      <a:r>
                        <a:rPr lang="en-CA" sz="1600" i="0" baseline="-25000" dirty="0">
                          <a:effectLst/>
                          <a:latin typeface="+mj-lt"/>
                        </a:rPr>
                        <a:t>2</a:t>
                      </a:r>
                      <a:endParaRPr lang="en-CA" sz="1600" i="0" dirty="0">
                        <a:effectLst/>
                        <a:latin typeface="+mj-lt"/>
                        <a:ea typeface="Calibri"/>
                        <a:cs typeface="Times New Roman"/>
                      </a:endParaRPr>
                    </a:p>
                  </a:txBody>
                  <a:tcPr marL="68580" marR="68580" marT="0" marB="0"/>
                </a:tc>
                <a:tc>
                  <a:txBody>
                    <a:bodyPr/>
                    <a:lstStyle/>
                    <a:p>
                      <a:pPr algn="ctr">
                        <a:lnSpc>
                          <a:spcPct val="106000"/>
                        </a:lnSpc>
                        <a:spcAft>
                          <a:spcPts val="0"/>
                        </a:spcAft>
                      </a:pPr>
                      <a:r>
                        <a:rPr lang="en-CA" sz="1600" i="1" dirty="0">
                          <a:effectLst/>
                          <a:latin typeface="+mj-lt"/>
                        </a:rPr>
                        <a:t>b</a:t>
                      </a:r>
                      <a:r>
                        <a:rPr lang="en-CA" sz="1600" i="0" baseline="-25000" dirty="0">
                          <a:effectLst/>
                          <a:latin typeface="+mj-lt"/>
                        </a:rPr>
                        <a:t>3</a:t>
                      </a:r>
                      <a:endParaRPr lang="en-CA" sz="1600" i="0" dirty="0">
                        <a:effectLst/>
                        <a:latin typeface="+mj-lt"/>
                        <a:ea typeface="Calibri"/>
                        <a:cs typeface="Times New Roman"/>
                      </a:endParaRPr>
                    </a:p>
                  </a:txBody>
                  <a:tcPr marL="68580" marR="68580" marT="0" marB="0"/>
                </a:tc>
                <a:tc>
                  <a:txBody>
                    <a:bodyPr/>
                    <a:lstStyle/>
                    <a:p>
                      <a:pPr algn="ctr">
                        <a:lnSpc>
                          <a:spcPct val="106000"/>
                        </a:lnSpc>
                        <a:spcAft>
                          <a:spcPts val="0"/>
                        </a:spcAft>
                      </a:pPr>
                      <a:r>
                        <a:rPr lang="en-CA" sz="1600" i="1" baseline="0" dirty="0">
                          <a:effectLst/>
                          <a:latin typeface="+mj-lt"/>
                        </a:rPr>
                        <a:t>b</a:t>
                      </a:r>
                      <a:r>
                        <a:rPr lang="en-CA" sz="1600" i="0" baseline="-25000" dirty="0">
                          <a:effectLst/>
                          <a:latin typeface="+mj-lt"/>
                        </a:rPr>
                        <a:t>4</a:t>
                      </a:r>
                      <a:endParaRPr lang="en-CA" sz="1600" i="0" dirty="0">
                        <a:effectLst/>
                        <a:latin typeface="+mj-lt"/>
                        <a:ea typeface="Calibri"/>
                        <a:cs typeface="Times New Roman"/>
                      </a:endParaRPr>
                    </a:p>
                  </a:txBody>
                  <a:tcPr marL="68580" marR="68580" marT="0" marB="0"/>
                </a:tc>
                <a:tc>
                  <a:txBody>
                    <a:bodyPr/>
                    <a:lstStyle/>
                    <a:p>
                      <a:pPr algn="ctr">
                        <a:lnSpc>
                          <a:spcPct val="106000"/>
                        </a:lnSpc>
                        <a:spcAft>
                          <a:spcPts val="0"/>
                        </a:spcAft>
                      </a:pPr>
                      <a:r>
                        <a:rPr lang="en-CA" sz="1600" i="1" dirty="0">
                          <a:effectLst/>
                          <a:latin typeface="+mj-lt"/>
                        </a:rPr>
                        <a:t>b</a:t>
                      </a:r>
                      <a:r>
                        <a:rPr lang="en-CA" sz="1600" i="0" baseline="-25000" dirty="0">
                          <a:effectLst/>
                          <a:latin typeface="+mj-lt"/>
                        </a:rPr>
                        <a:t>5</a:t>
                      </a:r>
                      <a:endParaRPr lang="en-CA" sz="1600" i="0" dirty="0">
                        <a:effectLst/>
                        <a:latin typeface="+mj-lt"/>
                        <a:ea typeface="Calibri"/>
                        <a:cs typeface="Times New Roman"/>
                      </a:endParaRPr>
                    </a:p>
                  </a:txBody>
                  <a:tcPr marL="68580" marR="68580" marT="0" marB="0"/>
                </a:tc>
                <a:extLst>
                  <a:ext uri="{0D108BD9-81ED-4DB2-BD59-A6C34878D82A}">
                    <a16:rowId xmlns:a16="http://schemas.microsoft.com/office/drawing/2014/main" val="10000"/>
                  </a:ext>
                </a:extLst>
              </a:tr>
              <a:tr h="432048">
                <a:tc>
                  <a:txBody>
                    <a:bodyPr/>
                    <a:lstStyle/>
                    <a:p>
                      <a:pPr algn="ctr">
                        <a:lnSpc>
                          <a:spcPct val="106000"/>
                        </a:lnSpc>
                        <a:spcAft>
                          <a:spcPts val="0"/>
                        </a:spcAft>
                        <a:tabLst>
                          <a:tab pos="1260475" algn="l"/>
                        </a:tabLst>
                      </a:pPr>
                      <a:r>
                        <a:rPr lang="en-US" sz="1600" b="1" dirty="0">
                          <a:effectLst/>
                          <a:latin typeface="Calibri"/>
                          <a:ea typeface="Calibri"/>
                          <a:cs typeface="Times New Roman"/>
                        </a:rPr>
                        <a:t>0</a:t>
                      </a:r>
                      <a:endParaRPr lang="en-CA" sz="1600" b="1" dirty="0">
                        <a:effectLst/>
                        <a:latin typeface="Calibri"/>
                        <a:ea typeface="Calibri"/>
                        <a:cs typeface="Times New Roman"/>
                      </a:endParaRPr>
                    </a:p>
                  </a:txBody>
                  <a:tcPr marL="68580" marR="68580" marT="0" marB="0"/>
                </a:tc>
                <a:tc>
                  <a:txBody>
                    <a:bodyPr/>
                    <a:lstStyle/>
                    <a:p>
                      <a:pPr algn="ctr">
                        <a:lnSpc>
                          <a:spcPct val="106000"/>
                        </a:lnSpc>
                        <a:spcAft>
                          <a:spcPts val="0"/>
                        </a:spcAft>
                        <a:tabLst>
                          <a:tab pos="1260475" algn="l"/>
                        </a:tabLst>
                      </a:pPr>
                      <a:r>
                        <a:rPr lang="en-US" sz="1600" dirty="0">
                          <a:effectLst/>
                          <a:latin typeface="+mj-lt"/>
                          <a:ea typeface="Calibri"/>
                          <a:cs typeface="Times New Roman"/>
                        </a:rPr>
                        <a:t>216.5</a:t>
                      </a:r>
                      <a:endParaRPr lang="en-CA" sz="1600" dirty="0">
                        <a:effectLst/>
                        <a:latin typeface="+mj-lt"/>
                        <a:ea typeface="Calibri"/>
                        <a:cs typeface="Times New Roman"/>
                      </a:endParaRPr>
                    </a:p>
                  </a:txBody>
                  <a:tcPr marL="68580" marR="68580" marT="0" marB="0"/>
                </a:tc>
                <a:tc>
                  <a:txBody>
                    <a:bodyPr/>
                    <a:lstStyle/>
                    <a:p>
                      <a:pPr algn="ctr">
                        <a:lnSpc>
                          <a:spcPct val="106000"/>
                        </a:lnSpc>
                        <a:spcAft>
                          <a:spcPts val="0"/>
                        </a:spcAft>
                        <a:tabLst>
                          <a:tab pos="1260475" algn="l"/>
                        </a:tabLst>
                      </a:pPr>
                      <a:r>
                        <a:rPr lang="en-CA" sz="1600" dirty="0">
                          <a:effectLst/>
                          <a:latin typeface="+mj-lt"/>
                          <a:ea typeface="Calibri"/>
                          <a:cs typeface="Times New Roman"/>
                        </a:rPr>
                        <a:t>−32,623</a:t>
                      </a:r>
                    </a:p>
                  </a:txBody>
                  <a:tcPr marL="68580" marR="68580" marT="0" marB="0"/>
                </a:tc>
                <a:tc>
                  <a:txBody>
                    <a:bodyPr/>
                    <a:lstStyle/>
                    <a:p>
                      <a:pPr algn="ctr">
                        <a:lnSpc>
                          <a:spcPct val="106000"/>
                        </a:lnSpc>
                        <a:spcAft>
                          <a:spcPts val="0"/>
                        </a:spcAft>
                        <a:tabLst>
                          <a:tab pos="1260475" algn="l"/>
                        </a:tabLst>
                      </a:pPr>
                      <a:r>
                        <a:rPr lang="en-US" sz="1600" dirty="0">
                          <a:effectLst/>
                          <a:latin typeface="+mj-lt"/>
                          <a:ea typeface="Calibri"/>
                          <a:cs typeface="Times New Roman"/>
                        </a:rPr>
                        <a:t>135,403</a:t>
                      </a:r>
                      <a:endParaRPr lang="en-CA" sz="1600" dirty="0">
                        <a:effectLst/>
                        <a:latin typeface="+mj-lt"/>
                        <a:ea typeface="Calibri"/>
                        <a:cs typeface="Times New Roman"/>
                      </a:endParaRPr>
                    </a:p>
                  </a:txBody>
                  <a:tcPr marL="68580" marR="68580" marT="0" marB="0"/>
                </a:tc>
                <a:tc>
                  <a:txBody>
                    <a:bodyPr/>
                    <a:lstStyle/>
                    <a:p>
                      <a:pPr algn="ctr">
                        <a:lnSpc>
                          <a:spcPct val="106000"/>
                        </a:lnSpc>
                        <a:spcAft>
                          <a:spcPts val="0"/>
                        </a:spcAft>
                        <a:tabLst>
                          <a:tab pos="1260475" algn="l"/>
                        </a:tabLst>
                      </a:pPr>
                      <a:r>
                        <a:rPr lang="en-CA" sz="1600" kern="1200" dirty="0">
                          <a:solidFill>
                            <a:schemeClr val="tx1"/>
                          </a:solidFill>
                          <a:effectLst/>
                          <a:latin typeface="+mj-lt"/>
                          <a:ea typeface="Calibri"/>
                          <a:cs typeface="Times New Roman"/>
                        </a:rPr>
                        <a:t>−215,493</a:t>
                      </a:r>
                      <a:endParaRPr lang="en-CA" sz="1600" dirty="0">
                        <a:effectLst/>
                        <a:latin typeface="+mj-lt"/>
                        <a:ea typeface="Calibri"/>
                        <a:cs typeface="Times New Roman"/>
                      </a:endParaRPr>
                    </a:p>
                  </a:txBody>
                  <a:tcPr marL="68580" marR="68580" marT="0" marB="0"/>
                </a:tc>
                <a:tc>
                  <a:txBody>
                    <a:bodyPr/>
                    <a:lstStyle/>
                    <a:p>
                      <a:pPr algn="ctr">
                        <a:lnSpc>
                          <a:spcPct val="106000"/>
                        </a:lnSpc>
                        <a:spcAft>
                          <a:spcPts val="0"/>
                        </a:spcAft>
                        <a:tabLst>
                          <a:tab pos="1260475" algn="l"/>
                        </a:tabLst>
                      </a:pPr>
                      <a:r>
                        <a:rPr lang="en-US" sz="1600" dirty="0">
                          <a:effectLst/>
                          <a:latin typeface="+mj-lt"/>
                          <a:ea typeface="Calibri"/>
                          <a:cs typeface="Times New Roman"/>
                        </a:rPr>
                        <a:t>155,315</a:t>
                      </a:r>
                      <a:endParaRPr lang="en-CA" sz="1600" dirty="0">
                        <a:effectLst/>
                        <a:latin typeface="+mj-lt"/>
                        <a:ea typeface="Calibri"/>
                        <a:cs typeface="Times New Roman"/>
                      </a:endParaRPr>
                    </a:p>
                  </a:txBody>
                  <a:tcPr marL="68580" marR="68580" marT="0" marB="0"/>
                </a:tc>
                <a:tc>
                  <a:txBody>
                    <a:bodyPr/>
                    <a:lstStyle/>
                    <a:p>
                      <a:pPr algn="ctr">
                        <a:lnSpc>
                          <a:spcPct val="106000"/>
                        </a:lnSpc>
                        <a:spcAft>
                          <a:spcPts val="0"/>
                        </a:spcAft>
                        <a:tabLst>
                          <a:tab pos="1260475" algn="l"/>
                        </a:tabLst>
                      </a:pPr>
                      <a:r>
                        <a:rPr lang="en-CA" sz="1600" kern="1200" dirty="0">
                          <a:solidFill>
                            <a:schemeClr val="tx1"/>
                          </a:solidFill>
                          <a:effectLst/>
                          <a:latin typeface="+mj-lt"/>
                          <a:ea typeface="Calibri"/>
                          <a:cs typeface="Times New Roman"/>
                        </a:rPr>
                        <a:t>−42,559</a:t>
                      </a:r>
                      <a:endParaRPr lang="en-CA" sz="1600" dirty="0">
                        <a:effectLst/>
                        <a:latin typeface="+mj-lt"/>
                        <a:ea typeface="Calibri"/>
                        <a:cs typeface="Times New Roman"/>
                      </a:endParaRPr>
                    </a:p>
                  </a:txBody>
                  <a:tcPr marL="68580" marR="68580" marT="0" marB="0"/>
                </a:tc>
                <a:extLst>
                  <a:ext uri="{0D108BD9-81ED-4DB2-BD59-A6C34878D82A}">
                    <a16:rowId xmlns:a16="http://schemas.microsoft.com/office/drawing/2014/main" val="10001"/>
                  </a:ext>
                </a:extLst>
              </a:tr>
              <a:tr h="432048">
                <a:tc>
                  <a:txBody>
                    <a:bodyPr/>
                    <a:lstStyle/>
                    <a:p>
                      <a:pPr algn="ctr">
                        <a:lnSpc>
                          <a:spcPct val="106000"/>
                        </a:lnSpc>
                        <a:spcAft>
                          <a:spcPts val="0"/>
                        </a:spcAft>
                      </a:pPr>
                      <a:r>
                        <a:rPr lang="en-CA" sz="1600" b="1" dirty="0">
                          <a:effectLst/>
                          <a:latin typeface="+mj-lt"/>
                        </a:rPr>
                        <a:t>0.02</a:t>
                      </a:r>
                      <a:endParaRPr lang="en-CA" sz="1600" b="1" dirty="0">
                        <a:effectLst/>
                        <a:latin typeface="+mj-lt"/>
                        <a:ea typeface="Calibri"/>
                        <a:cs typeface="Times New Roman"/>
                      </a:endParaRPr>
                    </a:p>
                  </a:txBody>
                  <a:tcPr marL="68580" marR="68580" marT="0" marB="0"/>
                </a:tc>
                <a:tc>
                  <a:txBody>
                    <a:bodyPr/>
                    <a:lstStyle/>
                    <a:p>
                      <a:pPr algn="ctr">
                        <a:lnSpc>
                          <a:spcPct val="106000"/>
                        </a:lnSpc>
                        <a:spcAft>
                          <a:spcPts val="0"/>
                        </a:spcAft>
                      </a:pPr>
                      <a:r>
                        <a:rPr lang="en-CA" sz="1600" dirty="0">
                          <a:effectLst/>
                          <a:latin typeface="+mj-lt"/>
                        </a:rPr>
                        <a:t>216.5</a:t>
                      </a:r>
                      <a:endParaRPr lang="en-CA" sz="1600" dirty="0">
                        <a:effectLst/>
                        <a:latin typeface="+mj-lt"/>
                        <a:ea typeface="Calibri"/>
                        <a:cs typeface="Times New Roman"/>
                      </a:endParaRPr>
                    </a:p>
                  </a:txBody>
                  <a:tcPr marL="68580" marR="68580" marT="0" marB="0"/>
                </a:tc>
                <a:tc>
                  <a:txBody>
                    <a:bodyPr/>
                    <a:lstStyle/>
                    <a:p>
                      <a:pPr algn="ctr">
                        <a:lnSpc>
                          <a:spcPct val="106000"/>
                        </a:lnSpc>
                        <a:spcAft>
                          <a:spcPts val="0"/>
                        </a:spcAft>
                      </a:pPr>
                      <a:r>
                        <a:rPr lang="en-CA" sz="1600" dirty="0">
                          <a:effectLst/>
                          <a:latin typeface="+mj-lt"/>
                        </a:rPr>
                        <a:t>−646.4</a:t>
                      </a:r>
                      <a:endParaRPr lang="en-CA" sz="1600" dirty="0">
                        <a:effectLst/>
                        <a:latin typeface="+mj-lt"/>
                        <a:ea typeface="Calibri"/>
                        <a:cs typeface="Times New Roman"/>
                      </a:endParaRPr>
                    </a:p>
                  </a:txBody>
                  <a:tcPr marL="68580" marR="68580" marT="0" marB="0"/>
                </a:tc>
                <a:tc>
                  <a:txBody>
                    <a:bodyPr/>
                    <a:lstStyle/>
                    <a:p>
                      <a:pPr algn="ctr">
                        <a:lnSpc>
                          <a:spcPct val="106000"/>
                        </a:lnSpc>
                        <a:spcAft>
                          <a:spcPts val="0"/>
                        </a:spcAft>
                      </a:pPr>
                      <a:r>
                        <a:rPr lang="en-CA" sz="1600" dirty="0">
                          <a:effectLst/>
                          <a:latin typeface="+mj-lt"/>
                        </a:rPr>
                        <a:t>2,046.6</a:t>
                      </a:r>
                      <a:endParaRPr lang="en-CA" sz="1600" dirty="0">
                        <a:effectLst/>
                        <a:latin typeface="+mj-lt"/>
                        <a:ea typeface="Calibri"/>
                        <a:cs typeface="Times New Roman"/>
                      </a:endParaRPr>
                    </a:p>
                  </a:txBody>
                  <a:tcPr marL="68580" marR="68580" marT="0" marB="0"/>
                </a:tc>
                <a:tc>
                  <a:txBody>
                    <a:bodyPr/>
                    <a:lstStyle/>
                    <a:p>
                      <a:pPr algn="ctr">
                        <a:lnSpc>
                          <a:spcPct val="106000"/>
                        </a:lnSpc>
                        <a:spcAft>
                          <a:spcPts val="0"/>
                        </a:spcAft>
                      </a:pPr>
                      <a:r>
                        <a:rPr lang="en-CA" sz="1600" dirty="0">
                          <a:effectLst/>
                          <a:latin typeface="+mj-lt"/>
                        </a:rPr>
                        <a:t>0.0</a:t>
                      </a:r>
                      <a:endParaRPr lang="en-CA" sz="1600" dirty="0">
                        <a:effectLst/>
                        <a:latin typeface="+mj-lt"/>
                        <a:ea typeface="Calibri"/>
                        <a:cs typeface="Times New Roman"/>
                      </a:endParaRPr>
                    </a:p>
                  </a:txBody>
                  <a:tcPr marL="68580" marR="68580" marT="0" marB="0"/>
                </a:tc>
                <a:tc>
                  <a:txBody>
                    <a:bodyPr/>
                    <a:lstStyle/>
                    <a:p>
                      <a:pPr algn="ctr">
                        <a:lnSpc>
                          <a:spcPct val="106000"/>
                        </a:lnSpc>
                        <a:spcAft>
                          <a:spcPts val="0"/>
                        </a:spcAft>
                      </a:pPr>
                      <a:r>
                        <a:rPr lang="en-CA" sz="1600" dirty="0">
                          <a:effectLst/>
                          <a:latin typeface="+mj-lt"/>
                        </a:rPr>
                        <a:t>−3,351.0</a:t>
                      </a:r>
                      <a:endParaRPr lang="en-CA" sz="1600" dirty="0">
                        <a:effectLst/>
                        <a:latin typeface="+mj-lt"/>
                        <a:ea typeface="Calibri"/>
                        <a:cs typeface="Times New Roman"/>
                      </a:endParaRPr>
                    </a:p>
                  </a:txBody>
                  <a:tcPr marL="68580" marR="68580" marT="0" marB="0"/>
                </a:tc>
                <a:tc>
                  <a:txBody>
                    <a:bodyPr/>
                    <a:lstStyle/>
                    <a:p>
                      <a:pPr algn="ctr">
                        <a:lnSpc>
                          <a:spcPct val="106000"/>
                        </a:lnSpc>
                        <a:spcAft>
                          <a:spcPts val="0"/>
                        </a:spcAft>
                      </a:pPr>
                      <a:r>
                        <a:rPr lang="en-CA" sz="1600" dirty="0">
                          <a:effectLst/>
                          <a:latin typeface="+mj-lt"/>
                        </a:rPr>
                        <a:t>2,007.9</a:t>
                      </a:r>
                      <a:endParaRPr lang="en-CA" sz="1600" dirty="0">
                        <a:effectLst/>
                        <a:latin typeface="+mj-lt"/>
                        <a:ea typeface="Calibri"/>
                        <a:cs typeface="Times New Roman"/>
                      </a:endParaRPr>
                    </a:p>
                  </a:txBody>
                  <a:tcPr marL="68580" marR="68580" marT="0" marB="0"/>
                </a:tc>
                <a:extLst>
                  <a:ext uri="{0D108BD9-81ED-4DB2-BD59-A6C34878D82A}">
                    <a16:rowId xmlns:a16="http://schemas.microsoft.com/office/drawing/2014/main" val="10002"/>
                  </a:ext>
                </a:extLst>
              </a:tr>
              <a:tr h="432048">
                <a:tc>
                  <a:txBody>
                    <a:bodyPr/>
                    <a:lstStyle/>
                    <a:p>
                      <a:pPr algn="ctr">
                        <a:lnSpc>
                          <a:spcPct val="106000"/>
                        </a:lnSpc>
                        <a:spcAft>
                          <a:spcPts val="0"/>
                        </a:spcAft>
                      </a:pPr>
                      <a:r>
                        <a:rPr lang="en-CA" sz="1600" b="1">
                          <a:effectLst/>
                          <a:latin typeface="+mj-lt"/>
                        </a:rPr>
                        <a:t>0.1</a:t>
                      </a:r>
                      <a:endParaRPr lang="en-CA" sz="1600" b="1">
                        <a:effectLst/>
                        <a:latin typeface="+mj-lt"/>
                        <a:ea typeface="Calibri"/>
                        <a:cs typeface="Times New Roman"/>
                      </a:endParaRPr>
                    </a:p>
                  </a:txBody>
                  <a:tcPr marL="68580" marR="68580" marT="0" marB="0"/>
                </a:tc>
                <a:tc>
                  <a:txBody>
                    <a:bodyPr/>
                    <a:lstStyle/>
                    <a:p>
                      <a:pPr algn="ctr">
                        <a:lnSpc>
                          <a:spcPct val="106000"/>
                        </a:lnSpc>
                        <a:spcAft>
                          <a:spcPts val="0"/>
                        </a:spcAft>
                      </a:pPr>
                      <a:r>
                        <a:rPr lang="en-CA" sz="1600">
                          <a:effectLst/>
                          <a:latin typeface="+mj-lt"/>
                        </a:rPr>
                        <a:t>216.5</a:t>
                      </a:r>
                      <a:endParaRPr lang="en-CA" sz="1600">
                        <a:effectLst/>
                        <a:latin typeface="+mj-lt"/>
                        <a:ea typeface="Calibri"/>
                        <a:cs typeface="Times New Roman"/>
                      </a:endParaRPr>
                    </a:p>
                  </a:txBody>
                  <a:tcPr marL="68580" marR="68580" marT="0" marB="0"/>
                </a:tc>
                <a:tc>
                  <a:txBody>
                    <a:bodyPr/>
                    <a:lstStyle/>
                    <a:p>
                      <a:pPr algn="ctr">
                        <a:lnSpc>
                          <a:spcPct val="106000"/>
                        </a:lnSpc>
                        <a:spcAft>
                          <a:spcPts val="0"/>
                        </a:spcAft>
                      </a:pPr>
                      <a:r>
                        <a:rPr lang="en-CA" sz="1600">
                          <a:effectLst/>
                          <a:latin typeface="+mj-lt"/>
                        </a:rPr>
                        <a:t>355.4</a:t>
                      </a:r>
                      <a:endParaRPr lang="en-CA" sz="1600">
                        <a:effectLst/>
                        <a:latin typeface="+mj-lt"/>
                        <a:ea typeface="Calibri"/>
                        <a:cs typeface="Times New Roman"/>
                      </a:endParaRPr>
                    </a:p>
                  </a:txBody>
                  <a:tcPr marL="68580" marR="68580" marT="0" marB="0"/>
                </a:tc>
                <a:tc>
                  <a:txBody>
                    <a:bodyPr/>
                    <a:lstStyle/>
                    <a:p>
                      <a:pPr algn="ctr">
                        <a:lnSpc>
                          <a:spcPct val="106000"/>
                        </a:lnSpc>
                        <a:spcAft>
                          <a:spcPts val="0"/>
                        </a:spcAft>
                      </a:pPr>
                      <a:r>
                        <a:rPr lang="en-CA" sz="1600" dirty="0">
                          <a:effectLst/>
                          <a:latin typeface="+mj-lt"/>
                        </a:rPr>
                        <a:t>0.0</a:t>
                      </a:r>
                      <a:endParaRPr lang="en-CA" sz="1600" dirty="0">
                        <a:effectLst/>
                        <a:latin typeface="+mj-lt"/>
                        <a:ea typeface="Calibri"/>
                        <a:cs typeface="Times New Roman"/>
                      </a:endParaRPr>
                    </a:p>
                  </a:txBody>
                  <a:tcPr marL="68580" marR="68580" marT="0" marB="0"/>
                </a:tc>
                <a:tc>
                  <a:txBody>
                    <a:bodyPr/>
                    <a:lstStyle/>
                    <a:p>
                      <a:pPr algn="ctr">
                        <a:lnSpc>
                          <a:spcPct val="106000"/>
                        </a:lnSpc>
                        <a:spcAft>
                          <a:spcPts val="0"/>
                        </a:spcAft>
                      </a:pPr>
                      <a:r>
                        <a:rPr lang="en-CA" sz="1600" dirty="0">
                          <a:effectLst/>
                          <a:latin typeface="+mj-lt"/>
                        </a:rPr>
                        <a:t>−494.8</a:t>
                      </a:r>
                      <a:endParaRPr lang="en-CA" sz="1600" dirty="0">
                        <a:effectLst/>
                        <a:latin typeface="+mj-lt"/>
                        <a:ea typeface="Calibri"/>
                        <a:cs typeface="Times New Roman"/>
                      </a:endParaRPr>
                    </a:p>
                  </a:txBody>
                  <a:tcPr marL="68580" marR="68580" marT="0" marB="0"/>
                </a:tc>
                <a:tc>
                  <a:txBody>
                    <a:bodyPr/>
                    <a:lstStyle/>
                    <a:p>
                      <a:pPr algn="ctr">
                        <a:lnSpc>
                          <a:spcPct val="106000"/>
                        </a:lnSpc>
                        <a:spcAft>
                          <a:spcPts val="0"/>
                        </a:spcAft>
                      </a:pPr>
                      <a:r>
                        <a:rPr lang="en-CA" sz="1600">
                          <a:effectLst/>
                          <a:latin typeface="+mj-lt"/>
                        </a:rPr>
                        <a:t>0.0</a:t>
                      </a:r>
                      <a:endParaRPr lang="en-CA" sz="1600">
                        <a:effectLst/>
                        <a:latin typeface="+mj-lt"/>
                        <a:ea typeface="Calibri"/>
                        <a:cs typeface="Times New Roman"/>
                      </a:endParaRPr>
                    </a:p>
                  </a:txBody>
                  <a:tcPr marL="68580" marR="68580" marT="0" marB="0"/>
                </a:tc>
                <a:tc>
                  <a:txBody>
                    <a:bodyPr/>
                    <a:lstStyle/>
                    <a:p>
                      <a:pPr algn="ctr">
                        <a:lnSpc>
                          <a:spcPct val="106000"/>
                        </a:lnSpc>
                        <a:spcAft>
                          <a:spcPts val="0"/>
                        </a:spcAft>
                      </a:pPr>
                      <a:r>
                        <a:rPr lang="en-CA" sz="1600">
                          <a:effectLst/>
                          <a:latin typeface="+mj-lt"/>
                        </a:rPr>
                        <a:t>196.5</a:t>
                      </a:r>
                      <a:endParaRPr lang="en-CA" sz="1600">
                        <a:effectLst/>
                        <a:latin typeface="+mj-lt"/>
                        <a:ea typeface="Calibri"/>
                        <a:cs typeface="Times New Roman"/>
                      </a:endParaRPr>
                    </a:p>
                  </a:txBody>
                  <a:tcPr marL="68580" marR="68580" marT="0" marB="0"/>
                </a:tc>
                <a:extLst>
                  <a:ext uri="{0D108BD9-81ED-4DB2-BD59-A6C34878D82A}">
                    <a16:rowId xmlns:a16="http://schemas.microsoft.com/office/drawing/2014/main" val="10003"/>
                  </a:ext>
                </a:extLst>
              </a:tr>
              <a:tr h="524742">
                <a:tc>
                  <a:txBody>
                    <a:bodyPr/>
                    <a:lstStyle/>
                    <a:p>
                      <a:pPr algn="ctr">
                        <a:lnSpc>
                          <a:spcPct val="106000"/>
                        </a:lnSpc>
                        <a:spcAft>
                          <a:spcPts val="0"/>
                        </a:spcAft>
                      </a:pPr>
                      <a:r>
                        <a:rPr lang="en-CA" sz="1600" b="1" dirty="0">
                          <a:effectLst/>
                          <a:latin typeface="+mj-lt"/>
                        </a:rPr>
                        <a:t>1</a:t>
                      </a:r>
                      <a:endParaRPr lang="en-CA" sz="1600" b="1" dirty="0">
                        <a:effectLst/>
                        <a:latin typeface="+mj-lt"/>
                        <a:ea typeface="Calibri"/>
                        <a:cs typeface="Times New Roman"/>
                      </a:endParaRPr>
                    </a:p>
                  </a:txBody>
                  <a:tcPr marL="68580" marR="68580" marT="0" marB="0"/>
                </a:tc>
                <a:tc>
                  <a:txBody>
                    <a:bodyPr/>
                    <a:lstStyle/>
                    <a:p>
                      <a:pPr algn="ctr">
                        <a:lnSpc>
                          <a:spcPct val="106000"/>
                        </a:lnSpc>
                        <a:spcAft>
                          <a:spcPts val="0"/>
                        </a:spcAft>
                      </a:pPr>
                      <a:r>
                        <a:rPr lang="en-CA" sz="1600">
                          <a:effectLst/>
                          <a:latin typeface="+mj-lt"/>
                        </a:rPr>
                        <a:t>216.5</a:t>
                      </a:r>
                      <a:endParaRPr lang="en-CA" sz="1600">
                        <a:effectLst/>
                        <a:latin typeface="+mj-lt"/>
                        <a:ea typeface="Calibri"/>
                        <a:cs typeface="Times New Roman"/>
                      </a:endParaRPr>
                    </a:p>
                  </a:txBody>
                  <a:tcPr marL="68580" marR="68580" marT="0" marB="0"/>
                </a:tc>
                <a:tc>
                  <a:txBody>
                    <a:bodyPr/>
                    <a:lstStyle/>
                    <a:p>
                      <a:pPr algn="ctr">
                        <a:lnSpc>
                          <a:spcPct val="106000"/>
                        </a:lnSpc>
                        <a:spcAft>
                          <a:spcPts val="0"/>
                        </a:spcAft>
                      </a:pPr>
                      <a:r>
                        <a:rPr lang="en-CA" sz="1600">
                          <a:effectLst/>
                          <a:latin typeface="+mj-lt"/>
                        </a:rPr>
                        <a:t>147.4</a:t>
                      </a:r>
                      <a:endParaRPr lang="en-CA" sz="1600">
                        <a:effectLst/>
                        <a:latin typeface="+mj-lt"/>
                        <a:ea typeface="Calibri"/>
                        <a:cs typeface="Times New Roman"/>
                      </a:endParaRPr>
                    </a:p>
                  </a:txBody>
                  <a:tcPr marL="68580" marR="68580" marT="0" marB="0"/>
                </a:tc>
                <a:tc>
                  <a:txBody>
                    <a:bodyPr/>
                    <a:lstStyle/>
                    <a:p>
                      <a:pPr algn="ctr">
                        <a:lnSpc>
                          <a:spcPct val="106000"/>
                        </a:lnSpc>
                        <a:spcAft>
                          <a:spcPts val="0"/>
                        </a:spcAft>
                      </a:pPr>
                      <a:r>
                        <a:rPr lang="en-CA" sz="1600">
                          <a:effectLst/>
                          <a:latin typeface="+mj-lt"/>
                        </a:rPr>
                        <a:t>0.0</a:t>
                      </a:r>
                      <a:endParaRPr lang="en-CA" sz="1600">
                        <a:effectLst/>
                        <a:latin typeface="+mj-lt"/>
                        <a:ea typeface="Calibri"/>
                        <a:cs typeface="Times New Roman"/>
                      </a:endParaRPr>
                    </a:p>
                  </a:txBody>
                  <a:tcPr marL="68580" marR="68580" marT="0" marB="0"/>
                </a:tc>
                <a:tc>
                  <a:txBody>
                    <a:bodyPr/>
                    <a:lstStyle/>
                    <a:p>
                      <a:pPr algn="ctr">
                        <a:lnSpc>
                          <a:spcPct val="106000"/>
                        </a:lnSpc>
                        <a:spcAft>
                          <a:spcPts val="0"/>
                        </a:spcAft>
                      </a:pPr>
                      <a:r>
                        <a:rPr lang="en-CA" sz="1600">
                          <a:effectLst/>
                          <a:latin typeface="+mj-lt"/>
                        </a:rPr>
                        <a:t>0.0</a:t>
                      </a:r>
                      <a:endParaRPr lang="en-CA" sz="1600">
                        <a:effectLst/>
                        <a:latin typeface="+mj-lt"/>
                        <a:ea typeface="Calibri"/>
                        <a:cs typeface="Times New Roman"/>
                      </a:endParaRPr>
                    </a:p>
                  </a:txBody>
                  <a:tcPr marL="68580" marR="68580" marT="0" marB="0"/>
                </a:tc>
                <a:tc>
                  <a:txBody>
                    <a:bodyPr/>
                    <a:lstStyle/>
                    <a:p>
                      <a:pPr algn="ctr">
                        <a:lnSpc>
                          <a:spcPct val="106000"/>
                        </a:lnSpc>
                        <a:spcAft>
                          <a:spcPts val="0"/>
                        </a:spcAft>
                      </a:pPr>
                      <a:r>
                        <a:rPr lang="en-CA" sz="1600" dirty="0">
                          <a:effectLst/>
                          <a:latin typeface="+mj-lt"/>
                        </a:rPr>
                        <a:t>−99.3</a:t>
                      </a:r>
                      <a:endParaRPr lang="en-CA" sz="1600" dirty="0">
                        <a:effectLst/>
                        <a:latin typeface="+mj-lt"/>
                        <a:ea typeface="Calibri"/>
                        <a:cs typeface="Times New Roman"/>
                      </a:endParaRPr>
                    </a:p>
                  </a:txBody>
                  <a:tcPr marL="68580" marR="68580" marT="0" marB="0"/>
                </a:tc>
                <a:tc>
                  <a:txBody>
                    <a:bodyPr/>
                    <a:lstStyle/>
                    <a:p>
                      <a:pPr algn="ctr">
                        <a:lnSpc>
                          <a:spcPct val="106000"/>
                        </a:lnSpc>
                        <a:spcAft>
                          <a:spcPts val="0"/>
                        </a:spcAft>
                      </a:pPr>
                      <a:r>
                        <a:rPr lang="en-CA" sz="1600" dirty="0">
                          <a:effectLst/>
                          <a:latin typeface="+mj-lt"/>
                        </a:rPr>
                        <a:t>0.0</a:t>
                      </a:r>
                      <a:endParaRPr lang="en-CA" sz="1600" dirty="0">
                        <a:effectLst/>
                        <a:latin typeface="+mj-lt"/>
                        <a:ea typeface="Calibri"/>
                        <a:cs typeface="Times New Roman"/>
                      </a:endParaRPr>
                    </a:p>
                  </a:txBody>
                  <a:tcPr marL="68580" marR="68580" marT="0" marB="0"/>
                </a:tc>
                <a:extLst>
                  <a:ext uri="{0D108BD9-81ED-4DB2-BD59-A6C34878D82A}">
                    <a16:rowId xmlns:a16="http://schemas.microsoft.com/office/drawing/2014/main" val="10004"/>
                  </a:ext>
                </a:extLst>
              </a:tr>
            </a:tbl>
          </a:graphicData>
        </a:graphic>
      </p:graphicFrame>
      <p:sp>
        <p:nvSpPr>
          <p:cNvPr id="4" name="Rectangle 1"/>
          <p:cNvSpPr>
            <a:spLocks noChangeArrowheads="1"/>
          </p:cNvSpPr>
          <p:nvPr/>
        </p:nvSpPr>
        <p:spPr bwMode="auto">
          <a:xfrm>
            <a:off x="2590800" y="3582988"/>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CA" altLang="en-US" sz="1100" b="0" i="0" u="none" strike="noStrike" cap="none" normalizeH="0" baseline="0">
                <a:ln>
                  <a:noFill/>
                </a:ln>
                <a:solidFill>
                  <a:schemeClr val="tx1"/>
                </a:solidFill>
                <a:effectLst/>
                <a:latin typeface="Cambria" pitchFamily="18" charset="0"/>
                <a:ea typeface="Calibri" pitchFamily="34" charset="0"/>
                <a:cs typeface="Times New Roman" pitchFamily="18" charset="0"/>
              </a:rPr>
              <a:t>	</a:t>
            </a:r>
            <a:endParaRPr kumimoji="0" lang="en-CA" altLang="en-US" sz="1800" b="0" i="0" u="none" strike="noStrike" cap="none" normalizeH="0" baseline="0">
              <a:ln>
                <a:noFill/>
              </a:ln>
              <a:solidFill>
                <a:schemeClr val="tx1"/>
              </a:solidFill>
              <a:effectLst/>
              <a:latin typeface="Arial" pitchFamily="34" charset="0"/>
              <a:cs typeface="Arial" pitchFamily="34" charset="0"/>
            </a:endParaRPr>
          </a:p>
        </p:txBody>
      </p:sp>
      <p:sp>
        <p:nvSpPr>
          <p:cNvPr id="5" name="Footer Placeholder 4"/>
          <p:cNvSpPr>
            <a:spLocks noGrp="1"/>
          </p:cNvSpPr>
          <p:nvPr>
            <p:ph type="ftr" sz="quarter" idx="11"/>
          </p:nvPr>
        </p:nvSpPr>
        <p:spPr/>
        <p:txBody>
          <a:bodyPr/>
          <a:lstStyle/>
          <a:p>
            <a:r>
              <a:rPr lang="en-US" dirty="0"/>
              <a:t>Machine Learning in Business, 4</a:t>
            </a:r>
            <a:r>
              <a:rPr lang="en-US" baseline="30000" dirty="0"/>
              <a:t>th</a:t>
            </a:r>
            <a:r>
              <a:rPr lang="en-US" dirty="0"/>
              <a:t> Ed. Copyright  © John C. Hull et al. 2025</a:t>
            </a:r>
            <a:endParaRPr lang="en-CA" dirty="0"/>
          </a:p>
        </p:txBody>
      </p:sp>
      <p:sp>
        <p:nvSpPr>
          <p:cNvPr id="6" name="Slide Number Placeholder 5"/>
          <p:cNvSpPr>
            <a:spLocks noGrp="1"/>
          </p:cNvSpPr>
          <p:nvPr>
            <p:ph type="sldNum" sz="quarter" idx="12"/>
          </p:nvPr>
        </p:nvSpPr>
        <p:spPr/>
        <p:txBody>
          <a:bodyPr/>
          <a:lstStyle/>
          <a:p>
            <a:fld id="{F979D778-5668-409F-BE61-8F31D5437AFC}" type="slidenum">
              <a:rPr lang="en-CA" smtClean="0"/>
              <a:t>16</a:t>
            </a:fld>
            <a:endParaRPr lang="en-CA"/>
          </a:p>
        </p:txBody>
      </p:sp>
    </p:spTree>
    <p:extLst>
      <p:ext uri="{BB962C8B-B14F-4D97-AF65-F5344CB8AC3E}">
        <p14:creationId xmlns:p14="http://schemas.microsoft.com/office/powerpoint/2010/main" val="205113532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Elastic Net Results: </a:t>
            </a:r>
            <a:r>
              <a:rPr lang="en-US" i="0" dirty="0">
                <a:latin typeface="Symbol" panose="05050102010706020507" pitchFamily="18" charset="2"/>
              </a:rPr>
              <a:t>l</a:t>
            </a:r>
            <a:r>
              <a:rPr lang="en-US" baseline="-25000" dirty="0"/>
              <a:t>1</a:t>
            </a:r>
            <a:r>
              <a:rPr lang="en-US" dirty="0"/>
              <a:t> = 0.02, </a:t>
            </a:r>
            <a:r>
              <a:rPr lang="en-US" i="0" dirty="0">
                <a:latin typeface="Symbol" panose="05050102010706020507" pitchFamily="18" charset="2"/>
              </a:rPr>
              <a:t>l</a:t>
            </a:r>
            <a:r>
              <a:rPr lang="en-US" baseline="-25000" dirty="0"/>
              <a:t>2</a:t>
            </a:r>
            <a:r>
              <a:rPr lang="en-US" dirty="0"/>
              <a:t>=1</a:t>
            </a:r>
            <a:endParaRPr lang="en-CA" dirty="0"/>
          </a:p>
        </p:txBody>
      </p:sp>
      <mc:AlternateContent xmlns:mc="http://schemas.openxmlformats.org/markup-compatibility/2006" xmlns:a14="http://schemas.microsoft.com/office/drawing/2010/main">
        <mc:Choice Requires="a14">
          <p:sp>
            <p:nvSpPr>
              <p:cNvPr id="3" name="Rectangle 2"/>
              <p:cNvSpPr/>
              <p:nvPr/>
            </p:nvSpPr>
            <p:spPr>
              <a:xfrm>
                <a:off x="827584" y="3080122"/>
                <a:ext cx="7056784" cy="498726"/>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r>
                        <a:rPr lang="en-CA" sz="2400" i="1">
                          <a:latin typeface="Cambria Math"/>
                        </a:rPr>
                        <m:t>𝑌</m:t>
                      </m:r>
                      <m:r>
                        <a:rPr lang="en-CA" sz="2400" i="1">
                          <a:latin typeface="Cambria Math"/>
                        </a:rPr>
                        <m:t>=216.5+96.7</m:t>
                      </m:r>
                      <m:r>
                        <a:rPr lang="en-CA" sz="2400" i="1">
                          <a:latin typeface="Cambria Math"/>
                        </a:rPr>
                        <m:t>𝑋</m:t>
                      </m:r>
                      <m:r>
                        <a:rPr lang="en-CA" sz="2400" i="1">
                          <a:latin typeface="Cambria Math"/>
                        </a:rPr>
                        <m:t>+21.1</m:t>
                      </m:r>
                      <m:sSup>
                        <m:sSupPr>
                          <m:ctrlPr>
                            <a:rPr lang="en-CA" sz="2400" i="1">
                              <a:latin typeface="Cambria Math" panose="02040503050406030204" pitchFamily="18" charset="0"/>
                            </a:rPr>
                          </m:ctrlPr>
                        </m:sSupPr>
                        <m:e>
                          <m:r>
                            <a:rPr lang="en-CA" sz="2400" i="1">
                              <a:latin typeface="Cambria Math"/>
                            </a:rPr>
                            <m:t>𝑋</m:t>
                          </m:r>
                        </m:e>
                        <m:sup>
                          <m:r>
                            <a:rPr lang="en-CA" sz="2400" i="1">
                              <a:latin typeface="Cambria Math"/>
                            </a:rPr>
                            <m:t>2</m:t>
                          </m:r>
                        </m:sup>
                      </m:sSup>
                      <m:r>
                        <a:rPr lang="en-CA" sz="2400" i="1">
                          <a:latin typeface="Cambria Math"/>
                        </a:rPr>
                        <m:t>−26.0</m:t>
                      </m:r>
                      <m:sSup>
                        <m:sSupPr>
                          <m:ctrlPr>
                            <a:rPr lang="en-CA" sz="2400" i="1">
                              <a:latin typeface="Cambria Math" panose="02040503050406030204" pitchFamily="18" charset="0"/>
                            </a:rPr>
                          </m:ctrlPr>
                        </m:sSupPr>
                        <m:e>
                          <m:r>
                            <a:rPr lang="en-CA" sz="2400" i="1">
                              <a:latin typeface="Cambria Math"/>
                            </a:rPr>
                            <m:t>𝑋</m:t>
                          </m:r>
                        </m:e>
                        <m:sup>
                          <m:r>
                            <a:rPr lang="en-CA" sz="2400" i="1">
                              <a:latin typeface="Cambria Math"/>
                            </a:rPr>
                            <m:t>4</m:t>
                          </m:r>
                        </m:sup>
                      </m:sSup>
                      <m:r>
                        <a:rPr lang="en-CA" sz="2400" i="1">
                          <a:latin typeface="Cambria Math"/>
                        </a:rPr>
                        <m:t>−45.5</m:t>
                      </m:r>
                      <m:sSup>
                        <m:sSupPr>
                          <m:ctrlPr>
                            <a:rPr lang="en-CA" sz="2400" i="1">
                              <a:latin typeface="Cambria Math" panose="02040503050406030204" pitchFamily="18" charset="0"/>
                            </a:rPr>
                          </m:ctrlPr>
                        </m:sSupPr>
                        <m:e>
                          <m:r>
                            <a:rPr lang="en-CA" sz="2400" i="1">
                              <a:latin typeface="Cambria Math"/>
                            </a:rPr>
                            <m:t>𝑋</m:t>
                          </m:r>
                        </m:e>
                        <m:sup>
                          <m:r>
                            <a:rPr lang="en-CA" sz="2400" i="1">
                              <a:latin typeface="Cambria Math"/>
                            </a:rPr>
                            <m:t>5</m:t>
                          </m:r>
                        </m:sup>
                      </m:sSup>
                    </m:oMath>
                  </m:oMathPara>
                </a14:m>
                <a:endParaRPr lang="en-CA" sz="2400" dirty="0"/>
              </a:p>
            </p:txBody>
          </p:sp>
        </mc:Choice>
        <mc:Fallback xmlns="">
          <p:sp>
            <p:nvSpPr>
              <p:cNvPr id="3" name="Rectangle 2"/>
              <p:cNvSpPr>
                <a:spLocks noRot="1" noChangeAspect="1" noMove="1" noResize="1" noEditPoints="1" noAdjustHandles="1" noChangeArrowheads="1" noChangeShapeType="1" noTextEdit="1"/>
              </p:cNvSpPr>
              <p:nvPr/>
            </p:nvSpPr>
            <p:spPr>
              <a:xfrm>
                <a:off x="827584" y="3080122"/>
                <a:ext cx="7056784" cy="498726"/>
              </a:xfrm>
              <a:prstGeom prst="rect">
                <a:avLst/>
              </a:prstGeom>
              <a:blipFill rotWithShape="1">
                <a:blip r:embed="rId2"/>
                <a:stretch>
                  <a:fillRect/>
                </a:stretch>
              </a:blipFill>
            </p:spPr>
            <p:txBody>
              <a:bodyPr/>
              <a:lstStyle/>
              <a:p>
                <a:r>
                  <a:rPr lang="en-CA">
                    <a:noFill/>
                  </a:rPr>
                  <a:t> </a:t>
                </a:r>
              </a:p>
            </p:txBody>
          </p:sp>
        </mc:Fallback>
      </mc:AlternateContent>
      <p:sp>
        <p:nvSpPr>
          <p:cNvPr id="4" name="Footer Placeholder 3"/>
          <p:cNvSpPr>
            <a:spLocks noGrp="1"/>
          </p:cNvSpPr>
          <p:nvPr>
            <p:ph type="ftr" sz="quarter" idx="11"/>
          </p:nvPr>
        </p:nvSpPr>
        <p:spPr/>
        <p:txBody>
          <a:bodyPr/>
          <a:lstStyle/>
          <a:p>
            <a:r>
              <a:rPr lang="en-US" dirty="0"/>
              <a:t>Machine Learning in Business, 4</a:t>
            </a:r>
            <a:r>
              <a:rPr lang="en-US" baseline="30000" dirty="0"/>
              <a:t>th</a:t>
            </a:r>
            <a:r>
              <a:rPr lang="en-US" dirty="0"/>
              <a:t> Ed. Copyright  © John C. Hull et al. 2025</a:t>
            </a:r>
            <a:endParaRPr lang="en-CA" dirty="0"/>
          </a:p>
        </p:txBody>
      </p:sp>
      <p:sp>
        <p:nvSpPr>
          <p:cNvPr id="5" name="Slide Number Placeholder 4"/>
          <p:cNvSpPr>
            <a:spLocks noGrp="1"/>
          </p:cNvSpPr>
          <p:nvPr>
            <p:ph type="sldNum" sz="quarter" idx="12"/>
          </p:nvPr>
        </p:nvSpPr>
        <p:spPr/>
        <p:txBody>
          <a:bodyPr/>
          <a:lstStyle/>
          <a:p>
            <a:fld id="{F979D778-5668-409F-BE61-8F31D5437AFC}" type="slidenum">
              <a:rPr lang="en-CA" smtClean="0"/>
              <a:t>17</a:t>
            </a:fld>
            <a:endParaRPr lang="en-CA"/>
          </a:p>
        </p:txBody>
      </p:sp>
    </p:spTree>
    <p:extLst>
      <p:ext uri="{BB962C8B-B14F-4D97-AF65-F5344CB8AC3E}">
        <p14:creationId xmlns:p14="http://schemas.microsoft.com/office/powerpoint/2010/main" val="275550379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Iowa House Price Case Study</a:t>
            </a:r>
            <a:endParaRPr lang="en-CA" dirty="0"/>
          </a:p>
        </p:txBody>
      </p:sp>
      <p:sp>
        <p:nvSpPr>
          <p:cNvPr id="3" name="Content Placeholder 2"/>
          <p:cNvSpPr>
            <a:spLocks noGrp="1"/>
          </p:cNvSpPr>
          <p:nvPr>
            <p:ph idx="1"/>
          </p:nvPr>
        </p:nvSpPr>
        <p:spPr/>
        <p:txBody>
          <a:bodyPr/>
          <a:lstStyle/>
          <a:p>
            <a:r>
              <a:rPr lang="en-US" dirty="0"/>
              <a:t>The objective is to predict the prices of houses in Iowa from features</a:t>
            </a:r>
          </a:p>
          <a:p>
            <a:r>
              <a:rPr lang="en-US" dirty="0"/>
              <a:t>800 observations in training set, 600 in validation set, and 508 in test set</a:t>
            </a:r>
            <a:endParaRPr lang="en-CA" dirty="0"/>
          </a:p>
        </p:txBody>
      </p:sp>
      <p:sp>
        <p:nvSpPr>
          <p:cNvPr id="4" name="Footer Placeholder 3"/>
          <p:cNvSpPr>
            <a:spLocks noGrp="1"/>
          </p:cNvSpPr>
          <p:nvPr>
            <p:ph type="ftr" sz="quarter" idx="11"/>
          </p:nvPr>
        </p:nvSpPr>
        <p:spPr/>
        <p:txBody>
          <a:bodyPr/>
          <a:lstStyle/>
          <a:p>
            <a:r>
              <a:rPr lang="en-US" dirty="0"/>
              <a:t>Machine Learning in Business, 4</a:t>
            </a:r>
            <a:r>
              <a:rPr lang="en-US" baseline="30000" dirty="0"/>
              <a:t>th</a:t>
            </a:r>
            <a:r>
              <a:rPr lang="en-US" dirty="0"/>
              <a:t> Ed. Copyright  © John C. Hull et al. 2025</a:t>
            </a:r>
            <a:endParaRPr lang="en-CA" dirty="0"/>
          </a:p>
        </p:txBody>
      </p:sp>
      <p:sp>
        <p:nvSpPr>
          <p:cNvPr id="5" name="Slide Number Placeholder 4"/>
          <p:cNvSpPr>
            <a:spLocks noGrp="1"/>
          </p:cNvSpPr>
          <p:nvPr>
            <p:ph type="sldNum" sz="quarter" idx="12"/>
          </p:nvPr>
        </p:nvSpPr>
        <p:spPr/>
        <p:txBody>
          <a:bodyPr/>
          <a:lstStyle/>
          <a:p>
            <a:fld id="{F979D778-5668-409F-BE61-8F31D5437AFC}" type="slidenum">
              <a:rPr lang="en-CA" smtClean="0"/>
              <a:t>18</a:t>
            </a:fld>
            <a:endParaRPr lang="en-CA"/>
          </a:p>
        </p:txBody>
      </p:sp>
    </p:spTree>
    <p:extLst>
      <p:ext uri="{BB962C8B-B14F-4D97-AF65-F5344CB8AC3E}">
        <p14:creationId xmlns:p14="http://schemas.microsoft.com/office/powerpoint/2010/main" val="267565245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601802"/>
            <a:ext cx="8591872" cy="1143000"/>
          </a:xfrm>
        </p:spPr>
        <p:txBody>
          <a:bodyPr/>
          <a:lstStyle/>
          <a:p>
            <a:r>
              <a:rPr lang="en-US" dirty="0"/>
              <a:t>Iowa House Price Results (No regularization)</a:t>
            </a:r>
            <a:endParaRPr lang="en-CA" dirty="0"/>
          </a:p>
        </p:txBody>
      </p:sp>
      <p:sp>
        <p:nvSpPr>
          <p:cNvPr id="3" name="Content Placeholder 2"/>
          <p:cNvSpPr>
            <a:spLocks noGrp="1"/>
          </p:cNvSpPr>
          <p:nvPr>
            <p:ph idx="1"/>
          </p:nvPr>
        </p:nvSpPr>
        <p:spPr>
          <a:xfrm>
            <a:off x="685800" y="1540787"/>
            <a:ext cx="7772400" cy="4114800"/>
          </a:xfrm>
        </p:spPr>
        <p:txBody>
          <a:bodyPr/>
          <a:lstStyle/>
          <a:p>
            <a:pPr marL="0" indent="0">
              <a:buNone/>
            </a:pPr>
            <a:r>
              <a:rPr lang="en-US" dirty="0"/>
              <a:t>2 categorical variables included. Natural ordering for Basement quality. 25 dummy variables created for neighborhood. 47 features in total</a:t>
            </a:r>
            <a:endParaRPr lang="en-CA" dirty="0"/>
          </a:p>
        </p:txBody>
      </p:sp>
      <p:sp>
        <p:nvSpPr>
          <p:cNvPr id="4" name="Footer Placeholder 3"/>
          <p:cNvSpPr>
            <a:spLocks noGrp="1"/>
          </p:cNvSpPr>
          <p:nvPr>
            <p:ph type="ftr" sz="quarter" idx="11"/>
          </p:nvPr>
        </p:nvSpPr>
        <p:spPr/>
        <p:txBody>
          <a:bodyPr/>
          <a:lstStyle/>
          <a:p>
            <a:r>
              <a:rPr lang="en-US" dirty="0"/>
              <a:t>Machine Learning in Business, 4</a:t>
            </a:r>
            <a:r>
              <a:rPr lang="en-US" baseline="30000" dirty="0"/>
              <a:t>th</a:t>
            </a:r>
            <a:r>
              <a:rPr lang="en-US" dirty="0"/>
              <a:t> Ed. Copyright  © John C. Hull et al. 2025</a:t>
            </a:r>
            <a:endParaRPr lang="en-CA" dirty="0"/>
          </a:p>
        </p:txBody>
      </p:sp>
      <p:sp>
        <p:nvSpPr>
          <p:cNvPr id="5" name="Slide Number Placeholder 4"/>
          <p:cNvSpPr>
            <a:spLocks noGrp="1"/>
          </p:cNvSpPr>
          <p:nvPr>
            <p:ph type="sldNum" sz="quarter" idx="12"/>
          </p:nvPr>
        </p:nvSpPr>
        <p:spPr/>
        <p:txBody>
          <a:bodyPr/>
          <a:lstStyle/>
          <a:p>
            <a:fld id="{2E8C09BE-1715-42CA-A91A-E7B0E09A3015}" type="slidenum">
              <a:rPr lang="en-CA" smtClean="0"/>
              <a:t>19</a:t>
            </a:fld>
            <a:endParaRPr lang="en-CA"/>
          </a:p>
        </p:txBody>
      </p:sp>
      <p:graphicFrame>
        <p:nvGraphicFramePr>
          <p:cNvPr id="6" name="Table 5"/>
          <p:cNvGraphicFramePr>
            <a:graphicFrameLocks noGrp="1"/>
          </p:cNvGraphicFramePr>
          <p:nvPr>
            <p:extLst>
              <p:ext uri="{D42A27DB-BD31-4B8C-83A1-F6EECF244321}">
                <p14:modId xmlns:p14="http://schemas.microsoft.com/office/powerpoint/2010/main" val="3563864442"/>
              </p:ext>
            </p:extLst>
          </p:nvPr>
        </p:nvGraphicFramePr>
        <p:xfrm>
          <a:off x="1409700" y="2750704"/>
          <a:ext cx="6096000" cy="3574276"/>
        </p:xfrm>
        <a:graphic>
          <a:graphicData uri="http://schemas.openxmlformats.org/drawingml/2006/table">
            <a:tbl>
              <a:tblPr firstRow="1" bandRow="1">
                <a:tableStyleId>{5940675A-B579-460E-94D1-54222C63F5DA}</a:tableStyleId>
              </a:tblPr>
              <a:tblGrid>
                <a:gridCol w="3048000">
                  <a:extLst>
                    <a:ext uri="{9D8B030D-6E8A-4147-A177-3AD203B41FA5}">
                      <a16:colId xmlns:a16="http://schemas.microsoft.com/office/drawing/2014/main" val="155100773"/>
                    </a:ext>
                  </a:extLst>
                </a:gridCol>
                <a:gridCol w="3048000">
                  <a:extLst>
                    <a:ext uri="{9D8B030D-6E8A-4147-A177-3AD203B41FA5}">
                      <a16:colId xmlns:a16="http://schemas.microsoft.com/office/drawing/2014/main" val="3097741650"/>
                    </a:ext>
                  </a:extLst>
                </a:gridCol>
              </a:tblGrid>
              <a:tr h="278130">
                <a:tc>
                  <a:txBody>
                    <a:bodyPr/>
                    <a:lstStyle/>
                    <a:p>
                      <a:r>
                        <a:rPr lang="en-CA" sz="1000" dirty="0"/>
                        <a:t>Lot area (</a:t>
                      </a:r>
                      <a:r>
                        <a:rPr lang="en-CA" sz="1000" dirty="0" err="1"/>
                        <a:t>squ</a:t>
                      </a:r>
                      <a:r>
                        <a:rPr lang="en-CA" sz="1000" dirty="0"/>
                        <a:t> </a:t>
                      </a:r>
                      <a:r>
                        <a:rPr lang="en-CA" sz="1000" dirty="0" err="1"/>
                        <a:t>ft</a:t>
                      </a:r>
                      <a:r>
                        <a:rPr lang="en-CA" sz="1000" dirty="0"/>
                        <a:t>)                                        0.08</a:t>
                      </a:r>
                    </a:p>
                  </a:txBody>
                  <a:tcPr marL="68580" marR="68580" marT="34290" marB="34290"/>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CA" sz="1000" dirty="0"/>
                        <a:t>Number</a:t>
                      </a:r>
                      <a:r>
                        <a:rPr lang="en-CA" sz="1000" baseline="0" dirty="0"/>
                        <a:t> of</a:t>
                      </a:r>
                      <a:r>
                        <a:rPr lang="en-CA" sz="1000" dirty="0"/>
                        <a:t> half bathrooms                            0.02</a:t>
                      </a:r>
                    </a:p>
                  </a:txBody>
                  <a:tcPr marL="68580" marR="68580" marT="34290" marB="34290"/>
                </a:tc>
                <a:extLst>
                  <a:ext uri="{0D108BD9-81ED-4DB2-BD59-A6C34878D82A}">
                    <a16:rowId xmlns:a16="http://schemas.microsoft.com/office/drawing/2014/main" val="3843894096"/>
                  </a:ext>
                </a:extLst>
              </a:tr>
              <a:tr h="278130">
                <a:tc>
                  <a:txBody>
                    <a:bodyPr/>
                    <a:lstStyle/>
                    <a:p>
                      <a:r>
                        <a:rPr lang="en-CA" sz="1000" dirty="0"/>
                        <a:t>Overall quality (scale from 1 to 10)             </a:t>
                      </a:r>
                      <a:r>
                        <a:rPr lang="en-CA" sz="1000" baseline="0" dirty="0"/>
                        <a:t> </a:t>
                      </a:r>
                      <a:r>
                        <a:rPr lang="en-CA" sz="1000" dirty="0"/>
                        <a:t>0.21</a:t>
                      </a:r>
                    </a:p>
                  </a:txBody>
                  <a:tcPr marL="68580" marR="68580" marT="34290" marB="34290"/>
                </a:tc>
                <a:tc>
                  <a:txBody>
                    <a:bodyPr/>
                    <a:lstStyle/>
                    <a:p>
                      <a:r>
                        <a:rPr lang="en-CA" sz="1000" dirty="0"/>
                        <a:t>Number of bedrooms                                  −0.08</a:t>
                      </a:r>
                    </a:p>
                  </a:txBody>
                  <a:tcPr marL="68580" marR="68580" marT="34290" marB="34290"/>
                </a:tc>
                <a:extLst>
                  <a:ext uri="{0D108BD9-81ED-4DB2-BD59-A6C34878D82A}">
                    <a16:rowId xmlns:a16="http://schemas.microsoft.com/office/drawing/2014/main" val="3049408159"/>
                  </a:ext>
                </a:extLst>
              </a:tr>
              <a:tr h="27813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CA" sz="1000" dirty="0"/>
                        <a:t>Overall condition (scale from 1 to 10)          0.10</a:t>
                      </a:r>
                    </a:p>
                  </a:txBody>
                  <a:tcPr marL="68580" marR="68580" marT="34290" marB="34290"/>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CA" sz="1000" dirty="0"/>
                        <a:t>Total rooms above grade                              0.08</a:t>
                      </a:r>
                    </a:p>
                  </a:txBody>
                  <a:tcPr marL="68580" marR="68580" marT="34290" marB="34290"/>
                </a:tc>
                <a:extLst>
                  <a:ext uri="{0D108BD9-81ED-4DB2-BD59-A6C34878D82A}">
                    <a16:rowId xmlns:a16="http://schemas.microsoft.com/office/drawing/2014/main" val="84872482"/>
                  </a:ext>
                </a:extLst>
              </a:tr>
              <a:tr h="278130">
                <a:tc>
                  <a:txBody>
                    <a:bodyPr/>
                    <a:lstStyle/>
                    <a:p>
                      <a:r>
                        <a:rPr lang="en-CA" sz="1000" dirty="0"/>
                        <a:t>Year built                                                  0.16</a:t>
                      </a:r>
                    </a:p>
                  </a:txBody>
                  <a:tcPr marL="68580" marR="68580" marT="34290" marB="34290"/>
                </a:tc>
                <a:tc>
                  <a:txBody>
                    <a:bodyPr/>
                    <a:lstStyle/>
                    <a:p>
                      <a:r>
                        <a:rPr lang="en-CA" sz="1000" dirty="0"/>
                        <a:t>Number of fireplaces                                    0.03</a:t>
                      </a:r>
                    </a:p>
                  </a:txBody>
                  <a:tcPr marL="68580" marR="68580" marT="34290" marB="34290"/>
                </a:tc>
                <a:extLst>
                  <a:ext uri="{0D108BD9-81ED-4DB2-BD59-A6C34878D82A}">
                    <a16:rowId xmlns:a16="http://schemas.microsoft.com/office/drawing/2014/main" val="3767584082"/>
                  </a:ext>
                </a:extLst>
              </a:tr>
              <a:tr h="324346">
                <a:tc>
                  <a:txBody>
                    <a:bodyPr/>
                    <a:lstStyle/>
                    <a:p>
                      <a:r>
                        <a:rPr lang="en-CA" sz="1000" dirty="0"/>
                        <a:t>Year remodeled                                         0.03</a:t>
                      </a:r>
                    </a:p>
                  </a:txBody>
                  <a:tcPr marL="68580" marR="68580" marT="34290" marB="34290"/>
                </a:tc>
                <a:tc>
                  <a:txBody>
                    <a:bodyPr/>
                    <a:lstStyle/>
                    <a:p>
                      <a:r>
                        <a:rPr lang="en-CA" sz="1000" dirty="0"/>
                        <a:t>Parking spaces in garage                              0.04</a:t>
                      </a:r>
                    </a:p>
                  </a:txBody>
                  <a:tcPr marL="68580" marR="68580" marT="34290" marB="34290"/>
                </a:tc>
                <a:extLst>
                  <a:ext uri="{0D108BD9-81ED-4DB2-BD59-A6C34878D82A}">
                    <a16:rowId xmlns:a16="http://schemas.microsoft.com/office/drawing/2014/main" val="438649923"/>
                  </a:ext>
                </a:extLst>
              </a:tr>
              <a:tr h="27813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CA" sz="1000" dirty="0"/>
                        <a:t>Basement finished </a:t>
                      </a:r>
                      <a:r>
                        <a:rPr lang="en-CA" sz="1000" dirty="0" err="1"/>
                        <a:t>squ</a:t>
                      </a:r>
                      <a:r>
                        <a:rPr lang="en-CA" sz="1000" dirty="0"/>
                        <a:t> </a:t>
                      </a:r>
                      <a:r>
                        <a:rPr lang="en-CA" sz="1000" dirty="0" err="1"/>
                        <a:t>ft</a:t>
                      </a:r>
                      <a:r>
                        <a:rPr lang="en-CA" sz="1000" dirty="0"/>
                        <a:t>                            0.09</a:t>
                      </a:r>
                    </a:p>
                  </a:txBody>
                  <a:tcPr marL="68580" marR="68580" marT="34290" marB="34290"/>
                </a:tc>
                <a:tc>
                  <a:txBody>
                    <a:bodyPr/>
                    <a:lstStyle/>
                    <a:p>
                      <a:r>
                        <a:rPr lang="en-CA" sz="1000" dirty="0"/>
                        <a:t>Garage area (</a:t>
                      </a:r>
                      <a:r>
                        <a:rPr lang="en-CA" sz="1000" dirty="0" err="1"/>
                        <a:t>squ</a:t>
                      </a:r>
                      <a:r>
                        <a:rPr lang="en-CA" sz="1000" dirty="0"/>
                        <a:t> </a:t>
                      </a:r>
                      <a:r>
                        <a:rPr lang="en-CA" sz="1000" dirty="0" err="1"/>
                        <a:t>ft</a:t>
                      </a:r>
                      <a:r>
                        <a:rPr lang="en-CA" sz="1000" dirty="0"/>
                        <a:t>)                                    0.05</a:t>
                      </a:r>
                    </a:p>
                  </a:txBody>
                  <a:tcPr marL="68580" marR="68580" marT="34290" marB="34290"/>
                </a:tc>
                <a:extLst>
                  <a:ext uri="{0D108BD9-81ED-4DB2-BD59-A6C34878D82A}">
                    <a16:rowId xmlns:a16="http://schemas.microsoft.com/office/drawing/2014/main" val="1384908015"/>
                  </a:ext>
                </a:extLst>
              </a:tr>
              <a:tr h="278130">
                <a:tc>
                  <a:txBody>
                    <a:bodyPr/>
                    <a:lstStyle/>
                    <a:p>
                      <a:r>
                        <a:rPr lang="en-CA" sz="1000" dirty="0"/>
                        <a:t>Basement unfinished </a:t>
                      </a:r>
                      <a:r>
                        <a:rPr lang="en-CA" sz="1000" dirty="0" err="1"/>
                        <a:t>squ</a:t>
                      </a:r>
                      <a:r>
                        <a:rPr lang="en-CA" sz="1000" dirty="0"/>
                        <a:t> </a:t>
                      </a:r>
                      <a:r>
                        <a:rPr lang="en-CA" sz="1000" dirty="0" err="1"/>
                        <a:t>ft</a:t>
                      </a:r>
                      <a:r>
                        <a:rPr lang="en-CA" sz="1000" dirty="0"/>
                        <a:t>                      −0.03</a:t>
                      </a:r>
                    </a:p>
                  </a:txBody>
                  <a:tcPr marL="68580" marR="68580" marT="34290" marB="34290"/>
                </a:tc>
                <a:tc>
                  <a:txBody>
                    <a:bodyPr/>
                    <a:lstStyle/>
                    <a:p>
                      <a:r>
                        <a:rPr lang="en-CA" sz="1000" dirty="0"/>
                        <a:t>Wood</a:t>
                      </a:r>
                      <a:r>
                        <a:rPr lang="en-CA" sz="1000" baseline="0" dirty="0"/>
                        <a:t> deck (</a:t>
                      </a:r>
                      <a:r>
                        <a:rPr lang="en-CA" sz="1000" baseline="0" dirty="0" err="1"/>
                        <a:t>squ</a:t>
                      </a:r>
                      <a:r>
                        <a:rPr lang="en-CA" sz="1000" baseline="0" dirty="0"/>
                        <a:t> </a:t>
                      </a:r>
                      <a:r>
                        <a:rPr lang="en-CA" sz="1000" baseline="0" dirty="0" err="1"/>
                        <a:t>ft</a:t>
                      </a:r>
                      <a:r>
                        <a:rPr lang="en-CA" sz="1000" baseline="0" dirty="0"/>
                        <a:t>)                                      0.02</a:t>
                      </a:r>
                      <a:endParaRPr lang="en-CA" sz="1000" dirty="0"/>
                    </a:p>
                  </a:txBody>
                  <a:tcPr marL="68580" marR="68580" marT="34290" marB="34290"/>
                </a:tc>
                <a:extLst>
                  <a:ext uri="{0D108BD9-81ED-4DB2-BD59-A6C34878D82A}">
                    <a16:rowId xmlns:a16="http://schemas.microsoft.com/office/drawing/2014/main" val="3702138763"/>
                  </a:ext>
                </a:extLst>
              </a:tr>
              <a:tr h="278130">
                <a:tc>
                  <a:txBody>
                    <a:bodyPr/>
                    <a:lstStyle/>
                    <a:p>
                      <a:r>
                        <a:rPr lang="en-CA" sz="1000" dirty="0"/>
                        <a:t>Total basement </a:t>
                      </a:r>
                      <a:r>
                        <a:rPr lang="en-CA" sz="1000" dirty="0" err="1"/>
                        <a:t>squ</a:t>
                      </a:r>
                      <a:r>
                        <a:rPr lang="en-CA" sz="1000" dirty="0"/>
                        <a:t> </a:t>
                      </a:r>
                      <a:r>
                        <a:rPr lang="en-CA" sz="1000" dirty="0" err="1"/>
                        <a:t>ft</a:t>
                      </a:r>
                      <a:r>
                        <a:rPr lang="en-CA" sz="1000" dirty="0"/>
                        <a:t>                                0.14</a:t>
                      </a:r>
                    </a:p>
                  </a:txBody>
                  <a:tcPr marL="68580" marR="68580" marT="34290" marB="34290"/>
                </a:tc>
                <a:tc>
                  <a:txBody>
                    <a:bodyPr/>
                    <a:lstStyle/>
                    <a:p>
                      <a:r>
                        <a:rPr lang="en-CA" sz="1000" dirty="0"/>
                        <a:t>Open porch (</a:t>
                      </a:r>
                      <a:r>
                        <a:rPr lang="en-CA" sz="1000" dirty="0" err="1"/>
                        <a:t>squ</a:t>
                      </a:r>
                      <a:r>
                        <a:rPr lang="en-CA" sz="1000" dirty="0"/>
                        <a:t> </a:t>
                      </a:r>
                      <a:r>
                        <a:rPr lang="en-CA" sz="1000" dirty="0" err="1"/>
                        <a:t>ft</a:t>
                      </a:r>
                      <a:r>
                        <a:rPr lang="en-CA" sz="1000" dirty="0"/>
                        <a:t>)                                     0.03</a:t>
                      </a:r>
                    </a:p>
                  </a:txBody>
                  <a:tcPr marL="68580" marR="68580" marT="34290" marB="34290"/>
                </a:tc>
                <a:extLst>
                  <a:ext uri="{0D108BD9-81ED-4DB2-BD59-A6C34878D82A}">
                    <a16:rowId xmlns:a16="http://schemas.microsoft.com/office/drawing/2014/main" val="1054929590"/>
                  </a:ext>
                </a:extLst>
              </a:tr>
              <a:tr h="278130">
                <a:tc>
                  <a:txBody>
                    <a:bodyPr/>
                    <a:lstStyle/>
                    <a:p>
                      <a:r>
                        <a:rPr lang="en-CA" sz="1000" dirty="0"/>
                        <a:t>1st floor </a:t>
                      </a:r>
                      <a:r>
                        <a:rPr lang="en-CA" sz="1000" dirty="0" err="1"/>
                        <a:t>squ</a:t>
                      </a:r>
                      <a:r>
                        <a:rPr lang="en-CA" sz="1000" dirty="0"/>
                        <a:t> </a:t>
                      </a:r>
                      <a:r>
                        <a:rPr lang="en-CA" sz="1000" dirty="0" err="1"/>
                        <a:t>ft</a:t>
                      </a:r>
                      <a:r>
                        <a:rPr lang="en-CA" sz="1000" dirty="0"/>
                        <a:t>                                          0.15</a:t>
                      </a:r>
                    </a:p>
                  </a:txBody>
                  <a:tcPr marL="68580" marR="68580" marT="34290" marB="34290"/>
                </a:tc>
                <a:tc>
                  <a:txBody>
                    <a:bodyPr/>
                    <a:lstStyle/>
                    <a:p>
                      <a:r>
                        <a:rPr lang="en-CA" sz="1000" dirty="0"/>
                        <a:t>Enclosed porch (</a:t>
                      </a:r>
                      <a:r>
                        <a:rPr lang="en-CA" sz="1000" dirty="0" err="1"/>
                        <a:t>squ</a:t>
                      </a:r>
                      <a:r>
                        <a:rPr lang="en-CA" sz="1000" dirty="0"/>
                        <a:t> ft0                                0.01</a:t>
                      </a:r>
                    </a:p>
                  </a:txBody>
                  <a:tcPr marL="68580" marR="68580" marT="34290" marB="34290"/>
                </a:tc>
                <a:extLst>
                  <a:ext uri="{0D108BD9-81ED-4DB2-BD59-A6C34878D82A}">
                    <a16:rowId xmlns:a16="http://schemas.microsoft.com/office/drawing/2014/main" val="2865322861"/>
                  </a:ext>
                </a:extLst>
              </a:tr>
              <a:tr h="278130">
                <a:tc>
                  <a:txBody>
                    <a:bodyPr/>
                    <a:lstStyle/>
                    <a:p>
                      <a:r>
                        <a:rPr lang="en-CA" sz="1000" dirty="0"/>
                        <a:t>2</a:t>
                      </a:r>
                      <a:r>
                        <a:rPr lang="en-CA" sz="1000" baseline="30000" dirty="0"/>
                        <a:t>nd</a:t>
                      </a:r>
                      <a:r>
                        <a:rPr lang="en-CA" sz="1000" dirty="0"/>
                        <a:t> floor </a:t>
                      </a:r>
                      <a:r>
                        <a:rPr lang="en-CA" sz="1000" dirty="0" err="1"/>
                        <a:t>squ</a:t>
                      </a:r>
                      <a:r>
                        <a:rPr lang="en-CA" sz="1000" dirty="0"/>
                        <a:t> </a:t>
                      </a:r>
                      <a:r>
                        <a:rPr lang="en-CA" sz="1000" dirty="0" err="1"/>
                        <a:t>ft</a:t>
                      </a:r>
                      <a:r>
                        <a:rPr lang="en-CA" sz="1000" dirty="0"/>
                        <a:t>                                          0.13</a:t>
                      </a:r>
                    </a:p>
                  </a:txBody>
                  <a:tcPr marL="68580" marR="68580" marT="34290" marB="34290"/>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CA" sz="1000" dirty="0"/>
                        <a:t>Neighborhood (25 alternatives)         −0.05 to 0.12</a:t>
                      </a:r>
                    </a:p>
                    <a:p>
                      <a:endParaRPr lang="en-CA" sz="1000" dirty="0"/>
                    </a:p>
                  </a:txBody>
                  <a:tcPr marL="68580" marR="68580" marT="34290" marB="34290"/>
                </a:tc>
                <a:extLst>
                  <a:ext uri="{0D108BD9-81ED-4DB2-BD59-A6C34878D82A}">
                    <a16:rowId xmlns:a16="http://schemas.microsoft.com/office/drawing/2014/main" val="2145760892"/>
                  </a:ext>
                </a:extLst>
              </a:tr>
              <a:tr h="278130">
                <a:tc>
                  <a:txBody>
                    <a:bodyPr/>
                    <a:lstStyle/>
                    <a:p>
                      <a:r>
                        <a:rPr lang="en-CA" sz="1000" dirty="0"/>
                        <a:t>Living area                                               0.16</a:t>
                      </a:r>
                    </a:p>
                  </a:txBody>
                  <a:tcPr marL="68580" marR="68580" marT="34290" marB="34290"/>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CA" sz="1000" dirty="0"/>
                        <a:t>Basement</a:t>
                      </a:r>
                      <a:r>
                        <a:rPr lang="en-CA" sz="1000" baseline="0" dirty="0"/>
                        <a:t> quality </a:t>
                      </a:r>
                      <a:r>
                        <a:rPr lang="en-CA" sz="1000" dirty="0"/>
                        <a:t>(6 natural ordering)            0.01</a:t>
                      </a:r>
                    </a:p>
                    <a:p>
                      <a:endParaRPr lang="en-CA" sz="1000" dirty="0"/>
                    </a:p>
                  </a:txBody>
                  <a:tcPr marL="68580" marR="68580" marT="34290" marB="34290"/>
                </a:tc>
                <a:extLst>
                  <a:ext uri="{0D108BD9-81ED-4DB2-BD59-A6C34878D82A}">
                    <a16:rowId xmlns:a16="http://schemas.microsoft.com/office/drawing/2014/main" val="300265579"/>
                  </a:ext>
                </a:extLst>
              </a:tr>
              <a:tr h="278130">
                <a:tc>
                  <a:txBody>
                    <a:bodyPr/>
                    <a:lstStyle/>
                    <a:p>
                      <a:r>
                        <a:rPr lang="en-CA" sz="1000" dirty="0"/>
                        <a:t>Number</a:t>
                      </a:r>
                      <a:r>
                        <a:rPr lang="en-CA" sz="1000" baseline="0" dirty="0"/>
                        <a:t> of full bathrooms                         </a:t>
                      </a:r>
                      <a:r>
                        <a:rPr lang="en-CA" sz="1000" dirty="0"/>
                        <a:t>−</a:t>
                      </a:r>
                      <a:r>
                        <a:rPr lang="en-CA" sz="1000" baseline="0" dirty="0"/>
                        <a:t>0.02</a:t>
                      </a:r>
                      <a:endParaRPr lang="en-CA" sz="1000" dirty="0"/>
                    </a:p>
                  </a:txBody>
                  <a:tcPr marL="68580" marR="68580" marT="34290" marB="34290"/>
                </a:tc>
                <a:tc>
                  <a:txBody>
                    <a:bodyPr/>
                    <a:lstStyle/>
                    <a:p>
                      <a:endParaRPr lang="en-CA" sz="1000" dirty="0"/>
                    </a:p>
                  </a:txBody>
                  <a:tcPr marL="68580" marR="68580" marT="34290" marB="34290"/>
                </a:tc>
                <a:extLst>
                  <a:ext uri="{0D108BD9-81ED-4DB2-BD59-A6C34878D82A}">
                    <a16:rowId xmlns:a16="http://schemas.microsoft.com/office/drawing/2014/main" val="156050822"/>
                  </a:ext>
                </a:extLst>
              </a:tr>
            </a:tbl>
          </a:graphicData>
        </a:graphic>
      </p:graphicFrame>
    </p:spTree>
    <p:extLst>
      <p:ext uri="{BB962C8B-B14F-4D97-AF65-F5344CB8AC3E}">
        <p14:creationId xmlns:p14="http://schemas.microsoft.com/office/powerpoint/2010/main" val="25923777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Linear Regression</a:t>
            </a:r>
            <a:endParaRPr lang="en-CA" dirty="0"/>
          </a:p>
        </p:txBody>
      </p:sp>
      <p:sp>
        <p:nvSpPr>
          <p:cNvPr id="3" name="Content Placeholder 2"/>
          <p:cNvSpPr>
            <a:spLocks noGrp="1"/>
          </p:cNvSpPr>
          <p:nvPr>
            <p:ph idx="1"/>
          </p:nvPr>
        </p:nvSpPr>
        <p:spPr/>
        <p:txBody>
          <a:bodyPr/>
          <a:lstStyle/>
          <a:p>
            <a:r>
              <a:rPr lang="en-US" sz="2400" dirty="0"/>
              <a:t>Linear regression is a very popular tool because once you have made the assumption that the model is linear you do not need huge amount of data</a:t>
            </a:r>
          </a:p>
          <a:p>
            <a:r>
              <a:rPr lang="en-US" sz="2400" dirty="0"/>
              <a:t>In ML we refer to the constant term as the bias and the coefficients as weights</a:t>
            </a:r>
          </a:p>
          <a:p>
            <a:pPr marL="0" indent="0">
              <a:buNone/>
            </a:pPr>
            <a:endParaRPr lang="en-CA" dirty="0"/>
          </a:p>
        </p:txBody>
      </p:sp>
      <p:sp>
        <p:nvSpPr>
          <p:cNvPr id="4" name="Footer Placeholder 3"/>
          <p:cNvSpPr>
            <a:spLocks noGrp="1"/>
          </p:cNvSpPr>
          <p:nvPr>
            <p:ph type="ftr" sz="quarter" idx="11"/>
          </p:nvPr>
        </p:nvSpPr>
        <p:spPr/>
        <p:txBody>
          <a:bodyPr/>
          <a:lstStyle/>
          <a:p>
            <a:r>
              <a:rPr lang="en-US" dirty="0"/>
              <a:t>Machine Learning in Business, 4</a:t>
            </a:r>
            <a:r>
              <a:rPr lang="en-US" baseline="30000" dirty="0"/>
              <a:t>th</a:t>
            </a:r>
            <a:r>
              <a:rPr lang="en-US" dirty="0"/>
              <a:t> Ed. Copyright  © John C. Hull et al. 2025</a:t>
            </a:r>
            <a:endParaRPr lang="en-CA" dirty="0"/>
          </a:p>
        </p:txBody>
      </p:sp>
      <p:sp>
        <p:nvSpPr>
          <p:cNvPr id="5" name="Slide Number Placeholder 4"/>
          <p:cNvSpPr>
            <a:spLocks noGrp="1"/>
          </p:cNvSpPr>
          <p:nvPr>
            <p:ph type="sldNum" sz="quarter" idx="12"/>
          </p:nvPr>
        </p:nvSpPr>
        <p:spPr/>
        <p:txBody>
          <a:bodyPr/>
          <a:lstStyle/>
          <a:p>
            <a:fld id="{2E8C09BE-1715-42CA-A91A-E7B0E09A3015}" type="slidenum">
              <a:rPr lang="en-CA" smtClean="0"/>
              <a:t>2</a:t>
            </a:fld>
            <a:endParaRPr lang="en-CA" dirty="0"/>
          </a:p>
        </p:txBody>
      </p:sp>
    </p:spTree>
    <p:extLst>
      <p:ext uri="{BB962C8B-B14F-4D97-AF65-F5344CB8AC3E}">
        <p14:creationId xmlns:p14="http://schemas.microsoft.com/office/powerpoint/2010/main" val="75909667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1992" y="1052736"/>
            <a:ext cx="8755062" cy="857250"/>
          </a:xfrm>
        </p:spPr>
        <p:txBody>
          <a:bodyPr/>
          <a:lstStyle/>
          <a:p>
            <a:r>
              <a:rPr lang="en-CA" dirty="0"/>
              <a:t>Ridge Results for validation set (Figure 3.8)</a:t>
            </a:r>
            <a:endParaRPr lang="en-CA" sz="2400" dirty="0"/>
          </a:p>
        </p:txBody>
      </p:sp>
      <p:sp>
        <p:nvSpPr>
          <p:cNvPr id="4" name="Footer Placeholder 3"/>
          <p:cNvSpPr>
            <a:spLocks noGrp="1"/>
          </p:cNvSpPr>
          <p:nvPr>
            <p:ph type="ftr" sz="quarter" idx="11"/>
          </p:nvPr>
        </p:nvSpPr>
        <p:spPr/>
        <p:txBody>
          <a:bodyPr/>
          <a:lstStyle/>
          <a:p>
            <a:r>
              <a:rPr lang="en-US" dirty="0"/>
              <a:t>Machine Learning in Business, 4</a:t>
            </a:r>
            <a:r>
              <a:rPr lang="en-US" baseline="30000" dirty="0"/>
              <a:t>th</a:t>
            </a:r>
            <a:r>
              <a:rPr lang="en-US" dirty="0"/>
              <a:t> Ed. Copyright  © John C. Hull et al. 2025</a:t>
            </a:r>
            <a:endParaRPr lang="en-CA" dirty="0"/>
          </a:p>
        </p:txBody>
      </p:sp>
      <p:sp>
        <p:nvSpPr>
          <p:cNvPr id="5" name="Slide Number Placeholder 4"/>
          <p:cNvSpPr>
            <a:spLocks noGrp="1"/>
          </p:cNvSpPr>
          <p:nvPr>
            <p:ph type="sldNum" sz="quarter" idx="12"/>
          </p:nvPr>
        </p:nvSpPr>
        <p:spPr/>
        <p:txBody>
          <a:bodyPr/>
          <a:lstStyle/>
          <a:p>
            <a:fld id="{2E8C09BE-1715-42CA-A91A-E7B0E09A3015}" type="slidenum">
              <a:rPr lang="en-CA" smtClean="0"/>
              <a:t>20</a:t>
            </a:fld>
            <a:endParaRPr lang="en-CA"/>
          </a:p>
        </p:txBody>
      </p:sp>
      <p:pic>
        <p:nvPicPr>
          <p:cNvPr id="8" name="Picture 7"/>
          <p:cNvPicPr>
            <a:picLocks noChangeAspect="1"/>
          </p:cNvPicPr>
          <p:nvPr/>
        </p:nvPicPr>
        <p:blipFill>
          <a:blip r:embed="rId2"/>
          <a:stretch>
            <a:fillRect/>
          </a:stretch>
        </p:blipFill>
        <p:spPr>
          <a:xfrm>
            <a:off x="974377" y="2029320"/>
            <a:ext cx="6899473" cy="4142880"/>
          </a:xfrm>
          <a:prstGeom prst="rect">
            <a:avLst/>
          </a:prstGeom>
        </p:spPr>
      </p:pic>
    </p:spTree>
    <p:extLst>
      <p:ext uri="{BB962C8B-B14F-4D97-AF65-F5344CB8AC3E}">
        <p14:creationId xmlns:p14="http://schemas.microsoft.com/office/powerpoint/2010/main" val="4927789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0987" y="1109662"/>
            <a:ext cx="8582025" cy="857250"/>
          </a:xfrm>
        </p:spPr>
        <p:txBody>
          <a:bodyPr/>
          <a:lstStyle/>
          <a:p>
            <a:r>
              <a:rPr lang="en-CA" dirty="0"/>
              <a:t>Lasso Results for validation set (Figure 3.9)</a:t>
            </a:r>
            <a:endParaRPr lang="en-CA" sz="2800" dirty="0"/>
          </a:p>
        </p:txBody>
      </p:sp>
      <p:sp>
        <p:nvSpPr>
          <p:cNvPr id="4" name="Footer Placeholder 3"/>
          <p:cNvSpPr>
            <a:spLocks noGrp="1"/>
          </p:cNvSpPr>
          <p:nvPr>
            <p:ph type="ftr" sz="quarter" idx="11"/>
          </p:nvPr>
        </p:nvSpPr>
        <p:spPr/>
        <p:txBody>
          <a:bodyPr/>
          <a:lstStyle/>
          <a:p>
            <a:r>
              <a:rPr lang="en-US" dirty="0"/>
              <a:t>Machine Learning in Business, 4</a:t>
            </a:r>
            <a:r>
              <a:rPr lang="en-US" baseline="30000" dirty="0"/>
              <a:t>th</a:t>
            </a:r>
            <a:r>
              <a:rPr lang="en-US" dirty="0"/>
              <a:t> Ed. Copyright  © John C. Hull et al. 2025</a:t>
            </a:r>
            <a:endParaRPr lang="en-CA" dirty="0"/>
          </a:p>
        </p:txBody>
      </p:sp>
      <p:sp>
        <p:nvSpPr>
          <p:cNvPr id="5" name="Slide Number Placeholder 4"/>
          <p:cNvSpPr>
            <a:spLocks noGrp="1"/>
          </p:cNvSpPr>
          <p:nvPr>
            <p:ph type="sldNum" sz="quarter" idx="12"/>
          </p:nvPr>
        </p:nvSpPr>
        <p:spPr/>
        <p:txBody>
          <a:bodyPr/>
          <a:lstStyle/>
          <a:p>
            <a:fld id="{2E8C09BE-1715-42CA-A91A-E7B0E09A3015}" type="slidenum">
              <a:rPr lang="en-CA" smtClean="0"/>
              <a:t>21</a:t>
            </a:fld>
            <a:endParaRPr lang="en-CA"/>
          </a:p>
        </p:txBody>
      </p:sp>
      <p:sp>
        <p:nvSpPr>
          <p:cNvPr id="7" name="Content Placeholder 6"/>
          <p:cNvSpPr>
            <a:spLocks noGrp="1"/>
          </p:cNvSpPr>
          <p:nvPr>
            <p:ph idx="1"/>
          </p:nvPr>
        </p:nvSpPr>
        <p:spPr/>
        <p:txBody>
          <a:bodyPr/>
          <a:lstStyle/>
          <a:p>
            <a:pPr marL="0" indent="0">
              <a:buNone/>
            </a:pPr>
            <a:r>
              <a:rPr lang="en-CA" dirty="0"/>
              <a:t> </a:t>
            </a:r>
          </a:p>
        </p:txBody>
      </p:sp>
      <p:pic>
        <p:nvPicPr>
          <p:cNvPr id="3" name="Picture 2"/>
          <p:cNvPicPr>
            <a:picLocks noChangeAspect="1"/>
          </p:cNvPicPr>
          <p:nvPr/>
        </p:nvPicPr>
        <p:blipFill>
          <a:blip r:embed="rId2"/>
          <a:stretch>
            <a:fillRect/>
          </a:stretch>
        </p:blipFill>
        <p:spPr>
          <a:xfrm>
            <a:off x="1094299" y="2029320"/>
            <a:ext cx="6288758" cy="3776168"/>
          </a:xfrm>
          <a:prstGeom prst="rect">
            <a:avLst/>
          </a:prstGeom>
        </p:spPr>
      </p:pic>
    </p:spTree>
    <p:extLst>
      <p:ext uri="{BB962C8B-B14F-4D97-AF65-F5344CB8AC3E}">
        <p14:creationId xmlns:p14="http://schemas.microsoft.com/office/powerpoint/2010/main" val="28411363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980728"/>
            <a:ext cx="8206680" cy="1143000"/>
          </a:xfrm>
        </p:spPr>
        <p:txBody>
          <a:bodyPr/>
          <a:lstStyle/>
          <a:p>
            <a:r>
              <a:rPr lang="en-CA" dirty="0"/>
              <a:t>Non-zero weights for Lasso when </a:t>
            </a:r>
            <a:r>
              <a:rPr lang="en-CA" dirty="0">
                <a:latin typeface="Symbol" panose="05050102010706020507" pitchFamily="18" charset="2"/>
              </a:rPr>
              <a:t>l</a:t>
            </a:r>
            <a:r>
              <a:rPr lang="en-CA" dirty="0"/>
              <a:t>=0.1 (15 features with overall quality and total living area most important) </a:t>
            </a:r>
          </a:p>
        </p:txBody>
      </p:sp>
      <p:sp>
        <p:nvSpPr>
          <p:cNvPr id="3" name="Content Placeholder 2"/>
          <p:cNvSpPr>
            <a:spLocks noGrp="1"/>
          </p:cNvSpPr>
          <p:nvPr>
            <p:ph idx="1"/>
          </p:nvPr>
        </p:nvSpPr>
        <p:spPr>
          <a:xfrm>
            <a:off x="685800" y="2362200"/>
            <a:ext cx="7772400" cy="4114800"/>
          </a:xfrm>
        </p:spPr>
        <p:txBody>
          <a:bodyPr/>
          <a:lstStyle/>
          <a:p>
            <a:pPr marL="0" indent="0">
              <a:buNone/>
            </a:pPr>
            <a:r>
              <a:rPr lang="en-US" dirty="0"/>
              <a:t> </a:t>
            </a:r>
            <a:endParaRPr lang="en-CA" dirty="0"/>
          </a:p>
        </p:txBody>
      </p:sp>
      <p:sp>
        <p:nvSpPr>
          <p:cNvPr id="4" name="Footer Placeholder 3"/>
          <p:cNvSpPr>
            <a:spLocks noGrp="1"/>
          </p:cNvSpPr>
          <p:nvPr>
            <p:ph type="ftr" sz="quarter" idx="11"/>
          </p:nvPr>
        </p:nvSpPr>
        <p:spPr/>
        <p:txBody>
          <a:bodyPr/>
          <a:lstStyle/>
          <a:p>
            <a:r>
              <a:rPr lang="en-US" dirty="0"/>
              <a:t>Machine Learning in Business, 4</a:t>
            </a:r>
            <a:r>
              <a:rPr lang="en-US" baseline="30000" dirty="0"/>
              <a:t>th</a:t>
            </a:r>
            <a:r>
              <a:rPr lang="en-US" dirty="0"/>
              <a:t> Ed. Copyright  © John C. Hull et al. 2025</a:t>
            </a:r>
            <a:endParaRPr lang="en-CA" dirty="0"/>
          </a:p>
        </p:txBody>
      </p:sp>
      <p:sp>
        <p:nvSpPr>
          <p:cNvPr id="5" name="Slide Number Placeholder 4"/>
          <p:cNvSpPr>
            <a:spLocks noGrp="1"/>
          </p:cNvSpPr>
          <p:nvPr>
            <p:ph type="sldNum" sz="quarter" idx="12"/>
          </p:nvPr>
        </p:nvSpPr>
        <p:spPr/>
        <p:txBody>
          <a:bodyPr/>
          <a:lstStyle/>
          <a:p>
            <a:fld id="{2E8C09BE-1715-42CA-A91A-E7B0E09A3015}" type="slidenum">
              <a:rPr lang="en-CA" smtClean="0"/>
              <a:t>22</a:t>
            </a:fld>
            <a:endParaRPr lang="en-CA"/>
          </a:p>
        </p:txBody>
      </p:sp>
      <p:graphicFrame>
        <p:nvGraphicFramePr>
          <p:cNvPr id="6" name="Table 5"/>
          <p:cNvGraphicFramePr>
            <a:graphicFrameLocks noGrp="1"/>
          </p:cNvGraphicFramePr>
          <p:nvPr>
            <p:extLst>
              <p:ext uri="{D42A27DB-BD31-4B8C-83A1-F6EECF244321}">
                <p14:modId xmlns:p14="http://schemas.microsoft.com/office/powerpoint/2010/main" val="351340145"/>
              </p:ext>
            </p:extLst>
          </p:nvPr>
        </p:nvGraphicFramePr>
        <p:xfrm>
          <a:off x="1115616" y="2492897"/>
          <a:ext cx="6696744" cy="3466046"/>
        </p:xfrm>
        <a:graphic>
          <a:graphicData uri="http://schemas.openxmlformats.org/drawingml/2006/table">
            <a:tbl>
              <a:tblPr firstRow="1" firstCol="1" bandRow="1">
                <a:tableStyleId>{5940675A-B579-460E-94D1-54222C63F5DA}</a:tableStyleId>
              </a:tblPr>
              <a:tblGrid>
                <a:gridCol w="4325119">
                  <a:extLst>
                    <a:ext uri="{9D8B030D-6E8A-4147-A177-3AD203B41FA5}">
                      <a16:colId xmlns:a16="http://schemas.microsoft.com/office/drawing/2014/main" val="20000"/>
                    </a:ext>
                  </a:extLst>
                </a:gridCol>
                <a:gridCol w="2371625">
                  <a:extLst>
                    <a:ext uri="{9D8B030D-6E8A-4147-A177-3AD203B41FA5}">
                      <a16:colId xmlns:a16="http://schemas.microsoft.com/office/drawing/2014/main" val="20001"/>
                    </a:ext>
                  </a:extLst>
                </a:gridCol>
              </a:tblGrid>
              <a:tr h="224806">
                <a:tc>
                  <a:txBody>
                    <a:bodyPr/>
                    <a:lstStyle/>
                    <a:p>
                      <a:pPr algn="just">
                        <a:lnSpc>
                          <a:spcPct val="106000"/>
                        </a:lnSpc>
                        <a:spcAft>
                          <a:spcPts val="0"/>
                        </a:spcAft>
                        <a:tabLst>
                          <a:tab pos="3838575" algn="l"/>
                        </a:tabLst>
                      </a:pPr>
                      <a:r>
                        <a:rPr lang="en-CA" sz="1600" b="1" dirty="0">
                          <a:effectLst/>
                          <a:latin typeface="+mj-lt"/>
                        </a:rPr>
                        <a:t>Feature</a:t>
                      </a:r>
                      <a:endParaRPr lang="en-CA" sz="1600" b="1" dirty="0">
                        <a:effectLst/>
                        <a:latin typeface="+mj-lt"/>
                        <a:ea typeface="Calibri"/>
                        <a:cs typeface="Times New Roman"/>
                      </a:endParaRPr>
                    </a:p>
                  </a:txBody>
                  <a:tcPr marL="68580" marR="68580" marT="0" marB="0"/>
                </a:tc>
                <a:tc>
                  <a:txBody>
                    <a:bodyPr/>
                    <a:lstStyle/>
                    <a:p>
                      <a:pPr algn="ctr">
                        <a:lnSpc>
                          <a:spcPct val="106000"/>
                        </a:lnSpc>
                        <a:spcAft>
                          <a:spcPts val="0"/>
                        </a:spcAft>
                        <a:tabLst>
                          <a:tab pos="3838575" algn="l"/>
                        </a:tabLst>
                      </a:pPr>
                      <a:r>
                        <a:rPr lang="en-CA" sz="1600" b="1" dirty="0">
                          <a:effectLst/>
                          <a:latin typeface="+mj-lt"/>
                        </a:rPr>
                        <a:t>Weight</a:t>
                      </a:r>
                      <a:endParaRPr lang="en-CA" sz="1600" b="1" dirty="0">
                        <a:effectLst/>
                        <a:latin typeface="+mj-lt"/>
                        <a:ea typeface="Calibri"/>
                        <a:cs typeface="Times New Roman"/>
                      </a:endParaRPr>
                    </a:p>
                  </a:txBody>
                  <a:tcPr marL="68580" marR="68580" marT="0" marB="0"/>
                </a:tc>
                <a:extLst>
                  <a:ext uri="{0D108BD9-81ED-4DB2-BD59-A6C34878D82A}">
                    <a16:rowId xmlns:a16="http://schemas.microsoft.com/office/drawing/2014/main" val="10000"/>
                  </a:ext>
                </a:extLst>
              </a:tr>
              <a:tr h="224806">
                <a:tc>
                  <a:txBody>
                    <a:bodyPr/>
                    <a:lstStyle/>
                    <a:p>
                      <a:pPr algn="just">
                        <a:lnSpc>
                          <a:spcPct val="106000"/>
                        </a:lnSpc>
                        <a:spcAft>
                          <a:spcPts val="0"/>
                        </a:spcAft>
                        <a:tabLst>
                          <a:tab pos="3838575" algn="l"/>
                        </a:tabLst>
                      </a:pPr>
                      <a:r>
                        <a:rPr lang="en-CA" sz="1600" dirty="0">
                          <a:effectLst/>
                          <a:latin typeface="+mj-lt"/>
                        </a:rPr>
                        <a:t>Lot Area (square feet)</a:t>
                      </a:r>
                      <a:endParaRPr lang="en-CA" sz="1600" dirty="0">
                        <a:effectLst/>
                        <a:latin typeface="+mj-lt"/>
                        <a:ea typeface="Calibri"/>
                        <a:cs typeface="Times New Roman"/>
                      </a:endParaRPr>
                    </a:p>
                  </a:txBody>
                  <a:tcPr marL="68580" marR="68580" marT="0" marB="0"/>
                </a:tc>
                <a:tc>
                  <a:txBody>
                    <a:bodyPr/>
                    <a:lstStyle/>
                    <a:p>
                      <a:pPr algn="ctr">
                        <a:lnSpc>
                          <a:spcPct val="106000"/>
                        </a:lnSpc>
                        <a:spcAft>
                          <a:spcPts val="0"/>
                        </a:spcAft>
                        <a:tabLst>
                          <a:tab pos="3838575" algn="l"/>
                        </a:tabLst>
                      </a:pPr>
                      <a:r>
                        <a:rPr lang="en-CA" sz="1600">
                          <a:effectLst/>
                          <a:latin typeface="+mj-lt"/>
                        </a:rPr>
                        <a:t>0.04</a:t>
                      </a:r>
                      <a:endParaRPr lang="en-CA" sz="1600">
                        <a:effectLst/>
                        <a:latin typeface="+mj-lt"/>
                        <a:ea typeface="Calibri"/>
                        <a:cs typeface="Times New Roman"/>
                      </a:endParaRPr>
                    </a:p>
                  </a:txBody>
                  <a:tcPr marL="68580" marR="68580" marT="0" marB="0"/>
                </a:tc>
                <a:extLst>
                  <a:ext uri="{0D108BD9-81ED-4DB2-BD59-A6C34878D82A}">
                    <a16:rowId xmlns:a16="http://schemas.microsoft.com/office/drawing/2014/main" val="10001"/>
                  </a:ext>
                </a:extLst>
              </a:tr>
              <a:tr h="224806">
                <a:tc>
                  <a:txBody>
                    <a:bodyPr/>
                    <a:lstStyle/>
                    <a:p>
                      <a:pPr algn="just">
                        <a:lnSpc>
                          <a:spcPct val="106000"/>
                        </a:lnSpc>
                        <a:spcAft>
                          <a:spcPts val="0"/>
                        </a:spcAft>
                        <a:tabLst>
                          <a:tab pos="3838575" algn="l"/>
                        </a:tabLst>
                      </a:pPr>
                      <a:r>
                        <a:rPr lang="en-CA" sz="1600" dirty="0">
                          <a:effectLst/>
                          <a:latin typeface="+mj-lt"/>
                        </a:rPr>
                        <a:t>Overall quality (Scale from 1 to 10)</a:t>
                      </a:r>
                      <a:endParaRPr lang="en-CA" sz="1600" dirty="0">
                        <a:effectLst/>
                        <a:latin typeface="+mj-lt"/>
                        <a:ea typeface="Calibri"/>
                        <a:cs typeface="Times New Roman"/>
                      </a:endParaRPr>
                    </a:p>
                  </a:txBody>
                  <a:tcPr marL="68580" marR="68580" marT="0" marB="0"/>
                </a:tc>
                <a:tc>
                  <a:txBody>
                    <a:bodyPr/>
                    <a:lstStyle/>
                    <a:p>
                      <a:pPr algn="ctr">
                        <a:lnSpc>
                          <a:spcPct val="106000"/>
                        </a:lnSpc>
                        <a:spcAft>
                          <a:spcPts val="0"/>
                        </a:spcAft>
                        <a:tabLst>
                          <a:tab pos="3838575" algn="l"/>
                        </a:tabLst>
                      </a:pPr>
                      <a:r>
                        <a:rPr lang="en-CA" sz="1600">
                          <a:effectLst/>
                          <a:latin typeface="+mj-lt"/>
                        </a:rPr>
                        <a:t>0.30</a:t>
                      </a:r>
                      <a:endParaRPr lang="en-CA" sz="1600">
                        <a:effectLst/>
                        <a:latin typeface="+mj-lt"/>
                        <a:ea typeface="Calibri"/>
                        <a:cs typeface="Times New Roman"/>
                      </a:endParaRPr>
                    </a:p>
                  </a:txBody>
                  <a:tcPr marL="68580" marR="68580" marT="0" marB="0"/>
                </a:tc>
                <a:extLst>
                  <a:ext uri="{0D108BD9-81ED-4DB2-BD59-A6C34878D82A}">
                    <a16:rowId xmlns:a16="http://schemas.microsoft.com/office/drawing/2014/main" val="10002"/>
                  </a:ext>
                </a:extLst>
              </a:tr>
              <a:tr h="224806">
                <a:tc>
                  <a:txBody>
                    <a:bodyPr/>
                    <a:lstStyle/>
                    <a:p>
                      <a:pPr algn="just">
                        <a:lnSpc>
                          <a:spcPct val="106000"/>
                        </a:lnSpc>
                        <a:spcAft>
                          <a:spcPts val="0"/>
                        </a:spcAft>
                        <a:tabLst>
                          <a:tab pos="3838575" algn="l"/>
                        </a:tabLst>
                      </a:pPr>
                      <a:r>
                        <a:rPr lang="en-CA" sz="1600" dirty="0">
                          <a:effectLst/>
                          <a:latin typeface="+mj-lt"/>
                        </a:rPr>
                        <a:t>Year built</a:t>
                      </a:r>
                      <a:endParaRPr lang="en-CA" sz="1600" dirty="0">
                        <a:effectLst/>
                        <a:latin typeface="+mj-lt"/>
                        <a:ea typeface="Calibri"/>
                        <a:cs typeface="Times New Roman"/>
                      </a:endParaRPr>
                    </a:p>
                  </a:txBody>
                  <a:tcPr marL="68580" marR="68580" marT="0" marB="0"/>
                </a:tc>
                <a:tc>
                  <a:txBody>
                    <a:bodyPr/>
                    <a:lstStyle/>
                    <a:p>
                      <a:pPr algn="ctr">
                        <a:lnSpc>
                          <a:spcPct val="106000"/>
                        </a:lnSpc>
                        <a:spcAft>
                          <a:spcPts val="0"/>
                        </a:spcAft>
                        <a:tabLst>
                          <a:tab pos="3838575" algn="l"/>
                        </a:tabLst>
                      </a:pPr>
                      <a:r>
                        <a:rPr lang="en-CA" sz="1600">
                          <a:effectLst/>
                          <a:latin typeface="+mj-lt"/>
                        </a:rPr>
                        <a:t>0.05</a:t>
                      </a:r>
                      <a:endParaRPr lang="en-CA" sz="1600">
                        <a:effectLst/>
                        <a:latin typeface="+mj-lt"/>
                        <a:ea typeface="Calibri"/>
                        <a:cs typeface="Times New Roman"/>
                      </a:endParaRPr>
                    </a:p>
                  </a:txBody>
                  <a:tcPr marL="68580" marR="68580" marT="0" marB="0"/>
                </a:tc>
                <a:extLst>
                  <a:ext uri="{0D108BD9-81ED-4DB2-BD59-A6C34878D82A}">
                    <a16:rowId xmlns:a16="http://schemas.microsoft.com/office/drawing/2014/main" val="10003"/>
                  </a:ext>
                </a:extLst>
              </a:tr>
              <a:tr h="224806">
                <a:tc>
                  <a:txBody>
                    <a:bodyPr/>
                    <a:lstStyle/>
                    <a:p>
                      <a:pPr algn="just">
                        <a:lnSpc>
                          <a:spcPct val="106000"/>
                        </a:lnSpc>
                        <a:spcAft>
                          <a:spcPts val="0"/>
                        </a:spcAft>
                        <a:tabLst>
                          <a:tab pos="3838575" algn="l"/>
                        </a:tabLst>
                      </a:pPr>
                      <a:r>
                        <a:rPr lang="en-CA" sz="1600" dirty="0">
                          <a:effectLst/>
                          <a:latin typeface="+mj-lt"/>
                        </a:rPr>
                        <a:t>Year remodeled </a:t>
                      </a:r>
                      <a:endParaRPr lang="en-CA" sz="1600" dirty="0">
                        <a:effectLst/>
                        <a:latin typeface="+mj-lt"/>
                        <a:ea typeface="Calibri"/>
                        <a:cs typeface="Times New Roman"/>
                      </a:endParaRPr>
                    </a:p>
                  </a:txBody>
                  <a:tcPr marL="68580" marR="68580" marT="0" marB="0"/>
                </a:tc>
                <a:tc>
                  <a:txBody>
                    <a:bodyPr/>
                    <a:lstStyle/>
                    <a:p>
                      <a:pPr algn="ctr">
                        <a:lnSpc>
                          <a:spcPct val="106000"/>
                        </a:lnSpc>
                        <a:spcAft>
                          <a:spcPts val="0"/>
                        </a:spcAft>
                        <a:tabLst>
                          <a:tab pos="3838575" algn="l"/>
                        </a:tabLst>
                      </a:pPr>
                      <a:r>
                        <a:rPr lang="en-CA" sz="1600">
                          <a:effectLst/>
                          <a:latin typeface="+mj-lt"/>
                        </a:rPr>
                        <a:t>0.06</a:t>
                      </a:r>
                      <a:endParaRPr lang="en-CA" sz="1600">
                        <a:effectLst/>
                        <a:latin typeface="+mj-lt"/>
                        <a:ea typeface="Calibri"/>
                        <a:cs typeface="Times New Roman"/>
                      </a:endParaRPr>
                    </a:p>
                  </a:txBody>
                  <a:tcPr marL="68580" marR="68580" marT="0" marB="0"/>
                </a:tc>
                <a:extLst>
                  <a:ext uri="{0D108BD9-81ED-4DB2-BD59-A6C34878D82A}">
                    <a16:rowId xmlns:a16="http://schemas.microsoft.com/office/drawing/2014/main" val="10004"/>
                  </a:ext>
                </a:extLst>
              </a:tr>
              <a:tr h="224806">
                <a:tc>
                  <a:txBody>
                    <a:bodyPr/>
                    <a:lstStyle/>
                    <a:p>
                      <a:pPr algn="just">
                        <a:lnSpc>
                          <a:spcPct val="106000"/>
                        </a:lnSpc>
                        <a:spcAft>
                          <a:spcPts val="0"/>
                        </a:spcAft>
                        <a:tabLst>
                          <a:tab pos="3838575" algn="l"/>
                        </a:tabLst>
                      </a:pPr>
                      <a:r>
                        <a:rPr lang="en-CA" sz="1600" dirty="0">
                          <a:effectLst/>
                          <a:latin typeface="+mj-lt"/>
                        </a:rPr>
                        <a:t>Finished basement (square feet)</a:t>
                      </a:r>
                      <a:endParaRPr lang="en-CA" sz="1600" dirty="0">
                        <a:effectLst/>
                        <a:latin typeface="+mj-lt"/>
                        <a:ea typeface="Calibri"/>
                        <a:cs typeface="Times New Roman"/>
                      </a:endParaRPr>
                    </a:p>
                  </a:txBody>
                  <a:tcPr marL="68580" marR="68580" marT="0" marB="0"/>
                </a:tc>
                <a:tc>
                  <a:txBody>
                    <a:bodyPr/>
                    <a:lstStyle/>
                    <a:p>
                      <a:pPr algn="ctr">
                        <a:lnSpc>
                          <a:spcPct val="106000"/>
                        </a:lnSpc>
                        <a:spcAft>
                          <a:spcPts val="0"/>
                        </a:spcAft>
                        <a:tabLst>
                          <a:tab pos="3838575" algn="l"/>
                        </a:tabLst>
                      </a:pPr>
                      <a:r>
                        <a:rPr lang="en-CA" sz="1600" dirty="0">
                          <a:effectLst/>
                          <a:latin typeface="+mj-lt"/>
                        </a:rPr>
                        <a:t>0.12</a:t>
                      </a:r>
                      <a:endParaRPr lang="en-CA" sz="1600" dirty="0">
                        <a:effectLst/>
                        <a:latin typeface="+mj-lt"/>
                        <a:ea typeface="Calibri"/>
                        <a:cs typeface="Times New Roman"/>
                      </a:endParaRPr>
                    </a:p>
                  </a:txBody>
                  <a:tcPr marL="68580" marR="68580" marT="0" marB="0"/>
                </a:tc>
                <a:extLst>
                  <a:ext uri="{0D108BD9-81ED-4DB2-BD59-A6C34878D82A}">
                    <a16:rowId xmlns:a16="http://schemas.microsoft.com/office/drawing/2014/main" val="10005"/>
                  </a:ext>
                </a:extLst>
              </a:tr>
              <a:tr h="224806">
                <a:tc>
                  <a:txBody>
                    <a:bodyPr/>
                    <a:lstStyle/>
                    <a:p>
                      <a:pPr algn="just">
                        <a:lnSpc>
                          <a:spcPct val="106000"/>
                        </a:lnSpc>
                        <a:spcAft>
                          <a:spcPts val="0"/>
                        </a:spcAft>
                        <a:tabLst>
                          <a:tab pos="3838575" algn="l"/>
                        </a:tabLst>
                      </a:pPr>
                      <a:r>
                        <a:rPr lang="en-CA" sz="1600" dirty="0">
                          <a:effectLst/>
                          <a:latin typeface="+mj-lt"/>
                        </a:rPr>
                        <a:t>Total basement (square feet)</a:t>
                      </a:r>
                      <a:endParaRPr lang="en-CA" sz="1600" dirty="0">
                        <a:effectLst/>
                        <a:latin typeface="+mj-lt"/>
                        <a:ea typeface="Calibri"/>
                        <a:cs typeface="Times New Roman"/>
                      </a:endParaRPr>
                    </a:p>
                  </a:txBody>
                  <a:tcPr marL="68580" marR="68580" marT="0" marB="0"/>
                </a:tc>
                <a:tc>
                  <a:txBody>
                    <a:bodyPr/>
                    <a:lstStyle/>
                    <a:p>
                      <a:pPr algn="ctr">
                        <a:lnSpc>
                          <a:spcPct val="106000"/>
                        </a:lnSpc>
                        <a:spcAft>
                          <a:spcPts val="0"/>
                        </a:spcAft>
                        <a:tabLst>
                          <a:tab pos="3838575" algn="l"/>
                        </a:tabLst>
                      </a:pPr>
                      <a:r>
                        <a:rPr lang="en-CA" sz="1600" dirty="0">
                          <a:effectLst/>
                          <a:latin typeface="+mj-lt"/>
                        </a:rPr>
                        <a:t>0.10</a:t>
                      </a:r>
                      <a:endParaRPr lang="en-CA" sz="1600" dirty="0">
                        <a:effectLst/>
                        <a:latin typeface="+mj-lt"/>
                        <a:ea typeface="Calibri"/>
                        <a:cs typeface="Times New Roman"/>
                      </a:endParaRPr>
                    </a:p>
                  </a:txBody>
                  <a:tcPr marL="68580" marR="68580" marT="0" marB="0"/>
                </a:tc>
                <a:extLst>
                  <a:ext uri="{0D108BD9-81ED-4DB2-BD59-A6C34878D82A}">
                    <a16:rowId xmlns:a16="http://schemas.microsoft.com/office/drawing/2014/main" val="10006"/>
                  </a:ext>
                </a:extLst>
              </a:tr>
              <a:tr h="224806">
                <a:tc>
                  <a:txBody>
                    <a:bodyPr/>
                    <a:lstStyle/>
                    <a:p>
                      <a:pPr algn="just">
                        <a:lnSpc>
                          <a:spcPct val="106000"/>
                        </a:lnSpc>
                        <a:spcAft>
                          <a:spcPts val="0"/>
                        </a:spcAft>
                        <a:tabLst>
                          <a:tab pos="3838575" algn="l"/>
                        </a:tabLst>
                      </a:pPr>
                      <a:r>
                        <a:rPr lang="en-CA" sz="1600" dirty="0">
                          <a:effectLst/>
                          <a:latin typeface="+mj-lt"/>
                        </a:rPr>
                        <a:t>First floor (square feet)</a:t>
                      </a:r>
                      <a:endParaRPr lang="en-CA" sz="1600" dirty="0">
                        <a:effectLst/>
                        <a:latin typeface="+mj-lt"/>
                        <a:ea typeface="Calibri"/>
                        <a:cs typeface="Times New Roman"/>
                      </a:endParaRPr>
                    </a:p>
                  </a:txBody>
                  <a:tcPr marL="68580" marR="68580" marT="0" marB="0"/>
                </a:tc>
                <a:tc>
                  <a:txBody>
                    <a:bodyPr/>
                    <a:lstStyle/>
                    <a:p>
                      <a:pPr algn="ctr">
                        <a:lnSpc>
                          <a:spcPct val="106000"/>
                        </a:lnSpc>
                        <a:spcAft>
                          <a:spcPts val="0"/>
                        </a:spcAft>
                        <a:tabLst>
                          <a:tab pos="3838575" algn="l"/>
                        </a:tabLst>
                      </a:pPr>
                      <a:r>
                        <a:rPr lang="en-CA" sz="1600">
                          <a:effectLst/>
                          <a:latin typeface="+mj-lt"/>
                        </a:rPr>
                        <a:t>0.03</a:t>
                      </a:r>
                      <a:endParaRPr lang="en-CA" sz="1600">
                        <a:effectLst/>
                        <a:latin typeface="+mj-lt"/>
                        <a:ea typeface="Calibri"/>
                        <a:cs typeface="Times New Roman"/>
                      </a:endParaRPr>
                    </a:p>
                  </a:txBody>
                  <a:tcPr marL="68580" marR="68580" marT="0" marB="0"/>
                </a:tc>
                <a:extLst>
                  <a:ext uri="{0D108BD9-81ED-4DB2-BD59-A6C34878D82A}">
                    <a16:rowId xmlns:a16="http://schemas.microsoft.com/office/drawing/2014/main" val="10007"/>
                  </a:ext>
                </a:extLst>
              </a:tr>
              <a:tr h="224806">
                <a:tc>
                  <a:txBody>
                    <a:bodyPr/>
                    <a:lstStyle/>
                    <a:p>
                      <a:pPr algn="just">
                        <a:lnSpc>
                          <a:spcPct val="106000"/>
                        </a:lnSpc>
                        <a:spcAft>
                          <a:spcPts val="0"/>
                        </a:spcAft>
                        <a:tabLst>
                          <a:tab pos="3838575" algn="l"/>
                        </a:tabLst>
                      </a:pPr>
                      <a:r>
                        <a:rPr lang="en-CA" sz="1600">
                          <a:effectLst/>
                          <a:latin typeface="+mj-lt"/>
                        </a:rPr>
                        <a:t>Living area (square feet)</a:t>
                      </a:r>
                      <a:endParaRPr lang="en-CA" sz="1600">
                        <a:effectLst/>
                        <a:latin typeface="+mj-lt"/>
                        <a:ea typeface="Calibri"/>
                        <a:cs typeface="Times New Roman"/>
                      </a:endParaRPr>
                    </a:p>
                  </a:txBody>
                  <a:tcPr marL="68580" marR="68580" marT="0" marB="0"/>
                </a:tc>
                <a:tc>
                  <a:txBody>
                    <a:bodyPr/>
                    <a:lstStyle/>
                    <a:p>
                      <a:pPr algn="ctr">
                        <a:lnSpc>
                          <a:spcPct val="106000"/>
                        </a:lnSpc>
                        <a:spcAft>
                          <a:spcPts val="0"/>
                        </a:spcAft>
                        <a:tabLst>
                          <a:tab pos="3838575" algn="l"/>
                        </a:tabLst>
                      </a:pPr>
                      <a:r>
                        <a:rPr lang="en-CA" sz="1600" dirty="0">
                          <a:effectLst/>
                          <a:latin typeface="+mj-lt"/>
                        </a:rPr>
                        <a:t>0.30</a:t>
                      </a:r>
                      <a:endParaRPr lang="en-CA" sz="1600" dirty="0">
                        <a:effectLst/>
                        <a:latin typeface="+mj-lt"/>
                        <a:ea typeface="Calibri"/>
                        <a:cs typeface="Times New Roman"/>
                      </a:endParaRPr>
                    </a:p>
                  </a:txBody>
                  <a:tcPr marL="68580" marR="68580" marT="0" marB="0"/>
                </a:tc>
                <a:extLst>
                  <a:ext uri="{0D108BD9-81ED-4DB2-BD59-A6C34878D82A}">
                    <a16:rowId xmlns:a16="http://schemas.microsoft.com/office/drawing/2014/main" val="10008"/>
                  </a:ext>
                </a:extLst>
              </a:tr>
              <a:tr h="224806">
                <a:tc>
                  <a:txBody>
                    <a:bodyPr/>
                    <a:lstStyle/>
                    <a:p>
                      <a:pPr algn="just">
                        <a:lnSpc>
                          <a:spcPct val="106000"/>
                        </a:lnSpc>
                        <a:spcAft>
                          <a:spcPts val="0"/>
                        </a:spcAft>
                        <a:tabLst>
                          <a:tab pos="3838575" algn="l"/>
                        </a:tabLst>
                      </a:pPr>
                      <a:r>
                        <a:rPr lang="en-CA" sz="1600" dirty="0">
                          <a:effectLst/>
                          <a:latin typeface="+mj-lt"/>
                        </a:rPr>
                        <a:t>Number of fireplaces</a:t>
                      </a:r>
                      <a:endParaRPr lang="en-CA" sz="1600" dirty="0">
                        <a:effectLst/>
                        <a:latin typeface="+mj-lt"/>
                        <a:ea typeface="Calibri"/>
                        <a:cs typeface="Times New Roman"/>
                      </a:endParaRPr>
                    </a:p>
                  </a:txBody>
                  <a:tcPr marL="68580" marR="68580" marT="0" marB="0"/>
                </a:tc>
                <a:tc>
                  <a:txBody>
                    <a:bodyPr/>
                    <a:lstStyle/>
                    <a:p>
                      <a:pPr algn="ctr">
                        <a:lnSpc>
                          <a:spcPct val="106000"/>
                        </a:lnSpc>
                        <a:spcAft>
                          <a:spcPts val="0"/>
                        </a:spcAft>
                        <a:tabLst>
                          <a:tab pos="3838575" algn="l"/>
                        </a:tabLst>
                      </a:pPr>
                      <a:r>
                        <a:rPr lang="en-CA" sz="1600" dirty="0">
                          <a:effectLst/>
                          <a:latin typeface="+mj-lt"/>
                        </a:rPr>
                        <a:t>0.02</a:t>
                      </a:r>
                      <a:endParaRPr lang="en-CA" sz="1600" dirty="0">
                        <a:effectLst/>
                        <a:latin typeface="+mj-lt"/>
                        <a:ea typeface="Calibri"/>
                        <a:cs typeface="Times New Roman"/>
                      </a:endParaRPr>
                    </a:p>
                  </a:txBody>
                  <a:tcPr marL="68580" marR="68580" marT="0" marB="0"/>
                </a:tc>
                <a:extLst>
                  <a:ext uri="{0D108BD9-81ED-4DB2-BD59-A6C34878D82A}">
                    <a16:rowId xmlns:a16="http://schemas.microsoft.com/office/drawing/2014/main" val="10009"/>
                  </a:ext>
                </a:extLst>
              </a:tr>
              <a:tr h="224806">
                <a:tc>
                  <a:txBody>
                    <a:bodyPr/>
                    <a:lstStyle/>
                    <a:p>
                      <a:pPr algn="just">
                        <a:lnSpc>
                          <a:spcPct val="106000"/>
                        </a:lnSpc>
                        <a:spcAft>
                          <a:spcPts val="0"/>
                        </a:spcAft>
                        <a:tabLst>
                          <a:tab pos="3838575" algn="l"/>
                        </a:tabLst>
                      </a:pPr>
                      <a:r>
                        <a:rPr lang="en-CA" sz="1600">
                          <a:effectLst/>
                          <a:latin typeface="+mj-lt"/>
                        </a:rPr>
                        <a:t>Parking spaces in garage</a:t>
                      </a:r>
                      <a:endParaRPr lang="en-CA" sz="1600">
                        <a:effectLst/>
                        <a:latin typeface="+mj-lt"/>
                        <a:ea typeface="Calibri"/>
                        <a:cs typeface="Times New Roman"/>
                      </a:endParaRPr>
                    </a:p>
                  </a:txBody>
                  <a:tcPr marL="68580" marR="68580" marT="0" marB="0"/>
                </a:tc>
                <a:tc>
                  <a:txBody>
                    <a:bodyPr/>
                    <a:lstStyle/>
                    <a:p>
                      <a:pPr algn="ctr">
                        <a:lnSpc>
                          <a:spcPct val="106000"/>
                        </a:lnSpc>
                        <a:spcAft>
                          <a:spcPts val="0"/>
                        </a:spcAft>
                        <a:tabLst>
                          <a:tab pos="3838575" algn="l"/>
                        </a:tabLst>
                      </a:pPr>
                      <a:r>
                        <a:rPr lang="en-CA" sz="1600" dirty="0">
                          <a:effectLst/>
                          <a:latin typeface="+mj-lt"/>
                        </a:rPr>
                        <a:t>0.03</a:t>
                      </a:r>
                      <a:endParaRPr lang="en-CA" sz="1600" dirty="0">
                        <a:effectLst/>
                        <a:latin typeface="+mj-lt"/>
                        <a:ea typeface="Calibri"/>
                        <a:cs typeface="Times New Roman"/>
                      </a:endParaRPr>
                    </a:p>
                  </a:txBody>
                  <a:tcPr marL="68580" marR="68580" marT="0" marB="0"/>
                </a:tc>
                <a:extLst>
                  <a:ext uri="{0D108BD9-81ED-4DB2-BD59-A6C34878D82A}">
                    <a16:rowId xmlns:a16="http://schemas.microsoft.com/office/drawing/2014/main" val="10010"/>
                  </a:ext>
                </a:extLst>
              </a:tr>
              <a:tr h="224806">
                <a:tc>
                  <a:txBody>
                    <a:bodyPr/>
                    <a:lstStyle/>
                    <a:p>
                      <a:pPr algn="just">
                        <a:lnSpc>
                          <a:spcPct val="106000"/>
                        </a:lnSpc>
                        <a:spcAft>
                          <a:spcPts val="0"/>
                        </a:spcAft>
                        <a:tabLst>
                          <a:tab pos="3838575" algn="l"/>
                        </a:tabLst>
                      </a:pPr>
                      <a:r>
                        <a:rPr lang="en-CA" sz="1600">
                          <a:effectLst/>
                          <a:latin typeface="+mj-lt"/>
                        </a:rPr>
                        <a:t>Garage area (square feet)</a:t>
                      </a:r>
                      <a:endParaRPr lang="en-CA" sz="1600">
                        <a:effectLst/>
                        <a:latin typeface="+mj-lt"/>
                        <a:ea typeface="Calibri"/>
                        <a:cs typeface="Times New Roman"/>
                      </a:endParaRPr>
                    </a:p>
                  </a:txBody>
                  <a:tcPr marL="68580" marR="68580" marT="0" marB="0"/>
                </a:tc>
                <a:tc>
                  <a:txBody>
                    <a:bodyPr/>
                    <a:lstStyle/>
                    <a:p>
                      <a:pPr algn="ctr">
                        <a:lnSpc>
                          <a:spcPct val="106000"/>
                        </a:lnSpc>
                        <a:spcAft>
                          <a:spcPts val="0"/>
                        </a:spcAft>
                        <a:tabLst>
                          <a:tab pos="3838575" algn="l"/>
                        </a:tabLst>
                      </a:pPr>
                      <a:r>
                        <a:rPr lang="en-CA" sz="1600" dirty="0">
                          <a:effectLst/>
                          <a:latin typeface="+mj-lt"/>
                        </a:rPr>
                        <a:t>0.07</a:t>
                      </a:r>
                      <a:endParaRPr lang="en-CA" sz="1600" dirty="0">
                        <a:effectLst/>
                        <a:latin typeface="+mj-lt"/>
                        <a:ea typeface="Calibri"/>
                        <a:cs typeface="Times New Roman"/>
                      </a:endParaRPr>
                    </a:p>
                  </a:txBody>
                  <a:tcPr marL="68580" marR="68580" marT="0" marB="0"/>
                </a:tc>
                <a:extLst>
                  <a:ext uri="{0D108BD9-81ED-4DB2-BD59-A6C34878D82A}">
                    <a16:rowId xmlns:a16="http://schemas.microsoft.com/office/drawing/2014/main" val="10011"/>
                  </a:ext>
                </a:extLst>
              </a:tr>
              <a:tr h="326663">
                <a:tc>
                  <a:txBody>
                    <a:bodyPr/>
                    <a:lstStyle/>
                    <a:p>
                      <a:pPr marL="236220" indent="-236220" algn="just">
                        <a:lnSpc>
                          <a:spcPct val="106000"/>
                        </a:lnSpc>
                        <a:spcAft>
                          <a:spcPts val="0"/>
                        </a:spcAft>
                        <a:tabLst>
                          <a:tab pos="3838575" algn="l"/>
                        </a:tabLst>
                      </a:pPr>
                      <a:r>
                        <a:rPr lang="en-CA" sz="1600">
                          <a:effectLst/>
                          <a:latin typeface="+mj-lt"/>
                        </a:rPr>
                        <a:t>Neighborhoods (3 out of 25 non-zero)</a:t>
                      </a:r>
                      <a:endParaRPr lang="en-CA" sz="1600">
                        <a:effectLst/>
                        <a:latin typeface="+mj-lt"/>
                        <a:ea typeface="Calibri"/>
                        <a:cs typeface="Times New Roman"/>
                      </a:endParaRPr>
                    </a:p>
                  </a:txBody>
                  <a:tcPr marL="68580" marR="68580" marT="0" marB="0"/>
                </a:tc>
                <a:tc>
                  <a:txBody>
                    <a:bodyPr/>
                    <a:lstStyle/>
                    <a:p>
                      <a:pPr algn="ctr">
                        <a:lnSpc>
                          <a:spcPct val="106000"/>
                        </a:lnSpc>
                        <a:spcAft>
                          <a:spcPts val="0"/>
                        </a:spcAft>
                        <a:tabLst>
                          <a:tab pos="3838575" algn="l"/>
                        </a:tabLst>
                      </a:pPr>
                      <a:r>
                        <a:rPr lang="en-CA" sz="1600" dirty="0">
                          <a:effectLst/>
                          <a:latin typeface="+mj-lt"/>
                        </a:rPr>
                        <a:t>0.01, 0.02, and 0.08</a:t>
                      </a:r>
                      <a:endParaRPr lang="en-CA" sz="1600" dirty="0">
                        <a:effectLst/>
                        <a:latin typeface="+mj-lt"/>
                        <a:ea typeface="Calibri"/>
                        <a:cs typeface="Times New Roman"/>
                      </a:endParaRPr>
                    </a:p>
                  </a:txBody>
                  <a:tcPr marL="68580" marR="68580" marT="0" marB="0"/>
                </a:tc>
                <a:extLst>
                  <a:ext uri="{0D108BD9-81ED-4DB2-BD59-A6C34878D82A}">
                    <a16:rowId xmlns:a16="http://schemas.microsoft.com/office/drawing/2014/main" val="10012"/>
                  </a:ext>
                </a:extLst>
              </a:tr>
              <a:tr h="224806">
                <a:tc>
                  <a:txBody>
                    <a:bodyPr/>
                    <a:lstStyle/>
                    <a:p>
                      <a:pPr marL="236220" indent="-236220" algn="just">
                        <a:lnSpc>
                          <a:spcPct val="106000"/>
                        </a:lnSpc>
                        <a:spcAft>
                          <a:spcPts val="0"/>
                        </a:spcAft>
                        <a:tabLst>
                          <a:tab pos="3838575" algn="l"/>
                        </a:tabLst>
                      </a:pPr>
                      <a:r>
                        <a:rPr lang="en-CA" sz="1600">
                          <a:effectLst/>
                          <a:latin typeface="+mj-lt"/>
                        </a:rPr>
                        <a:t>Basement quality</a:t>
                      </a:r>
                      <a:endParaRPr lang="en-CA" sz="1600">
                        <a:effectLst/>
                        <a:latin typeface="+mj-lt"/>
                        <a:ea typeface="Calibri"/>
                        <a:cs typeface="Times New Roman"/>
                      </a:endParaRPr>
                    </a:p>
                  </a:txBody>
                  <a:tcPr marL="68580" marR="68580" marT="0" marB="0"/>
                </a:tc>
                <a:tc>
                  <a:txBody>
                    <a:bodyPr/>
                    <a:lstStyle/>
                    <a:p>
                      <a:pPr algn="ctr">
                        <a:lnSpc>
                          <a:spcPct val="106000"/>
                        </a:lnSpc>
                        <a:spcAft>
                          <a:spcPts val="0"/>
                        </a:spcAft>
                        <a:tabLst>
                          <a:tab pos="3838575" algn="l"/>
                        </a:tabLst>
                      </a:pPr>
                      <a:r>
                        <a:rPr lang="en-CA" sz="1600" dirty="0">
                          <a:effectLst/>
                          <a:latin typeface="+mj-lt"/>
                        </a:rPr>
                        <a:t>0.02</a:t>
                      </a:r>
                      <a:endParaRPr lang="en-CA" sz="1600" dirty="0">
                        <a:effectLst/>
                        <a:latin typeface="+mj-lt"/>
                        <a:ea typeface="Calibri"/>
                        <a:cs typeface="Times New Roman"/>
                      </a:endParaRPr>
                    </a:p>
                  </a:txBody>
                  <a:tcPr marL="68580" marR="68580" marT="0" marB="0"/>
                </a:tc>
                <a:extLst>
                  <a:ext uri="{0D108BD9-81ED-4DB2-BD59-A6C34878D82A}">
                    <a16:rowId xmlns:a16="http://schemas.microsoft.com/office/drawing/2014/main" val="10013"/>
                  </a:ext>
                </a:extLst>
              </a:tr>
            </a:tbl>
          </a:graphicData>
        </a:graphic>
      </p:graphicFrame>
    </p:spTree>
    <p:extLst>
      <p:ext uri="{BB962C8B-B14F-4D97-AF65-F5344CB8AC3E}">
        <p14:creationId xmlns:p14="http://schemas.microsoft.com/office/powerpoint/2010/main" val="339350553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Summary of Iowa House Price Results</a:t>
            </a:r>
            <a:endParaRPr lang="en-CA" dirty="0"/>
          </a:p>
        </p:txBody>
      </p:sp>
      <p:sp>
        <p:nvSpPr>
          <p:cNvPr id="3" name="Content Placeholder 2"/>
          <p:cNvSpPr>
            <a:spLocks noGrp="1"/>
          </p:cNvSpPr>
          <p:nvPr>
            <p:ph idx="1"/>
          </p:nvPr>
        </p:nvSpPr>
        <p:spPr>
          <a:xfrm>
            <a:off x="685800" y="2194520"/>
            <a:ext cx="7772400" cy="4114800"/>
          </a:xfrm>
        </p:spPr>
        <p:txBody>
          <a:bodyPr/>
          <a:lstStyle/>
          <a:p>
            <a:r>
              <a:rPr lang="en-US" dirty="0"/>
              <a:t>With no regularization correlation there is overfitting. Some weights are negative when we would expect them to be positive</a:t>
            </a:r>
          </a:p>
          <a:p>
            <a:r>
              <a:rPr lang="en-US" dirty="0"/>
              <a:t>Improvements from Ridge is modest</a:t>
            </a:r>
          </a:p>
          <a:p>
            <a:r>
              <a:rPr lang="en-US" dirty="0"/>
              <a:t>Lasso leads to a much bigger improvement in this case</a:t>
            </a:r>
          </a:p>
          <a:p>
            <a:r>
              <a:rPr lang="en-US" dirty="0"/>
              <a:t>Elastic net similar to Lasso in this case</a:t>
            </a:r>
          </a:p>
          <a:p>
            <a:r>
              <a:rPr lang="en-US" dirty="0"/>
              <a:t>Mean squared error for test set for Lasso with </a:t>
            </a:r>
            <a:r>
              <a:rPr lang="en-US" dirty="0">
                <a:latin typeface="Symbol" panose="05050102010706020507" pitchFamily="18" charset="2"/>
              </a:rPr>
              <a:t>l</a:t>
            </a:r>
            <a:r>
              <a:rPr lang="en-US" dirty="0"/>
              <a:t>=0.1 is 14.7% so that 85.3% of variance is explained (compared with 88.6% when there is no regularization)</a:t>
            </a:r>
            <a:endParaRPr lang="en-CA" dirty="0"/>
          </a:p>
        </p:txBody>
      </p:sp>
      <p:sp>
        <p:nvSpPr>
          <p:cNvPr id="4" name="Footer Placeholder 3"/>
          <p:cNvSpPr>
            <a:spLocks noGrp="1"/>
          </p:cNvSpPr>
          <p:nvPr>
            <p:ph type="ftr" sz="quarter" idx="11"/>
          </p:nvPr>
        </p:nvSpPr>
        <p:spPr/>
        <p:txBody>
          <a:bodyPr/>
          <a:lstStyle/>
          <a:p>
            <a:r>
              <a:rPr lang="en-US" dirty="0"/>
              <a:t>Machine Learning in Business, 4</a:t>
            </a:r>
            <a:r>
              <a:rPr lang="en-US" baseline="30000" dirty="0"/>
              <a:t>th</a:t>
            </a:r>
            <a:r>
              <a:rPr lang="en-US" dirty="0"/>
              <a:t> Ed. Copyright  © John C. Hull et al. 2025</a:t>
            </a:r>
            <a:endParaRPr lang="en-CA" dirty="0"/>
          </a:p>
        </p:txBody>
      </p:sp>
      <p:sp>
        <p:nvSpPr>
          <p:cNvPr id="5" name="Slide Number Placeholder 4"/>
          <p:cNvSpPr>
            <a:spLocks noGrp="1"/>
          </p:cNvSpPr>
          <p:nvPr>
            <p:ph type="sldNum" sz="quarter" idx="12"/>
          </p:nvPr>
        </p:nvSpPr>
        <p:spPr/>
        <p:txBody>
          <a:bodyPr/>
          <a:lstStyle/>
          <a:p>
            <a:fld id="{F979D778-5668-409F-BE61-8F31D5437AFC}" type="slidenum">
              <a:rPr lang="en-CA" smtClean="0"/>
              <a:t>23</a:t>
            </a:fld>
            <a:endParaRPr lang="en-CA"/>
          </a:p>
        </p:txBody>
      </p:sp>
    </p:spTree>
    <p:extLst>
      <p:ext uri="{BB962C8B-B14F-4D97-AF65-F5344CB8AC3E}">
        <p14:creationId xmlns:p14="http://schemas.microsoft.com/office/powerpoint/2010/main" val="277888266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Logistic Regression</a:t>
            </a:r>
            <a:endParaRPr lang="en-CA"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lstStyle/>
              <a:p>
                <a:r>
                  <a:rPr lang="en-US" dirty="0"/>
                  <a:t>The objective is to classify observations into a “positive outcome” and “negative outcome” using data on features</a:t>
                </a:r>
              </a:p>
              <a:p>
                <a:r>
                  <a:rPr lang="en-US" dirty="0"/>
                  <a:t>Probability of a positive outcome is assumed to be a sigmoid function:</a:t>
                </a:r>
              </a:p>
              <a:p>
                <a:pPr marL="0" indent="0">
                  <a:buNone/>
                </a:pPr>
                <a14:m>
                  <m:oMathPara xmlns:m="http://schemas.openxmlformats.org/officeDocument/2006/math">
                    <m:oMathParaPr>
                      <m:jc m:val="centerGroup"/>
                    </m:oMathParaPr>
                    <m:oMath xmlns:m="http://schemas.openxmlformats.org/officeDocument/2006/math">
                      <m:r>
                        <a:rPr lang="en-CA" i="1">
                          <a:latin typeface="Cambria Math"/>
                        </a:rPr>
                        <m:t>𝑄</m:t>
                      </m:r>
                      <m:r>
                        <a:rPr lang="en-CA" i="1">
                          <a:latin typeface="Cambria Math"/>
                        </a:rPr>
                        <m:t>=</m:t>
                      </m:r>
                      <m:f>
                        <m:fPr>
                          <m:ctrlPr>
                            <a:rPr lang="en-CA" i="1">
                              <a:latin typeface="Cambria Math" panose="02040503050406030204" pitchFamily="18" charset="0"/>
                            </a:rPr>
                          </m:ctrlPr>
                        </m:fPr>
                        <m:num>
                          <m:r>
                            <a:rPr lang="en-CA" i="1">
                              <a:latin typeface="Cambria Math"/>
                            </a:rPr>
                            <m:t>1</m:t>
                          </m:r>
                        </m:num>
                        <m:den>
                          <m:r>
                            <a:rPr lang="en-CA" i="1">
                              <a:latin typeface="Cambria Math"/>
                            </a:rPr>
                            <m:t>1+</m:t>
                          </m:r>
                          <m:sSup>
                            <m:sSupPr>
                              <m:ctrlPr>
                                <a:rPr lang="en-CA" i="1">
                                  <a:latin typeface="Cambria Math" panose="02040503050406030204" pitchFamily="18" charset="0"/>
                                </a:rPr>
                              </m:ctrlPr>
                            </m:sSupPr>
                            <m:e>
                              <m:r>
                                <a:rPr lang="en-CA" i="1">
                                  <a:latin typeface="Cambria Math"/>
                                </a:rPr>
                                <m:t>𝑒</m:t>
                              </m:r>
                            </m:e>
                            <m:sup>
                              <m:r>
                                <a:rPr lang="en-CA" i="1">
                                  <a:latin typeface="Cambria Math"/>
                                </a:rPr>
                                <m:t>−</m:t>
                              </m:r>
                              <m:r>
                                <a:rPr lang="en-CA" i="1">
                                  <a:latin typeface="Cambria Math"/>
                                </a:rPr>
                                <m:t>𝑌</m:t>
                              </m:r>
                            </m:sup>
                          </m:sSup>
                        </m:den>
                      </m:f>
                    </m:oMath>
                  </m:oMathPara>
                </a14:m>
                <a:endParaRPr lang="en-CA" dirty="0"/>
              </a:p>
              <a:p>
                <a:pPr marL="0" indent="0">
                  <a:buNone/>
                </a:pPr>
                <a:r>
                  <a:rPr lang="en-US" dirty="0"/>
                  <a:t>   where</a:t>
                </a:r>
                <a:r>
                  <a:rPr lang="en-US" i="1" dirty="0"/>
                  <a:t> </a:t>
                </a:r>
                <a:r>
                  <a:rPr lang="en-US" i="1" dirty="0">
                    <a:latin typeface="+mj-lt"/>
                  </a:rPr>
                  <a:t>Y</a:t>
                </a:r>
                <a:r>
                  <a:rPr lang="en-US" i="1" dirty="0"/>
                  <a:t> </a:t>
                </a:r>
                <a:r>
                  <a:rPr lang="en-US" dirty="0"/>
                  <a:t>is related linearly to the values of the features:</a:t>
                </a:r>
              </a:p>
              <a:p>
                <a:pPr marL="0" indent="0">
                  <a:buNone/>
                </a:pPr>
                <a:endParaRPr lang="en-US" dirty="0"/>
              </a:p>
              <a:p>
                <a:pPr marL="0" indent="0">
                  <a:buNone/>
                </a:pPr>
                <a14:m>
                  <m:oMathPara xmlns:m="http://schemas.openxmlformats.org/officeDocument/2006/math">
                    <m:oMathParaPr>
                      <m:jc m:val="centerGroup"/>
                    </m:oMathParaPr>
                    <m:oMath xmlns:m="http://schemas.openxmlformats.org/officeDocument/2006/math">
                      <m:r>
                        <a:rPr lang="en-CA" i="1">
                          <a:latin typeface="Cambria Math"/>
                        </a:rPr>
                        <m:t>𝑌</m:t>
                      </m:r>
                      <m:r>
                        <a:rPr lang="en-CA" i="1">
                          <a:latin typeface="Cambria Math"/>
                        </a:rPr>
                        <m:t>=</m:t>
                      </m:r>
                      <m:r>
                        <a:rPr lang="en-CA" i="1">
                          <a:latin typeface="Cambria Math"/>
                        </a:rPr>
                        <m:t>𝑎</m:t>
                      </m:r>
                      <m:r>
                        <a:rPr lang="en-CA" i="1">
                          <a:latin typeface="Cambria Math"/>
                        </a:rPr>
                        <m:t>+</m:t>
                      </m:r>
                      <m:sSub>
                        <m:sSubPr>
                          <m:ctrlPr>
                            <a:rPr lang="en-CA" i="1">
                              <a:latin typeface="Cambria Math" panose="02040503050406030204" pitchFamily="18" charset="0"/>
                            </a:rPr>
                          </m:ctrlPr>
                        </m:sSubPr>
                        <m:e>
                          <m:r>
                            <a:rPr lang="en-CA" i="1">
                              <a:latin typeface="Cambria Math"/>
                            </a:rPr>
                            <m:t>𝑏</m:t>
                          </m:r>
                        </m:e>
                        <m:sub>
                          <m:r>
                            <a:rPr lang="en-CA" i="1">
                              <a:latin typeface="Cambria Math"/>
                            </a:rPr>
                            <m:t>1</m:t>
                          </m:r>
                        </m:sub>
                      </m:sSub>
                      <m:sSub>
                        <m:sSubPr>
                          <m:ctrlPr>
                            <a:rPr lang="en-CA" i="1">
                              <a:latin typeface="Cambria Math" panose="02040503050406030204" pitchFamily="18" charset="0"/>
                            </a:rPr>
                          </m:ctrlPr>
                        </m:sSubPr>
                        <m:e>
                          <m:r>
                            <a:rPr lang="en-CA" i="1">
                              <a:latin typeface="Cambria Math"/>
                            </a:rPr>
                            <m:t>𝑋</m:t>
                          </m:r>
                        </m:e>
                        <m:sub>
                          <m:r>
                            <a:rPr lang="en-CA" i="1">
                              <a:latin typeface="Cambria Math"/>
                            </a:rPr>
                            <m:t>1</m:t>
                          </m:r>
                        </m:sub>
                      </m:sSub>
                      <m:r>
                        <a:rPr lang="en-CA" i="1">
                          <a:latin typeface="Cambria Math"/>
                        </a:rPr>
                        <m:t>+</m:t>
                      </m:r>
                      <m:sSub>
                        <m:sSubPr>
                          <m:ctrlPr>
                            <a:rPr lang="en-CA" i="1">
                              <a:latin typeface="Cambria Math" panose="02040503050406030204" pitchFamily="18" charset="0"/>
                            </a:rPr>
                          </m:ctrlPr>
                        </m:sSubPr>
                        <m:e>
                          <m:r>
                            <a:rPr lang="en-CA" i="1">
                              <a:latin typeface="Cambria Math"/>
                            </a:rPr>
                            <m:t>𝑏</m:t>
                          </m:r>
                        </m:e>
                        <m:sub>
                          <m:r>
                            <a:rPr lang="en-CA" i="1">
                              <a:latin typeface="Cambria Math"/>
                            </a:rPr>
                            <m:t>2</m:t>
                          </m:r>
                        </m:sub>
                      </m:sSub>
                      <m:sSub>
                        <m:sSubPr>
                          <m:ctrlPr>
                            <a:rPr lang="en-CA" i="1">
                              <a:latin typeface="Cambria Math" panose="02040503050406030204" pitchFamily="18" charset="0"/>
                            </a:rPr>
                          </m:ctrlPr>
                        </m:sSubPr>
                        <m:e>
                          <m:r>
                            <a:rPr lang="en-CA" i="1">
                              <a:latin typeface="Cambria Math"/>
                            </a:rPr>
                            <m:t>𝑋</m:t>
                          </m:r>
                        </m:e>
                        <m:sub>
                          <m:r>
                            <a:rPr lang="en-CA" i="1">
                              <a:latin typeface="Cambria Math"/>
                            </a:rPr>
                            <m:t>2</m:t>
                          </m:r>
                        </m:sub>
                      </m:sSub>
                      <m:r>
                        <a:rPr lang="en-CA" i="1">
                          <a:latin typeface="Cambria Math"/>
                        </a:rPr>
                        <m:t>+⋯+</m:t>
                      </m:r>
                      <m:sSub>
                        <m:sSubPr>
                          <m:ctrlPr>
                            <a:rPr lang="en-CA" i="1">
                              <a:latin typeface="Cambria Math" panose="02040503050406030204" pitchFamily="18" charset="0"/>
                            </a:rPr>
                          </m:ctrlPr>
                        </m:sSubPr>
                        <m:e>
                          <m:r>
                            <a:rPr lang="en-CA" i="1">
                              <a:latin typeface="Cambria Math"/>
                            </a:rPr>
                            <m:t>𝑋</m:t>
                          </m:r>
                        </m:e>
                        <m:sub>
                          <m:r>
                            <a:rPr lang="en-CA" i="1">
                              <a:latin typeface="Cambria Math"/>
                            </a:rPr>
                            <m:t>𝑚</m:t>
                          </m:r>
                        </m:sub>
                      </m:sSub>
                    </m:oMath>
                  </m:oMathPara>
                </a14:m>
                <a:endParaRPr lang="en-CA" dirty="0"/>
              </a:p>
              <a:p>
                <a:pPr marL="0" indent="0">
                  <a:buNone/>
                </a:pPr>
                <a:endParaRPr lang="en-US" dirty="0"/>
              </a:p>
              <a:p>
                <a:pPr marL="0" indent="0">
                  <a:buNone/>
                </a:pPr>
                <a:endParaRPr lang="en-US" dirty="0"/>
              </a:p>
              <a:p>
                <a:pPr marL="0" indent="0">
                  <a:buNone/>
                </a:pPr>
                <a:endParaRPr lang="en-CA"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a:blip r:embed="rId2"/>
                <a:stretch>
                  <a:fillRect t="-889"/>
                </a:stretch>
              </a:blipFill>
            </p:spPr>
            <p:txBody>
              <a:bodyPr/>
              <a:lstStyle/>
              <a:p>
                <a:r>
                  <a:rPr lang="en-CA">
                    <a:noFill/>
                  </a:rPr>
                  <a:t> </a:t>
                </a:r>
              </a:p>
            </p:txBody>
          </p:sp>
        </mc:Fallback>
      </mc:AlternateContent>
      <p:sp>
        <p:nvSpPr>
          <p:cNvPr id="4" name="Footer Placeholder 3"/>
          <p:cNvSpPr>
            <a:spLocks noGrp="1"/>
          </p:cNvSpPr>
          <p:nvPr>
            <p:ph type="ftr" sz="quarter" idx="11"/>
          </p:nvPr>
        </p:nvSpPr>
        <p:spPr/>
        <p:txBody>
          <a:bodyPr/>
          <a:lstStyle/>
          <a:p>
            <a:r>
              <a:rPr lang="en-US" dirty="0"/>
              <a:t>Machine Learning in Business, 4</a:t>
            </a:r>
            <a:r>
              <a:rPr lang="en-US" baseline="30000" dirty="0"/>
              <a:t>th</a:t>
            </a:r>
            <a:r>
              <a:rPr lang="en-US" dirty="0"/>
              <a:t> Ed. Copyright  © John C. Hull et al. 2025</a:t>
            </a:r>
            <a:endParaRPr lang="en-CA" dirty="0"/>
          </a:p>
        </p:txBody>
      </p:sp>
      <p:sp>
        <p:nvSpPr>
          <p:cNvPr id="5" name="Slide Number Placeholder 4"/>
          <p:cNvSpPr>
            <a:spLocks noGrp="1"/>
          </p:cNvSpPr>
          <p:nvPr>
            <p:ph type="sldNum" sz="quarter" idx="12"/>
          </p:nvPr>
        </p:nvSpPr>
        <p:spPr/>
        <p:txBody>
          <a:bodyPr/>
          <a:lstStyle/>
          <a:p>
            <a:fld id="{F979D778-5668-409F-BE61-8F31D5437AFC}" type="slidenum">
              <a:rPr lang="en-CA" smtClean="0"/>
              <a:t>24</a:t>
            </a:fld>
            <a:endParaRPr lang="en-CA"/>
          </a:p>
        </p:txBody>
      </p:sp>
    </p:spTree>
    <p:extLst>
      <p:ext uri="{BB962C8B-B14F-4D97-AF65-F5344CB8AC3E}">
        <p14:creationId xmlns:p14="http://schemas.microsoft.com/office/powerpoint/2010/main" val="295211925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Sigmoid Function (Figure 3.10)</a:t>
            </a:r>
            <a:endParaRPr lang="en-CA" dirty="0"/>
          </a:p>
        </p:txBody>
      </p:sp>
      <p:pic>
        <p:nvPicPr>
          <p:cNvPr id="3" name="Picture 2"/>
          <p:cNvPicPr/>
          <p:nvPr/>
        </p:nvPicPr>
        <p:blipFill>
          <a:blip r:embed="rId2">
            <a:extLst>
              <a:ext uri="{28A0092B-C50C-407E-A947-70E740481C1C}">
                <a14:useLocalDpi xmlns:a14="http://schemas.microsoft.com/office/drawing/2010/main" val="0"/>
              </a:ext>
            </a:extLst>
          </a:blip>
          <a:srcRect/>
          <a:stretch>
            <a:fillRect/>
          </a:stretch>
        </p:blipFill>
        <p:spPr bwMode="auto">
          <a:xfrm>
            <a:off x="1043608" y="2060849"/>
            <a:ext cx="6408712" cy="3456384"/>
          </a:xfrm>
          <a:prstGeom prst="rect">
            <a:avLst/>
          </a:prstGeom>
          <a:noFill/>
          <a:ln>
            <a:noFill/>
          </a:ln>
        </p:spPr>
      </p:pic>
      <p:sp>
        <p:nvSpPr>
          <p:cNvPr id="4" name="Footer Placeholder 3"/>
          <p:cNvSpPr>
            <a:spLocks noGrp="1"/>
          </p:cNvSpPr>
          <p:nvPr>
            <p:ph type="ftr" sz="quarter" idx="11"/>
          </p:nvPr>
        </p:nvSpPr>
        <p:spPr/>
        <p:txBody>
          <a:bodyPr/>
          <a:lstStyle/>
          <a:p>
            <a:r>
              <a:rPr lang="en-US" dirty="0"/>
              <a:t>Machine Learning in Business, 4</a:t>
            </a:r>
            <a:r>
              <a:rPr lang="en-US" baseline="30000" dirty="0"/>
              <a:t>th</a:t>
            </a:r>
            <a:r>
              <a:rPr lang="en-US" dirty="0"/>
              <a:t> Ed. Copyright  © John C. Hull et al. 2025</a:t>
            </a:r>
            <a:endParaRPr lang="en-CA" dirty="0"/>
          </a:p>
        </p:txBody>
      </p:sp>
      <p:sp>
        <p:nvSpPr>
          <p:cNvPr id="5" name="Slide Number Placeholder 4"/>
          <p:cNvSpPr>
            <a:spLocks noGrp="1"/>
          </p:cNvSpPr>
          <p:nvPr>
            <p:ph type="sldNum" sz="quarter" idx="12"/>
          </p:nvPr>
        </p:nvSpPr>
        <p:spPr/>
        <p:txBody>
          <a:bodyPr/>
          <a:lstStyle/>
          <a:p>
            <a:fld id="{F979D778-5668-409F-BE61-8F31D5437AFC}" type="slidenum">
              <a:rPr lang="en-CA" smtClean="0"/>
              <a:t>25</a:t>
            </a:fld>
            <a:endParaRPr lang="en-CA"/>
          </a:p>
        </p:txBody>
      </p:sp>
    </p:spTree>
    <p:extLst>
      <p:ext uri="{BB962C8B-B14F-4D97-AF65-F5344CB8AC3E}">
        <p14:creationId xmlns:p14="http://schemas.microsoft.com/office/powerpoint/2010/main" val="3239842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Maximum Likelihood Estimation</a:t>
            </a:r>
            <a:endParaRPr lang="en-CA"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lstStyle/>
              <a:p>
                <a:r>
                  <a:rPr lang="en-US" sz="1800" dirty="0"/>
                  <a:t>We use the training set to maximize</a:t>
                </a:r>
              </a:p>
              <a:p>
                <a:pPr marL="0" indent="0">
                  <a:buNone/>
                </a:pPr>
                <a14:m>
                  <m:oMathPara xmlns:m="http://schemas.openxmlformats.org/officeDocument/2006/math">
                    <m:oMathParaPr>
                      <m:jc m:val="centerGroup"/>
                    </m:oMathParaPr>
                    <m:oMath xmlns:m="http://schemas.openxmlformats.org/officeDocument/2006/math">
                      <m:nary>
                        <m:naryPr>
                          <m:chr m:val="∑"/>
                          <m:limLoc m:val="undOvr"/>
                          <m:supHide m:val="on"/>
                          <m:ctrlPr>
                            <a:rPr lang="en-CA" sz="1800" i="1" smtClean="0">
                              <a:latin typeface="Cambria Math" panose="02040503050406030204" pitchFamily="18" charset="0"/>
                            </a:rPr>
                          </m:ctrlPr>
                        </m:naryPr>
                        <m:sub>
                          <m:eqArr>
                            <m:eqArrPr>
                              <m:ctrlPr>
                                <a:rPr lang="en-CA" sz="1800" i="1">
                                  <a:latin typeface="Cambria Math" panose="02040503050406030204" pitchFamily="18" charset="0"/>
                                </a:rPr>
                              </m:ctrlPr>
                            </m:eqArrPr>
                            <m:e>
                              <m:r>
                                <m:rPr>
                                  <m:sty m:val="p"/>
                                </m:rPr>
                                <a:rPr lang="en-CA" sz="1800">
                                  <a:latin typeface="Cambria Math"/>
                                </a:rPr>
                                <m:t>Positive</m:t>
                              </m:r>
                              <m:r>
                                <a:rPr lang="en-CA" sz="1800">
                                  <a:latin typeface="Cambria Math"/>
                                </a:rPr>
                                <m:t> </m:t>
                              </m:r>
                            </m:e>
                            <m:e>
                              <m:r>
                                <m:rPr>
                                  <m:sty m:val="p"/>
                                </m:rPr>
                                <a:rPr lang="en-CA" sz="1800">
                                  <a:latin typeface="Cambria Math"/>
                                </a:rPr>
                                <m:t>Outcomes</m:t>
                              </m:r>
                            </m:e>
                          </m:eqArr>
                        </m:sub>
                        <m:sup/>
                        <m:e>
                          <m:func>
                            <m:funcPr>
                              <m:ctrlPr>
                                <a:rPr lang="en-CA" sz="1800" i="1">
                                  <a:latin typeface="Cambria Math" panose="02040503050406030204" pitchFamily="18" charset="0"/>
                                </a:rPr>
                              </m:ctrlPr>
                            </m:funcPr>
                            <m:fName>
                              <m:r>
                                <m:rPr>
                                  <m:sty m:val="p"/>
                                </m:rPr>
                                <a:rPr lang="en-CA" sz="1800">
                                  <a:latin typeface="Cambria Math"/>
                                </a:rPr>
                                <m:t>ln</m:t>
                              </m:r>
                            </m:fName>
                            <m:e>
                              <m:d>
                                <m:dPr>
                                  <m:ctrlPr>
                                    <a:rPr lang="en-CA" sz="1800" i="1">
                                      <a:latin typeface="Cambria Math" panose="02040503050406030204" pitchFamily="18" charset="0"/>
                                    </a:rPr>
                                  </m:ctrlPr>
                                </m:dPr>
                                <m:e>
                                  <m:r>
                                    <a:rPr lang="en-CA" sz="1800" i="1">
                                      <a:latin typeface="Cambria Math"/>
                                    </a:rPr>
                                    <m:t>𝑄</m:t>
                                  </m:r>
                                </m:e>
                              </m:d>
                            </m:e>
                          </m:func>
                          <m:r>
                            <a:rPr lang="en-CA" sz="1800" i="1">
                              <a:latin typeface="Cambria Math"/>
                            </a:rPr>
                            <m:t>+</m:t>
                          </m:r>
                          <m:nary>
                            <m:naryPr>
                              <m:chr m:val="∑"/>
                              <m:limLoc m:val="undOvr"/>
                              <m:supHide m:val="on"/>
                              <m:ctrlPr>
                                <a:rPr lang="en-CA" sz="1800" i="1">
                                  <a:latin typeface="Cambria Math" panose="02040503050406030204" pitchFamily="18" charset="0"/>
                                </a:rPr>
                              </m:ctrlPr>
                            </m:naryPr>
                            <m:sub>
                              <m:eqArr>
                                <m:eqArrPr>
                                  <m:ctrlPr>
                                    <a:rPr lang="en-CA" sz="1800" i="1">
                                      <a:latin typeface="Cambria Math" panose="02040503050406030204" pitchFamily="18" charset="0"/>
                                    </a:rPr>
                                  </m:ctrlPr>
                                </m:eqArrPr>
                                <m:e>
                                  <m:r>
                                    <m:rPr>
                                      <m:sty m:val="p"/>
                                    </m:rPr>
                                    <a:rPr lang="en-CA" sz="1800">
                                      <a:latin typeface="Cambria Math"/>
                                    </a:rPr>
                                    <m:t>Negative</m:t>
                                  </m:r>
                                  <m:r>
                                    <a:rPr lang="en-CA" sz="1800">
                                      <a:latin typeface="Cambria Math"/>
                                    </a:rPr>
                                    <m:t> </m:t>
                                  </m:r>
                                </m:e>
                                <m:e>
                                  <m:r>
                                    <m:rPr>
                                      <m:sty m:val="p"/>
                                    </m:rPr>
                                    <a:rPr lang="en-CA" sz="1800">
                                      <a:latin typeface="Cambria Math"/>
                                    </a:rPr>
                                    <m:t>Outcomes</m:t>
                                  </m:r>
                                </m:e>
                              </m:eqArr>
                            </m:sub>
                            <m:sup/>
                            <m:e>
                              <m:r>
                                <m:rPr>
                                  <m:sty m:val="p"/>
                                </m:rPr>
                                <a:rPr lang="en-CA" sz="1800">
                                  <a:latin typeface="Cambria Math"/>
                                </a:rPr>
                                <m:t>ln</m:t>
                              </m:r>
                              <m:r>
                                <a:rPr lang="en-CA" sz="1800">
                                  <a:latin typeface="Cambria Math"/>
                                </a:rPr>
                                <m:t>⁡</m:t>
                              </m:r>
                              <m:r>
                                <a:rPr lang="en-CA" sz="1800" i="1">
                                  <a:latin typeface="Cambria Math"/>
                                </a:rPr>
                                <m:t>(1−</m:t>
                              </m:r>
                              <m:r>
                                <a:rPr lang="en-CA" sz="1800" i="1">
                                  <a:latin typeface="Cambria Math"/>
                                </a:rPr>
                                <m:t>𝑄</m:t>
                              </m:r>
                              <m:r>
                                <a:rPr lang="en-CA" sz="1800" i="1">
                                  <a:latin typeface="Cambria Math"/>
                                </a:rPr>
                                <m:t>)</m:t>
                              </m:r>
                            </m:e>
                          </m:nary>
                        </m:e>
                      </m:nary>
                    </m:oMath>
                  </m:oMathPara>
                </a14:m>
                <a:endParaRPr lang="en-US" sz="1800" dirty="0"/>
              </a:p>
              <a:p>
                <a:pPr marL="0" indent="0">
                  <a:buNone/>
                </a:pPr>
                <a:r>
                  <a:rPr lang="en-US" sz="1800" dirty="0"/>
                  <a:t>Equivalently we can minimize a cost function</a:t>
                </a:r>
              </a:p>
              <a:p>
                <a:pPr marL="0" indent="0">
                  <a:buNone/>
                </a:pPr>
                <a14:m>
                  <m:oMathPara xmlns:m="http://schemas.openxmlformats.org/officeDocument/2006/math">
                    <m:oMathParaPr>
                      <m:jc m:val="centerGroup"/>
                    </m:oMathParaPr>
                    <m:oMath xmlns:m="http://schemas.openxmlformats.org/officeDocument/2006/math">
                      <m:f>
                        <m:fPr>
                          <m:ctrlPr>
                            <a:rPr lang="en-US" sz="1800" i="1" smtClean="0">
                              <a:latin typeface="Cambria Math" panose="02040503050406030204" pitchFamily="18" charset="0"/>
                            </a:rPr>
                          </m:ctrlPr>
                        </m:fPr>
                        <m:num>
                          <m:r>
                            <a:rPr lang="en-CA" sz="1800" b="0" i="1" smtClean="0">
                              <a:latin typeface="Cambria Math" panose="02040503050406030204" pitchFamily="18" charset="0"/>
                            </a:rPr>
                            <m:t>1</m:t>
                          </m:r>
                        </m:num>
                        <m:den>
                          <m:r>
                            <a:rPr lang="en-CA" sz="1800" b="0" i="1" smtClean="0">
                              <a:latin typeface="Cambria Math" panose="02040503050406030204" pitchFamily="18" charset="0"/>
                            </a:rPr>
                            <m:t>𝑛</m:t>
                          </m:r>
                        </m:den>
                      </m:f>
                      <m:d>
                        <m:dPr>
                          <m:begChr m:val="["/>
                          <m:endChr m:val="]"/>
                          <m:ctrlPr>
                            <a:rPr lang="en-US" sz="1800" i="1" smtClean="0">
                              <a:latin typeface="Cambria Math" panose="02040503050406030204" pitchFamily="18" charset="0"/>
                            </a:rPr>
                          </m:ctrlPr>
                        </m:dPr>
                        <m:e>
                          <m:r>
                            <a:rPr lang="en-CA" sz="1800" b="0" i="1" smtClean="0">
                              <a:latin typeface="Cambria Math" panose="02040503050406030204" pitchFamily="18" charset="0"/>
                            </a:rPr>
                            <m:t>−</m:t>
                          </m:r>
                          <m:nary>
                            <m:naryPr>
                              <m:chr m:val="∑"/>
                              <m:limLoc m:val="undOvr"/>
                              <m:supHide m:val="on"/>
                              <m:ctrlPr>
                                <a:rPr lang="en-CA" sz="1800" i="1">
                                  <a:latin typeface="Cambria Math" panose="02040503050406030204" pitchFamily="18" charset="0"/>
                                </a:rPr>
                              </m:ctrlPr>
                            </m:naryPr>
                            <m:sub>
                              <m:eqArr>
                                <m:eqArrPr>
                                  <m:ctrlPr>
                                    <a:rPr lang="en-CA" sz="1800" i="1">
                                      <a:latin typeface="Cambria Math" panose="02040503050406030204" pitchFamily="18" charset="0"/>
                                    </a:rPr>
                                  </m:ctrlPr>
                                </m:eqArrPr>
                                <m:e>
                                  <m:r>
                                    <m:rPr>
                                      <m:sty m:val="p"/>
                                    </m:rPr>
                                    <a:rPr lang="en-CA" sz="1800">
                                      <a:latin typeface="Cambria Math"/>
                                    </a:rPr>
                                    <m:t>Positive</m:t>
                                  </m:r>
                                  <m:r>
                                    <a:rPr lang="en-CA" sz="1800">
                                      <a:latin typeface="Cambria Math"/>
                                    </a:rPr>
                                    <m:t> </m:t>
                                  </m:r>
                                </m:e>
                                <m:e>
                                  <m:r>
                                    <m:rPr>
                                      <m:sty m:val="p"/>
                                    </m:rPr>
                                    <a:rPr lang="en-CA" sz="1800">
                                      <a:latin typeface="Cambria Math"/>
                                    </a:rPr>
                                    <m:t>Outcomes</m:t>
                                  </m:r>
                                </m:e>
                              </m:eqArr>
                            </m:sub>
                            <m:sup/>
                            <m:e>
                              <m:func>
                                <m:funcPr>
                                  <m:ctrlPr>
                                    <a:rPr lang="en-CA" sz="1800" i="1">
                                      <a:latin typeface="Cambria Math" panose="02040503050406030204" pitchFamily="18" charset="0"/>
                                    </a:rPr>
                                  </m:ctrlPr>
                                </m:funcPr>
                                <m:fName>
                                  <m:r>
                                    <m:rPr>
                                      <m:sty m:val="p"/>
                                    </m:rPr>
                                    <a:rPr lang="en-CA" sz="1800">
                                      <a:latin typeface="Cambria Math"/>
                                    </a:rPr>
                                    <m:t>ln</m:t>
                                  </m:r>
                                </m:fName>
                                <m:e>
                                  <m:d>
                                    <m:dPr>
                                      <m:ctrlPr>
                                        <a:rPr lang="en-CA" sz="1800" i="1">
                                          <a:latin typeface="Cambria Math" panose="02040503050406030204" pitchFamily="18" charset="0"/>
                                        </a:rPr>
                                      </m:ctrlPr>
                                    </m:dPr>
                                    <m:e>
                                      <m:r>
                                        <a:rPr lang="en-CA" sz="1800" i="1">
                                          <a:latin typeface="Cambria Math"/>
                                        </a:rPr>
                                        <m:t>𝑄</m:t>
                                      </m:r>
                                    </m:e>
                                  </m:d>
                                </m:e>
                              </m:func>
                              <m:r>
                                <a:rPr lang="en-CA" sz="1800" b="0" i="1" smtClean="0">
                                  <a:latin typeface="Cambria Math" panose="02040503050406030204" pitchFamily="18" charset="0"/>
                                </a:rPr>
                                <m:t>−</m:t>
                              </m:r>
                              <m:nary>
                                <m:naryPr>
                                  <m:chr m:val="∑"/>
                                  <m:limLoc m:val="undOvr"/>
                                  <m:supHide m:val="on"/>
                                  <m:ctrlPr>
                                    <a:rPr lang="en-CA" sz="1800" i="1">
                                      <a:latin typeface="Cambria Math" panose="02040503050406030204" pitchFamily="18" charset="0"/>
                                    </a:rPr>
                                  </m:ctrlPr>
                                </m:naryPr>
                                <m:sub>
                                  <m:eqArr>
                                    <m:eqArrPr>
                                      <m:ctrlPr>
                                        <a:rPr lang="en-CA" sz="1800" i="1">
                                          <a:latin typeface="Cambria Math" panose="02040503050406030204" pitchFamily="18" charset="0"/>
                                        </a:rPr>
                                      </m:ctrlPr>
                                    </m:eqArrPr>
                                    <m:e>
                                      <m:r>
                                        <m:rPr>
                                          <m:sty m:val="p"/>
                                        </m:rPr>
                                        <a:rPr lang="en-CA" sz="1800">
                                          <a:latin typeface="Cambria Math"/>
                                        </a:rPr>
                                        <m:t>Negative</m:t>
                                      </m:r>
                                      <m:r>
                                        <a:rPr lang="en-CA" sz="1800">
                                          <a:latin typeface="Cambria Math"/>
                                        </a:rPr>
                                        <m:t> </m:t>
                                      </m:r>
                                    </m:e>
                                    <m:e>
                                      <m:r>
                                        <m:rPr>
                                          <m:sty m:val="p"/>
                                        </m:rPr>
                                        <a:rPr lang="en-CA" sz="1800">
                                          <a:latin typeface="Cambria Math"/>
                                        </a:rPr>
                                        <m:t>Outcomes</m:t>
                                      </m:r>
                                    </m:e>
                                  </m:eqArr>
                                </m:sub>
                                <m:sup/>
                                <m:e>
                                  <m:r>
                                    <m:rPr>
                                      <m:sty m:val="p"/>
                                    </m:rPr>
                                    <a:rPr lang="en-CA" sz="1800">
                                      <a:latin typeface="Cambria Math"/>
                                    </a:rPr>
                                    <m:t>ln</m:t>
                                  </m:r>
                                  <m:r>
                                    <a:rPr lang="en-CA" sz="1800">
                                      <a:latin typeface="Cambria Math"/>
                                    </a:rPr>
                                    <m:t>⁡</m:t>
                                  </m:r>
                                  <m:r>
                                    <a:rPr lang="en-CA" sz="1800" i="1">
                                      <a:latin typeface="Cambria Math"/>
                                    </a:rPr>
                                    <m:t>(1−</m:t>
                                  </m:r>
                                  <m:r>
                                    <a:rPr lang="en-CA" sz="1800" i="1">
                                      <a:latin typeface="Cambria Math"/>
                                    </a:rPr>
                                    <m:t>𝑄</m:t>
                                  </m:r>
                                  <m:r>
                                    <a:rPr lang="en-CA" sz="1800" i="1">
                                      <a:latin typeface="Cambria Math"/>
                                    </a:rPr>
                                    <m:t>)</m:t>
                                  </m:r>
                                </m:e>
                              </m:nary>
                            </m:e>
                          </m:nary>
                        </m:e>
                      </m:d>
                    </m:oMath>
                  </m:oMathPara>
                </a14:m>
                <a:endParaRPr lang="en-US" sz="1800" dirty="0"/>
              </a:p>
              <a:p>
                <a:pPr marL="0" indent="0">
                  <a:buNone/>
                </a:pPr>
                <a:endParaRPr lang="en-US" sz="1800" dirty="0"/>
              </a:p>
              <a:p>
                <a:r>
                  <a:rPr lang="en-US" sz="1800" dirty="0"/>
                  <a:t>This maximization (minimization)  cannot be done analytically but we can use a gradient ascent algorithm</a:t>
                </a:r>
              </a:p>
              <a:p>
                <a:r>
                  <a:rPr lang="en-US" sz="1800" dirty="0"/>
                  <a:t>To include regularization we can add </a:t>
                </a:r>
                <a14:m>
                  <m:oMath xmlns:m="http://schemas.openxmlformats.org/officeDocument/2006/math">
                    <m:r>
                      <m:rPr>
                        <m:sty m:val="p"/>
                      </m:rPr>
                      <a:rPr lang="el-GR" sz="1800" i="1" smtClean="0">
                        <a:latin typeface="Cambria Math" panose="02040503050406030204" pitchFamily="18" charset="0"/>
                        <a:ea typeface="Cambria Math" panose="02040503050406030204" pitchFamily="18" charset="0"/>
                      </a:rPr>
                      <m:t>λ</m:t>
                    </m:r>
                    <m:nary>
                      <m:naryPr>
                        <m:chr m:val="∑"/>
                        <m:subHide m:val="on"/>
                        <m:supHide m:val="on"/>
                        <m:ctrlPr>
                          <a:rPr lang="en-US" sz="1800" i="1" smtClean="0">
                            <a:latin typeface="Cambria Math" panose="02040503050406030204" pitchFamily="18" charset="0"/>
                          </a:rPr>
                        </m:ctrlPr>
                      </m:naryPr>
                      <m:sub/>
                      <m:sup/>
                      <m:e>
                        <m:sSubSup>
                          <m:sSubSupPr>
                            <m:ctrlPr>
                              <a:rPr lang="en-US" sz="1800" i="1" smtClean="0">
                                <a:latin typeface="Cambria Math" panose="02040503050406030204" pitchFamily="18" charset="0"/>
                              </a:rPr>
                            </m:ctrlPr>
                          </m:sSubSupPr>
                          <m:e>
                            <m:r>
                              <a:rPr lang="en-CA" sz="1800" b="0" i="1" smtClean="0">
                                <a:latin typeface="Cambria Math" panose="02040503050406030204" pitchFamily="18" charset="0"/>
                              </a:rPr>
                              <m:t>𝑏</m:t>
                            </m:r>
                          </m:e>
                          <m:sub>
                            <m:r>
                              <a:rPr lang="en-CA" sz="1800" b="0" i="1" smtClean="0">
                                <a:latin typeface="Cambria Math" panose="02040503050406030204" pitchFamily="18" charset="0"/>
                              </a:rPr>
                              <m:t>𝑗</m:t>
                            </m:r>
                          </m:sub>
                          <m:sup>
                            <m:r>
                              <a:rPr lang="en-CA" sz="1800" b="0" i="1" smtClean="0">
                                <a:latin typeface="Cambria Math" panose="02040503050406030204" pitchFamily="18" charset="0"/>
                              </a:rPr>
                              <m:t>2</m:t>
                            </m:r>
                          </m:sup>
                        </m:sSubSup>
                      </m:e>
                    </m:nary>
                  </m:oMath>
                </a14:m>
                <a:r>
                  <a:rPr lang="en-US" sz="1800" dirty="0"/>
                  <a:t> or </a:t>
                </a:r>
                <a14:m>
                  <m:oMath xmlns:m="http://schemas.openxmlformats.org/officeDocument/2006/math">
                    <m:r>
                      <m:rPr>
                        <m:sty m:val="p"/>
                      </m:rPr>
                      <a:rPr lang="el-GR" sz="1800" i="1" smtClean="0">
                        <a:latin typeface="Cambria Math" panose="02040503050406030204" pitchFamily="18" charset="0"/>
                        <a:ea typeface="Cambria Math" panose="02040503050406030204" pitchFamily="18" charset="0"/>
                      </a:rPr>
                      <m:t>λ</m:t>
                    </m:r>
                    <m:nary>
                      <m:naryPr>
                        <m:chr m:val="∑"/>
                        <m:subHide m:val="on"/>
                        <m:supHide m:val="on"/>
                        <m:ctrlPr>
                          <a:rPr lang="en-US" sz="1800" i="1" smtClean="0">
                            <a:latin typeface="Cambria Math" panose="02040503050406030204" pitchFamily="18" charset="0"/>
                          </a:rPr>
                        </m:ctrlPr>
                      </m:naryPr>
                      <m:sub/>
                      <m:sup/>
                      <m:e>
                        <m:d>
                          <m:dPr>
                            <m:begChr m:val="|"/>
                            <m:endChr m:val=""/>
                            <m:ctrlPr>
                              <a:rPr lang="en-US" sz="1800" i="1" smtClean="0">
                                <a:latin typeface="Cambria Math" panose="02040503050406030204" pitchFamily="18" charset="0"/>
                              </a:rPr>
                            </m:ctrlPr>
                          </m:dPr>
                          <m:e>
                            <m:d>
                              <m:dPr>
                                <m:begChr m:val=""/>
                                <m:endChr m:val="|"/>
                                <m:ctrlPr>
                                  <a:rPr lang="en-US" sz="1800" i="1" smtClean="0">
                                    <a:latin typeface="Cambria Math" panose="02040503050406030204" pitchFamily="18" charset="0"/>
                                  </a:rPr>
                                </m:ctrlPr>
                              </m:dPr>
                              <m:e>
                                <m:sSub>
                                  <m:sSubPr>
                                    <m:ctrlPr>
                                      <a:rPr lang="en-US" sz="1800" i="1" smtClean="0">
                                        <a:latin typeface="Cambria Math" panose="02040503050406030204" pitchFamily="18" charset="0"/>
                                      </a:rPr>
                                    </m:ctrlPr>
                                  </m:sSubPr>
                                  <m:e>
                                    <m:r>
                                      <a:rPr lang="en-CA" sz="1800" b="0" i="1" smtClean="0">
                                        <a:latin typeface="Cambria Math" panose="02040503050406030204" pitchFamily="18" charset="0"/>
                                      </a:rPr>
                                      <m:t>𝑏</m:t>
                                    </m:r>
                                  </m:e>
                                  <m:sub>
                                    <m:r>
                                      <a:rPr lang="en-CA" sz="1800" b="0" i="1" smtClean="0">
                                        <a:latin typeface="Cambria Math" panose="02040503050406030204" pitchFamily="18" charset="0"/>
                                      </a:rPr>
                                      <m:t>𝑗</m:t>
                                    </m:r>
                                  </m:sub>
                                </m:sSub>
                              </m:e>
                            </m:d>
                          </m:e>
                        </m:d>
                      </m:e>
                    </m:nary>
                  </m:oMath>
                </a14:m>
                <a:r>
                  <a:rPr lang="en-US" sz="1800" dirty="0"/>
                  <a:t> to the expression that is minimized</a:t>
                </a:r>
              </a:p>
              <a:p>
                <a:pPr marL="0" indent="0">
                  <a:buNone/>
                </a:pPr>
                <a:endParaRPr lang="en-US" dirty="0"/>
              </a:p>
              <a:p>
                <a:pPr marL="0" indent="0">
                  <a:buNone/>
                </a:pPr>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a:blip r:embed="rId2"/>
                <a:stretch>
                  <a:fillRect l="-706" t="-741" b="-13481"/>
                </a:stretch>
              </a:blipFill>
            </p:spPr>
            <p:txBody>
              <a:bodyPr/>
              <a:lstStyle/>
              <a:p>
                <a:r>
                  <a:rPr lang="en-CA">
                    <a:noFill/>
                  </a:rPr>
                  <a:t> </a:t>
                </a:r>
              </a:p>
            </p:txBody>
          </p:sp>
        </mc:Fallback>
      </mc:AlternateContent>
      <p:sp>
        <p:nvSpPr>
          <p:cNvPr id="4" name="Footer Placeholder 3"/>
          <p:cNvSpPr>
            <a:spLocks noGrp="1"/>
          </p:cNvSpPr>
          <p:nvPr>
            <p:ph type="ftr" sz="quarter" idx="11"/>
          </p:nvPr>
        </p:nvSpPr>
        <p:spPr/>
        <p:txBody>
          <a:bodyPr/>
          <a:lstStyle/>
          <a:p>
            <a:r>
              <a:rPr lang="en-US" dirty="0"/>
              <a:t>Machine Learning in Business, 4</a:t>
            </a:r>
            <a:r>
              <a:rPr lang="en-US" baseline="30000" dirty="0"/>
              <a:t>th</a:t>
            </a:r>
            <a:r>
              <a:rPr lang="en-US" dirty="0"/>
              <a:t> Ed. Copyright  © John C. Hull et al. 2025</a:t>
            </a:r>
            <a:endParaRPr lang="en-CA" dirty="0"/>
          </a:p>
        </p:txBody>
      </p:sp>
      <p:sp>
        <p:nvSpPr>
          <p:cNvPr id="5" name="Slide Number Placeholder 4"/>
          <p:cNvSpPr>
            <a:spLocks noGrp="1"/>
          </p:cNvSpPr>
          <p:nvPr>
            <p:ph type="sldNum" sz="quarter" idx="12"/>
          </p:nvPr>
        </p:nvSpPr>
        <p:spPr/>
        <p:txBody>
          <a:bodyPr/>
          <a:lstStyle/>
          <a:p>
            <a:fld id="{F979D778-5668-409F-BE61-8F31D5437AFC}" type="slidenum">
              <a:rPr lang="en-CA" smtClean="0"/>
              <a:t>26</a:t>
            </a:fld>
            <a:endParaRPr lang="en-CA"/>
          </a:p>
        </p:txBody>
      </p:sp>
    </p:spTree>
    <p:extLst>
      <p:ext uri="{BB962C8B-B14F-4D97-AF65-F5344CB8AC3E}">
        <p14:creationId xmlns:p14="http://schemas.microsoft.com/office/powerpoint/2010/main" val="334736433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err="1"/>
              <a:t>LendingClub</a:t>
            </a:r>
            <a:r>
              <a:rPr lang="en-CA" dirty="0"/>
              <a:t> Case Study</a:t>
            </a:r>
          </a:p>
        </p:txBody>
      </p:sp>
      <p:sp>
        <p:nvSpPr>
          <p:cNvPr id="3" name="Content Placeholder 2"/>
          <p:cNvSpPr>
            <a:spLocks noGrp="1"/>
          </p:cNvSpPr>
          <p:nvPr>
            <p:ph idx="1"/>
          </p:nvPr>
        </p:nvSpPr>
        <p:spPr/>
        <p:txBody>
          <a:bodyPr/>
          <a:lstStyle/>
          <a:p>
            <a:r>
              <a:rPr lang="en-US" dirty="0"/>
              <a:t>Data consists of loans made and whether they proved to be good or defaulted. </a:t>
            </a:r>
          </a:p>
          <a:p>
            <a:r>
              <a:rPr lang="en-US" dirty="0"/>
              <a:t>We illustrate using only four features</a:t>
            </a:r>
          </a:p>
          <a:p>
            <a:pPr lvl="1"/>
            <a:r>
              <a:rPr lang="en-CA" dirty="0"/>
              <a:t>Home ownership (rent vs. own)</a:t>
            </a:r>
          </a:p>
          <a:p>
            <a:pPr lvl="1"/>
            <a:r>
              <a:rPr lang="en-CA" dirty="0"/>
              <a:t>Income</a:t>
            </a:r>
          </a:p>
          <a:p>
            <a:pPr lvl="1"/>
            <a:r>
              <a:rPr lang="en-CA" dirty="0"/>
              <a:t>Debt to income</a:t>
            </a:r>
          </a:p>
          <a:p>
            <a:pPr lvl="1"/>
            <a:r>
              <a:rPr lang="en-CA" dirty="0"/>
              <a:t>Credit score</a:t>
            </a:r>
            <a:endParaRPr lang="en-US" dirty="0"/>
          </a:p>
          <a:p>
            <a:r>
              <a:rPr lang="en-US" dirty="0"/>
              <a:t>Data set has 12,290 observations (9,733 good loans “Fully Paid” and 2,557 defaulting loans “Charged Off”). 7,000 loans were put in training set, 3,000 in validation set, and 2,290 in test set</a:t>
            </a:r>
            <a:endParaRPr lang="en-CA" dirty="0"/>
          </a:p>
        </p:txBody>
      </p:sp>
      <p:sp>
        <p:nvSpPr>
          <p:cNvPr id="4" name="Footer Placeholder 3"/>
          <p:cNvSpPr>
            <a:spLocks noGrp="1"/>
          </p:cNvSpPr>
          <p:nvPr>
            <p:ph type="ftr" sz="quarter" idx="11"/>
          </p:nvPr>
        </p:nvSpPr>
        <p:spPr/>
        <p:txBody>
          <a:bodyPr/>
          <a:lstStyle/>
          <a:p>
            <a:r>
              <a:rPr lang="en-US" dirty="0"/>
              <a:t>Machine Learning in Business, 4</a:t>
            </a:r>
            <a:r>
              <a:rPr lang="en-US" baseline="30000" dirty="0"/>
              <a:t>th</a:t>
            </a:r>
            <a:r>
              <a:rPr lang="en-US" dirty="0"/>
              <a:t> Ed. Copyright  © John C. Hull et al. 2025</a:t>
            </a:r>
            <a:endParaRPr lang="en-CA" dirty="0"/>
          </a:p>
        </p:txBody>
      </p:sp>
      <p:sp>
        <p:nvSpPr>
          <p:cNvPr id="5" name="Slide Number Placeholder 4"/>
          <p:cNvSpPr>
            <a:spLocks noGrp="1"/>
          </p:cNvSpPr>
          <p:nvPr>
            <p:ph type="sldNum" sz="quarter" idx="12"/>
          </p:nvPr>
        </p:nvSpPr>
        <p:spPr/>
        <p:txBody>
          <a:bodyPr/>
          <a:lstStyle/>
          <a:p>
            <a:fld id="{2E8C09BE-1715-42CA-A91A-E7B0E09A3015}" type="slidenum">
              <a:rPr lang="en-CA" smtClean="0"/>
              <a:t>27</a:t>
            </a:fld>
            <a:endParaRPr lang="en-CA"/>
          </a:p>
        </p:txBody>
      </p:sp>
    </p:spTree>
    <p:extLst>
      <p:ext uri="{BB962C8B-B14F-4D97-AF65-F5344CB8AC3E}">
        <p14:creationId xmlns:p14="http://schemas.microsoft.com/office/powerpoint/2010/main" val="184874384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700" dirty="0"/>
              <a:t>The Data (Table 3.8)</a:t>
            </a:r>
            <a:endParaRPr lang="en-CA" sz="2700" i="0"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1719471444"/>
              </p:ext>
            </p:extLst>
          </p:nvPr>
        </p:nvGraphicFramePr>
        <p:xfrm>
          <a:off x="827584" y="2276872"/>
          <a:ext cx="6800851" cy="2918460"/>
        </p:xfrm>
        <a:graphic>
          <a:graphicData uri="http://schemas.openxmlformats.org/drawingml/2006/table">
            <a:tbl>
              <a:tblPr firstRow="1" bandRow="1">
                <a:tableStyleId>{5940675A-B579-460E-94D1-54222C63F5DA}</a:tableStyleId>
              </a:tblPr>
              <a:tblGrid>
                <a:gridCol w="1331777">
                  <a:extLst>
                    <a:ext uri="{9D8B030D-6E8A-4147-A177-3AD203B41FA5}">
                      <a16:colId xmlns:a16="http://schemas.microsoft.com/office/drawing/2014/main" val="1013518420"/>
                    </a:ext>
                  </a:extLst>
                </a:gridCol>
                <a:gridCol w="1331777">
                  <a:extLst>
                    <a:ext uri="{9D8B030D-6E8A-4147-A177-3AD203B41FA5}">
                      <a16:colId xmlns:a16="http://schemas.microsoft.com/office/drawing/2014/main" val="20001"/>
                    </a:ext>
                  </a:extLst>
                </a:gridCol>
                <a:gridCol w="1304224">
                  <a:extLst>
                    <a:ext uri="{9D8B030D-6E8A-4147-A177-3AD203B41FA5}">
                      <a16:colId xmlns:a16="http://schemas.microsoft.com/office/drawing/2014/main" val="3818158830"/>
                    </a:ext>
                  </a:extLst>
                </a:gridCol>
                <a:gridCol w="1270481">
                  <a:extLst>
                    <a:ext uri="{9D8B030D-6E8A-4147-A177-3AD203B41FA5}">
                      <a16:colId xmlns:a16="http://schemas.microsoft.com/office/drawing/2014/main" val="40524044"/>
                    </a:ext>
                  </a:extLst>
                </a:gridCol>
                <a:gridCol w="1562592">
                  <a:extLst>
                    <a:ext uri="{9D8B030D-6E8A-4147-A177-3AD203B41FA5}">
                      <a16:colId xmlns:a16="http://schemas.microsoft.com/office/drawing/2014/main" val="20002"/>
                    </a:ext>
                  </a:extLst>
                </a:gridCol>
              </a:tblGrid>
              <a:tr h="848529">
                <a:tc>
                  <a:txBody>
                    <a:bodyPr/>
                    <a:lstStyle/>
                    <a:p>
                      <a:pPr algn="ctr"/>
                      <a:r>
                        <a:rPr lang="en-CA" sz="1600" dirty="0"/>
                        <a:t>Home Ownership</a:t>
                      </a:r>
                    </a:p>
                    <a:p>
                      <a:pPr algn="ctr"/>
                      <a:r>
                        <a:rPr lang="en-CA" sz="1600" dirty="0"/>
                        <a:t>1=owns, 0 =rents</a:t>
                      </a:r>
                    </a:p>
                  </a:txBody>
                  <a:tcPr marL="68580" marR="68580" marT="34290" marB="34290"/>
                </a:tc>
                <a:tc>
                  <a:txBody>
                    <a:bodyPr/>
                    <a:lstStyle/>
                    <a:p>
                      <a:pPr algn="ctr"/>
                      <a:r>
                        <a:rPr lang="en-US" sz="1600" dirty="0"/>
                        <a:t>Income ($’000)</a:t>
                      </a:r>
                      <a:endParaRPr lang="en-CA" sz="1600" dirty="0"/>
                    </a:p>
                  </a:txBody>
                  <a:tcPr marL="68580" marR="68580" marT="34290" marB="34290"/>
                </a:tc>
                <a:tc>
                  <a:txBody>
                    <a:bodyPr/>
                    <a:lstStyle/>
                    <a:p>
                      <a:pPr algn="ctr"/>
                      <a:r>
                        <a:rPr lang="en-CA" sz="1600" dirty="0"/>
                        <a:t>Debt to Income (%)</a:t>
                      </a:r>
                    </a:p>
                  </a:txBody>
                  <a:tcPr marL="68580" marR="68580" marT="34290" marB="34290"/>
                </a:tc>
                <a:tc>
                  <a:txBody>
                    <a:bodyPr/>
                    <a:lstStyle/>
                    <a:p>
                      <a:pPr algn="ctr"/>
                      <a:r>
                        <a:rPr lang="en-CA" sz="1600" dirty="0"/>
                        <a:t>Credit score</a:t>
                      </a:r>
                    </a:p>
                  </a:txBody>
                  <a:tcPr marL="68580" marR="68580" marT="34290" marB="34290"/>
                </a:tc>
                <a:tc>
                  <a:txBody>
                    <a:bodyPr/>
                    <a:lstStyle/>
                    <a:p>
                      <a:pPr algn="ctr"/>
                      <a:r>
                        <a:rPr lang="en-US" sz="1600" dirty="0"/>
                        <a:t>1=Good,</a:t>
                      </a:r>
                      <a:r>
                        <a:rPr lang="en-US" sz="1600" baseline="0" dirty="0"/>
                        <a:t> 0=Default</a:t>
                      </a:r>
                      <a:endParaRPr lang="en-CA" sz="1600" dirty="0"/>
                    </a:p>
                  </a:txBody>
                  <a:tcPr marL="68580" marR="68580" marT="34290" marB="34290"/>
                </a:tc>
                <a:extLst>
                  <a:ext uri="{0D108BD9-81ED-4DB2-BD59-A6C34878D82A}">
                    <a16:rowId xmlns:a16="http://schemas.microsoft.com/office/drawing/2014/main" val="10000"/>
                  </a:ext>
                </a:extLst>
              </a:tr>
              <a:tr h="278130">
                <a:tc>
                  <a:txBody>
                    <a:bodyPr/>
                    <a:lstStyle/>
                    <a:p>
                      <a:pPr algn="ctr"/>
                      <a:r>
                        <a:rPr lang="en-CA" sz="1600" dirty="0"/>
                        <a:t>1</a:t>
                      </a:r>
                    </a:p>
                  </a:txBody>
                  <a:tcPr marL="68580" marR="68580" marT="34290" marB="34290"/>
                </a:tc>
                <a:tc>
                  <a:txBody>
                    <a:bodyPr/>
                    <a:lstStyle/>
                    <a:p>
                      <a:pPr algn="ctr"/>
                      <a:r>
                        <a:rPr lang="en-US" sz="1600" dirty="0"/>
                        <a:t>44.304</a:t>
                      </a:r>
                      <a:endParaRPr lang="en-CA" sz="1600" dirty="0"/>
                    </a:p>
                  </a:txBody>
                  <a:tcPr marL="68580" marR="68580" marT="34290" marB="34290"/>
                </a:tc>
                <a:tc>
                  <a:txBody>
                    <a:bodyPr/>
                    <a:lstStyle/>
                    <a:p>
                      <a:pPr algn="ctr"/>
                      <a:r>
                        <a:rPr lang="en-CA" sz="1600" dirty="0"/>
                        <a:t>18.47</a:t>
                      </a:r>
                    </a:p>
                  </a:txBody>
                  <a:tcPr marL="68580" marR="68580" marT="34290" marB="34290"/>
                </a:tc>
                <a:tc>
                  <a:txBody>
                    <a:bodyPr/>
                    <a:lstStyle/>
                    <a:p>
                      <a:pPr algn="ctr"/>
                      <a:r>
                        <a:rPr lang="en-CA" sz="1600" dirty="0"/>
                        <a:t>690</a:t>
                      </a:r>
                    </a:p>
                  </a:txBody>
                  <a:tcPr marL="68580" marR="68580" marT="34290" marB="34290"/>
                </a:tc>
                <a:tc>
                  <a:txBody>
                    <a:bodyPr/>
                    <a:lstStyle/>
                    <a:p>
                      <a:pPr algn="ctr"/>
                      <a:r>
                        <a:rPr lang="en-US" sz="1600" dirty="0"/>
                        <a:t>0</a:t>
                      </a:r>
                      <a:endParaRPr lang="en-CA" sz="1600" dirty="0"/>
                    </a:p>
                  </a:txBody>
                  <a:tcPr marL="68580" marR="68580" marT="34290" marB="34290"/>
                </a:tc>
                <a:extLst>
                  <a:ext uri="{0D108BD9-81ED-4DB2-BD59-A6C34878D82A}">
                    <a16:rowId xmlns:a16="http://schemas.microsoft.com/office/drawing/2014/main" val="10001"/>
                  </a:ext>
                </a:extLst>
              </a:tr>
              <a:tr h="278130">
                <a:tc>
                  <a:txBody>
                    <a:bodyPr/>
                    <a:lstStyle/>
                    <a:p>
                      <a:pPr algn="ctr"/>
                      <a:r>
                        <a:rPr lang="en-CA" sz="1600" dirty="0"/>
                        <a:t>0</a:t>
                      </a:r>
                    </a:p>
                  </a:txBody>
                  <a:tcPr marL="68580" marR="68580" marT="34290" marB="34290"/>
                </a:tc>
                <a:tc>
                  <a:txBody>
                    <a:bodyPr/>
                    <a:lstStyle/>
                    <a:p>
                      <a:pPr algn="ctr"/>
                      <a:r>
                        <a:rPr lang="en-US" sz="1600" dirty="0"/>
                        <a:t>50.000</a:t>
                      </a:r>
                      <a:endParaRPr lang="en-CA" sz="1600" dirty="0"/>
                    </a:p>
                  </a:txBody>
                  <a:tcPr marL="68580" marR="68580" marT="34290" marB="34290"/>
                </a:tc>
                <a:tc>
                  <a:txBody>
                    <a:bodyPr/>
                    <a:lstStyle/>
                    <a:p>
                      <a:pPr algn="ctr"/>
                      <a:r>
                        <a:rPr lang="en-CA" sz="1600" dirty="0"/>
                        <a:t>29.62</a:t>
                      </a:r>
                    </a:p>
                  </a:txBody>
                  <a:tcPr marL="68580" marR="68580" marT="34290" marB="34290"/>
                </a:tc>
                <a:tc>
                  <a:txBody>
                    <a:bodyPr/>
                    <a:lstStyle/>
                    <a:p>
                      <a:pPr algn="ctr"/>
                      <a:r>
                        <a:rPr lang="en-CA" sz="1600" dirty="0"/>
                        <a:t>735</a:t>
                      </a:r>
                    </a:p>
                  </a:txBody>
                  <a:tcPr marL="68580" marR="68580" marT="34290" marB="34290"/>
                </a:tc>
                <a:tc>
                  <a:txBody>
                    <a:bodyPr/>
                    <a:lstStyle/>
                    <a:p>
                      <a:pPr algn="ctr"/>
                      <a:r>
                        <a:rPr lang="en-US" sz="1600" dirty="0"/>
                        <a:t>1</a:t>
                      </a:r>
                      <a:endParaRPr lang="en-CA" sz="1600" dirty="0"/>
                    </a:p>
                  </a:txBody>
                  <a:tcPr marL="68580" marR="68580" marT="34290" marB="34290"/>
                </a:tc>
                <a:extLst>
                  <a:ext uri="{0D108BD9-81ED-4DB2-BD59-A6C34878D82A}">
                    <a16:rowId xmlns:a16="http://schemas.microsoft.com/office/drawing/2014/main" val="10002"/>
                  </a:ext>
                </a:extLst>
              </a:tr>
              <a:tr h="278130">
                <a:tc>
                  <a:txBody>
                    <a:bodyPr/>
                    <a:lstStyle/>
                    <a:p>
                      <a:pPr algn="ctr"/>
                      <a:r>
                        <a:rPr lang="en-CA" sz="1600" dirty="0"/>
                        <a:t>0</a:t>
                      </a:r>
                    </a:p>
                  </a:txBody>
                  <a:tcPr marL="68580" marR="68580" marT="34290" marB="34290"/>
                </a:tc>
                <a:tc>
                  <a:txBody>
                    <a:bodyPr/>
                    <a:lstStyle/>
                    <a:p>
                      <a:pPr algn="ctr"/>
                      <a:r>
                        <a:rPr lang="en-US" sz="1600" dirty="0"/>
                        <a:t>64.400</a:t>
                      </a:r>
                      <a:endParaRPr lang="en-CA" sz="1600" dirty="0"/>
                    </a:p>
                  </a:txBody>
                  <a:tcPr marL="68580" marR="68580" marT="34290" marB="34290"/>
                </a:tc>
                <a:tc>
                  <a:txBody>
                    <a:bodyPr/>
                    <a:lstStyle/>
                    <a:p>
                      <a:pPr algn="ctr"/>
                      <a:r>
                        <a:rPr lang="en-CA" sz="1600" dirty="0"/>
                        <a:t>16.68</a:t>
                      </a:r>
                    </a:p>
                  </a:txBody>
                  <a:tcPr marL="68580" marR="68580" marT="34290" marB="34290"/>
                </a:tc>
                <a:tc>
                  <a:txBody>
                    <a:bodyPr/>
                    <a:lstStyle/>
                    <a:p>
                      <a:pPr algn="ctr"/>
                      <a:r>
                        <a:rPr lang="en-CA" sz="1600" dirty="0"/>
                        <a:t>675</a:t>
                      </a:r>
                    </a:p>
                  </a:txBody>
                  <a:tcPr marL="68580" marR="68580" marT="34290" marB="34290"/>
                </a:tc>
                <a:tc>
                  <a:txBody>
                    <a:bodyPr/>
                    <a:lstStyle/>
                    <a:p>
                      <a:pPr algn="ctr"/>
                      <a:r>
                        <a:rPr lang="en-US" sz="1600" dirty="0"/>
                        <a:t>1</a:t>
                      </a:r>
                      <a:endParaRPr lang="en-CA" sz="1600" dirty="0"/>
                    </a:p>
                  </a:txBody>
                  <a:tcPr marL="68580" marR="68580" marT="34290" marB="34290"/>
                </a:tc>
                <a:extLst>
                  <a:ext uri="{0D108BD9-81ED-4DB2-BD59-A6C34878D82A}">
                    <a16:rowId xmlns:a16="http://schemas.microsoft.com/office/drawing/2014/main" val="10003"/>
                  </a:ext>
                </a:extLst>
              </a:tr>
              <a:tr h="278130">
                <a:tc>
                  <a:txBody>
                    <a:bodyPr/>
                    <a:lstStyle/>
                    <a:p>
                      <a:pPr algn="ctr"/>
                      <a:r>
                        <a:rPr lang="en-CA" sz="1600" dirty="0"/>
                        <a:t>0</a:t>
                      </a:r>
                    </a:p>
                  </a:txBody>
                  <a:tcPr marL="68580" marR="68580" marT="34290" marB="34290"/>
                </a:tc>
                <a:tc>
                  <a:txBody>
                    <a:bodyPr/>
                    <a:lstStyle/>
                    <a:p>
                      <a:pPr algn="ctr"/>
                      <a:r>
                        <a:rPr lang="en-US" sz="1600" dirty="0"/>
                        <a:t>38.500</a:t>
                      </a:r>
                      <a:endParaRPr lang="en-CA" sz="1600" dirty="0"/>
                    </a:p>
                  </a:txBody>
                  <a:tcPr marL="68580" marR="68580" marT="34290" marB="34290"/>
                </a:tc>
                <a:tc>
                  <a:txBody>
                    <a:bodyPr/>
                    <a:lstStyle/>
                    <a:p>
                      <a:pPr algn="ctr"/>
                      <a:r>
                        <a:rPr lang="en-CA" sz="1600" dirty="0"/>
                        <a:t>33.73</a:t>
                      </a:r>
                    </a:p>
                  </a:txBody>
                  <a:tcPr marL="68580" marR="68580" marT="34290" marB="34290"/>
                </a:tc>
                <a:tc>
                  <a:txBody>
                    <a:bodyPr/>
                    <a:lstStyle/>
                    <a:p>
                      <a:pPr algn="ctr"/>
                      <a:r>
                        <a:rPr lang="en-CA" sz="1600" dirty="0"/>
                        <a:t>660</a:t>
                      </a:r>
                    </a:p>
                  </a:txBody>
                  <a:tcPr marL="68580" marR="68580" marT="34290" marB="34290"/>
                </a:tc>
                <a:tc>
                  <a:txBody>
                    <a:bodyPr/>
                    <a:lstStyle/>
                    <a:p>
                      <a:pPr algn="ctr"/>
                      <a:r>
                        <a:rPr lang="en-US" sz="1600" dirty="0"/>
                        <a:t>0</a:t>
                      </a:r>
                      <a:endParaRPr lang="en-CA" sz="1600" dirty="0"/>
                    </a:p>
                  </a:txBody>
                  <a:tcPr marL="68580" marR="68580" marT="34290" marB="34290"/>
                </a:tc>
                <a:extLst>
                  <a:ext uri="{0D108BD9-81ED-4DB2-BD59-A6C34878D82A}">
                    <a16:rowId xmlns:a16="http://schemas.microsoft.com/office/drawing/2014/main" val="10004"/>
                  </a:ext>
                </a:extLst>
              </a:tr>
              <a:tr h="278130">
                <a:tc>
                  <a:txBody>
                    <a:bodyPr/>
                    <a:lstStyle/>
                    <a:p>
                      <a:pPr algn="ctr"/>
                      <a:endParaRPr lang="en-CA" sz="1600" dirty="0"/>
                    </a:p>
                  </a:txBody>
                  <a:tcPr marL="68580" marR="68580" marT="34290" marB="34290"/>
                </a:tc>
                <a:tc>
                  <a:txBody>
                    <a:bodyPr/>
                    <a:lstStyle/>
                    <a:p>
                      <a:pPr algn="ctr"/>
                      <a:r>
                        <a:rPr lang="en-US" sz="1600" dirty="0"/>
                        <a:t>….</a:t>
                      </a:r>
                      <a:endParaRPr lang="en-CA" sz="1600" dirty="0"/>
                    </a:p>
                  </a:txBody>
                  <a:tcPr marL="68580" marR="68580" marT="34290" marB="34290"/>
                </a:tc>
                <a:tc>
                  <a:txBody>
                    <a:bodyPr/>
                    <a:lstStyle/>
                    <a:p>
                      <a:pPr algn="ctr"/>
                      <a:endParaRPr lang="en-CA" sz="1600" dirty="0"/>
                    </a:p>
                  </a:txBody>
                  <a:tcPr marL="68580" marR="68580" marT="34290" marB="34290"/>
                </a:tc>
                <a:tc>
                  <a:txBody>
                    <a:bodyPr/>
                    <a:lstStyle/>
                    <a:p>
                      <a:pPr algn="ctr"/>
                      <a:endParaRPr lang="en-CA" sz="1600" dirty="0"/>
                    </a:p>
                  </a:txBody>
                  <a:tcPr marL="68580" marR="68580" marT="34290" marB="34290"/>
                </a:tc>
                <a:tc>
                  <a:txBody>
                    <a:bodyPr/>
                    <a:lstStyle/>
                    <a:p>
                      <a:pPr algn="ctr"/>
                      <a:r>
                        <a:rPr lang="en-US" sz="1600" dirty="0"/>
                        <a:t>….</a:t>
                      </a:r>
                      <a:endParaRPr lang="en-CA" sz="1600" dirty="0"/>
                    </a:p>
                  </a:txBody>
                  <a:tcPr marL="68580" marR="68580" marT="34290" marB="34290"/>
                </a:tc>
                <a:extLst>
                  <a:ext uri="{0D108BD9-81ED-4DB2-BD59-A6C34878D82A}">
                    <a16:rowId xmlns:a16="http://schemas.microsoft.com/office/drawing/2014/main" val="10005"/>
                  </a:ext>
                </a:extLst>
              </a:tr>
              <a:tr h="278130">
                <a:tc>
                  <a:txBody>
                    <a:bodyPr/>
                    <a:lstStyle/>
                    <a:p>
                      <a:pPr algn="ctr"/>
                      <a:endParaRPr lang="en-CA" sz="1600" dirty="0"/>
                    </a:p>
                  </a:txBody>
                  <a:tcPr marL="68580" marR="68580" marT="34290" marB="34290"/>
                </a:tc>
                <a:tc>
                  <a:txBody>
                    <a:bodyPr/>
                    <a:lstStyle/>
                    <a:p>
                      <a:pPr algn="ctr"/>
                      <a:r>
                        <a:rPr lang="en-US" sz="1600" dirty="0"/>
                        <a:t>…..</a:t>
                      </a:r>
                      <a:endParaRPr lang="en-CA" sz="1600" dirty="0"/>
                    </a:p>
                  </a:txBody>
                  <a:tcPr marL="68580" marR="68580" marT="34290" marB="34290"/>
                </a:tc>
                <a:tc>
                  <a:txBody>
                    <a:bodyPr/>
                    <a:lstStyle/>
                    <a:p>
                      <a:pPr algn="ctr"/>
                      <a:endParaRPr lang="en-CA" sz="1600" dirty="0"/>
                    </a:p>
                  </a:txBody>
                  <a:tcPr marL="68580" marR="68580" marT="34290" marB="34290"/>
                </a:tc>
                <a:tc>
                  <a:txBody>
                    <a:bodyPr/>
                    <a:lstStyle/>
                    <a:p>
                      <a:pPr algn="ctr"/>
                      <a:endParaRPr lang="en-CA" sz="1600" dirty="0"/>
                    </a:p>
                  </a:txBody>
                  <a:tcPr marL="68580" marR="68580" marT="34290" marB="34290"/>
                </a:tc>
                <a:tc>
                  <a:txBody>
                    <a:bodyPr/>
                    <a:lstStyle/>
                    <a:p>
                      <a:pPr algn="ctr"/>
                      <a:r>
                        <a:rPr lang="en-US" sz="1600" dirty="0"/>
                        <a:t>….</a:t>
                      </a:r>
                      <a:endParaRPr lang="en-CA" sz="1600" dirty="0"/>
                    </a:p>
                  </a:txBody>
                  <a:tcPr marL="68580" marR="68580" marT="34290" marB="34290"/>
                </a:tc>
                <a:extLst>
                  <a:ext uri="{0D108BD9-81ED-4DB2-BD59-A6C34878D82A}">
                    <a16:rowId xmlns:a16="http://schemas.microsoft.com/office/drawing/2014/main" val="10006"/>
                  </a:ext>
                </a:extLst>
              </a:tr>
            </a:tbl>
          </a:graphicData>
        </a:graphic>
      </p:graphicFrame>
      <p:sp>
        <p:nvSpPr>
          <p:cNvPr id="4" name="Footer Placeholder 3"/>
          <p:cNvSpPr>
            <a:spLocks noGrp="1"/>
          </p:cNvSpPr>
          <p:nvPr>
            <p:ph type="ftr" sz="quarter" idx="11"/>
          </p:nvPr>
        </p:nvSpPr>
        <p:spPr/>
        <p:txBody>
          <a:bodyPr/>
          <a:lstStyle/>
          <a:p>
            <a:r>
              <a:rPr lang="en-US" dirty="0"/>
              <a:t>Machine Learning in Business, 4</a:t>
            </a:r>
            <a:r>
              <a:rPr lang="en-US" baseline="30000" dirty="0"/>
              <a:t>th</a:t>
            </a:r>
            <a:r>
              <a:rPr lang="en-US" dirty="0"/>
              <a:t> Ed. Copyright  © John C. Hull et al. 2025</a:t>
            </a:r>
            <a:endParaRPr lang="en-CA" dirty="0"/>
          </a:p>
        </p:txBody>
      </p:sp>
      <p:sp>
        <p:nvSpPr>
          <p:cNvPr id="5" name="Slide Number Placeholder 4"/>
          <p:cNvSpPr>
            <a:spLocks noGrp="1"/>
          </p:cNvSpPr>
          <p:nvPr>
            <p:ph type="sldNum" sz="quarter" idx="12"/>
          </p:nvPr>
        </p:nvSpPr>
        <p:spPr/>
        <p:txBody>
          <a:bodyPr/>
          <a:lstStyle/>
          <a:p>
            <a:fld id="{2E8C09BE-1715-42CA-A91A-E7B0E09A3015}" type="slidenum">
              <a:rPr lang="en-CA" smtClean="0"/>
              <a:t>28</a:t>
            </a:fld>
            <a:endParaRPr lang="en-CA"/>
          </a:p>
        </p:txBody>
      </p:sp>
    </p:spTree>
    <p:extLst>
      <p:ext uri="{BB962C8B-B14F-4D97-AF65-F5344CB8AC3E}">
        <p14:creationId xmlns:p14="http://schemas.microsoft.com/office/powerpoint/2010/main" val="381563094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Results for </a:t>
            </a:r>
            <a:r>
              <a:rPr lang="en-CA" dirty="0" err="1"/>
              <a:t>LendingClub</a:t>
            </a:r>
            <a:r>
              <a:rPr lang="en-CA" dirty="0"/>
              <a:t> Training Set (Unscaled data)</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539552" y="2060848"/>
                <a:ext cx="7772400" cy="3086100"/>
              </a:xfrm>
            </p:spPr>
            <p:txBody>
              <a:bodyPr/>
              <a:lstStyle/>
              <a:p>
                <a:pPr marL="0" indent="0">
                  <a:buNone/>
                </a:pPr>
                <a:endParaRPr lang="en-US" i="1" dirty="0"/>
              </a:p>
              <a:p>
                <a:pPr marL="0" indent="0">
                  <a:buNone/>
                </a:pPr>
                <a:r>
                  <a:rPr lang="en-US" i="1" dirty="0">
                    <a:latin typeface="+mj-lt"/>
                  </a:rPr>
                  <a:t>X</a:t>
                </a:r>
                <a:r>
                  <a:rPr lang="en-US" i="1" baseline="-25000" dirty="0"/>
                  <a:t>1</a:t>
                </a:r>
                <a:r>
                  <a:rPr lang="en-US" i="1" dirty="0"/>
                  <a:t>= Home Ownership</a:t>
                </a:r>
              </a:p>
              <a:p>
                <a:pPr marL="0" indent="0">
                  <a:buNone/>
                </a:pPr>
                <a:r>
                  <a:rPr lang="en-US" i="1" dirty="0">
                    <a:latin typeface="+mj-lt"/>
                  </a:rPr>
                  <a:t>X</a:t>
                </a:r>
                <a:r>
                  <a:rPr lang="en-US" i="1" baseline="-25000" dirty="0"/>
                  <a:t>2</a:t>
                </a:r>
                <a:r>
                  <a:rPr lang="en-US" i="1" baseline="30000" dirty="0"/>
                  <a:t>=</a:t>
                </a:r>
                <a:r>
                  <a:rPr lang="en-US" i="1" dirty="0"/>
                  <a:t> Income</a:t>
                </a:r>
              </a:p>
              <a:p>
                <a:pPr marL="0" indent="0">
                  <a:buNone/>
                </a:pPr>
                <a:r>
                  <a:rPr lang="en-US" i="1" dirty="0">
                    <a:latin typeface="+mj-lt"/>
                  </a:rPr>
                  <a:t>X</a:t>
                </a:r>
                <a:r>
                  <a:rPr lang="en-US" i="1" baseline="-25000" dirty="0"/>
                  <a:t>3</a:t>
                </a:r>
                <a:r>
                  <a:rPr lang="en-US" i="1" dirty="0"/>
                  <a:t>= Debt to income ratio</a:t>
                </a:r>
                <a:endParaRPr lang="en-CA" i="1" dirty="0"/>
              </a:p>
              <a:p>
                <a:pPr marL="0" indent="0">
                  <a:buNone/>
                </a:pPr>
                <a:r>
                  <a:rPr lang="en-US" i="1" dirty="0">
                    <a:latin typeface="+mj-lt"/>
                  </a:rPr>
                  <a:t>X</a:t>
                </a:r>
                <a:r>
                  <a:rPr lang="en-US" i="1" baseline="-25000" dirty="0"/>
                  <a:t>4</a:t>
                </a:r>
                <a:r>
                  <a:rPr lang="en-US" i="1" dirty="0"/>
                  <a:t> = Credit score</a:t>
                </a:r>
                <a:endParaRPr lang="en-CA" i="1" dirty="0"/>
              </a:p>
              <a:p>
                <a:pPr marL="0" indent="0">
                  <a:buNone/>
                </a:pPr>
                <a:endParaRPr lang="en-CA" i="1" dirty="0"/>
              </a:p>
              <a:p>
                <a:pPr marL="0" indent="0">
                  <a:buNone/>
                </a:pPr>
                <a14:m>
                  <m:oMathPara xmlns:m="http://schemas.openxmlformats.org/officeDocument/2006/math">
                    <m:oMathParaPr>
                      <m:jc m:val="centerGroup"/>
                    </m:oMathParaPr>
                    <m:oMath xmlns:m="http://schemas.openxmlformats.org/officeDocument/2006/math">
                      <m:r>
                        <a:rPr lang="en-CA" i="1">
                          <a:latin typeface="Cambria Math"/>
                        </a:rPr>
                        <m:t>𝑌</m:t>
                      </m:r>
                      <m:r>
                        <a:rPr lang="en-CA" i="1">
                          <a:latin typeface="Cambria Math"/>
                        </a:rPr>
                        <m:t>=−6.1546+0.297</m:t>
                      </m:r>
                      <m:sSub>
                        <m:sSubPr>
                          <m:ctrlPr>
                            <a:rPr lang="en-CA" i="1">
                              <a:latin typeface="Cambria Math" panose="02040503050406030204" pitchFamily="18" charset="0"/>
                            </a:rPr>
                          </m:ctrlPr>
                        </m:sSubPr>
                        <m:e>
                          <m:r>
                            <a:rPr lang="en-CA" i="1">
                              <a:latin typeface="Cambria Math"/>
                            </a:rPr>
                            <m:t>𝑋</m:t>
                          </m:r>
                        </m:e>
                        <m:sub>
                          <m:r>
                            <a:rPr lang="en-US" b="0" i="1" smtClean="0">
                              <a:latin typeface="Cambria Math" panose="02040503050406030204" pitchFamily="18" charset="0"/>
                            </a:rPr>
                            <m:t>1</m:t>
                          </m:r>
                        </m:sub>
                      </m:sSub>
                      <m:r>
                        <a:rPr lang="en-CA" i="1">
                          <a:latin typeface="Cambria Math"/>
                        </a:rPr>
                        <m:t>+0.0006</m:t>
                      </m:r>
                      <m:sSub>
                        <m:sSubPr>
                          <m:ctrlPr>
                            <a:rPr lang="en-CA" i="1">
                              <a:latin typeface="Cambria Math" panose="02040503050406030204" pitchFamily="18" charset="0"/>
                            </a:rPr>
                          </m:ctrlPr>
                        </m:sSubPr>
                        <m:e>
                          <m:r>
                            <a:rPr lang="en-CA" i="1">
                              <a:latin typeface="Cambria Math"/>
                            </a:rPr>
                            <m:t>𝑋</m:t>
                          </m:r>
                        </m:e>
                        <m:sub>
                          <m:r>
                            <a:rPr lang="en-CA" i="1">
                              <a:latin typeface="Cambria Math"/>
                            </a:rPr>
                            <m:t>2</m:t>
                          </m:r>
                        </m:sub>
                      </m:sSub>
                      <m:r>
                        <a:rPr lang="en-CA" i="1">
                          <a:latin typeface="Cambria Math"/>
                        </a:rPr>
                        <m:t>−0.0</m:t>
                      </m:r>
                      <m:r>
                        <a:rPr lang="en-CA" b="0" i="1" smtClean="0">
                          <a:latin typeface="Cambria Math" panose="02040503050406030204" pitchFamily="18" charset="0"/>
                        </a:rPr>
                        <m:t>365</m:t>
                      </m:r>
                      <m:sSub>
                        <m:sSubPr>
                          <m:ctrlPr>
                            <a:rPr lang="en-CA" i="1">
                              <a:latin typeface="Cambria Math" panose="02040503050406030204" pitchFamily="18" charset="0"/>
                            </a:rPr>
                          </m:ctrlPr>
                        </m:sSubPr>
                        <m:e>
                          <m:r>
                            <a:rPr lang="en-CA" i="1">
                              <a:latin typeface="Cambria Math"/>
                            </a:rPr>
                            <m:t>𝑋</m:t>
                          </m:r>
                        </m:e>
                        <m:sub>
                          <m:r>
                            <a:rPr lang="en-CA" i="1">
                              <a:latin typeface="Cambria Math"/>
                            </a:rPr>
                            <m:t>3</m:t>
                          </m:r>
                        </m:sub>
                      </m:sSub>
                      <m:r>
                        <a:rPr lang="en-CA" i="1">
                          <a:latin typeface="Cambria Math"/>
                        </a:rPr>
                        <m:t>+0.011</m:t>
                      </m:r>
                      <m:r>
                        <a:rPr lang="en-CA" b="0" i="1" smtClean="0">
                          <a:latin typeface="Cambria Math" panose="02040503050406030204" pitchFamily="18" charset="0"/>
                        </a:rPr>
                        <m:t>5</m:t>
                      </m:r>
                      <m:sSub>
                        <m:sSubPr>
                          <m:ctrlPr>
                            <a:rPr lang="en-CA" i="1">
                              <a:latin typeface="Cambria Math" panose="02040503050406030204" pitchFamily="18" charset="0"/>
                            </a:rPr>
                          </m:ctrlPr>
                        </m:sSubPr>
                        <m:e>
                          <m:r>
                            <a:rPr lang="en-CA" i="1">
                              <a:latin typeface="Cambria Math"/>
                            </a:rPr>
                            <m:t>𝑋</m:t>
                          </m:r>
                        </m:e>
                        <m:sub>
                          <m:r>
                            <a:rPr lang="en-US" b="0" i="1" smtClean="0">
                              <a:latin typeface="Cambria Math" panose="02040503050406030204" pitchFamily="18" charset="0"/>
                            </a:rPr>
                            <m:t>4</m:t>
                          </m:r>
                        </m:sub>
                      </m:sSub>
                    </m:oMath>
                  </m:oMathPara>
                </a14:m>
                <a:endParaRPr lang="en-CA" dirty="0"/>
              </a:p>
              <a:p>
                <a:pPr marL="0" indent="0">
                  <a:buNone/>
                </a:pPr>
                <a:endParaRPr lang="en-CA" dirty="0"/>
              </a:p>
              <a:p>
                <a:pPr marL="0" indent="0">
                  <a:buNone/>
                </a:pPr>
                <a:r>
                  <a:rPr lang="en-US" dirty="0">
                    <a:latin typeface="+mj-lt"/>
                  </a:rPr>
                  <a:t>Probability of a good loan =  </a:t>
                </a:r>
                <a14:m>
                  <m:oMath xmlns:m="http://schemas.openxmlformats.org/officeDocument/2006/math">
                    <m:f>
                      <m:fPr>
                        <m:ctrlPr>
                          <a:rPr lang="en-US" sz="2800" i="1" smtClean="0">
                            <a:latin typeface="Cambria Math" panose="02040503050406030204" pitchFamily="18" charset="0"/>
                          </a:rPr>
                        </m:ctrlPr>
                      </m:fPr>
                      <m:num>
                        <m:r>
                          <a:rPr lang="en-US" sz="2800" b="0" i="1" smtClean="0">
                            <a:latin typeface="Cambria Math" panose="02040503050406030204" pitchFamily="18" charset="0"/>
                          </a:rPr>
                          <m:t>1</m:t>
                        </m:r>
                      </m:num>
                      <m:den>
                        <m:r>
                          <a:rPr lang="en-US" sz="2800" b="0" i="1" smtClean="0">
                            <a:latin typeface="Cambria Math" panose="02040503050406030204" pitchFamily="18" charset="0"/>
                          </a:rPr>
                          <m:t>1+</m:t>
                        </m:r>
                        <m:sSup>
                          <m:sSupPr>
                            <m:ctrlPr>
                              <a:rPr lang="en-US" sz="2800" b="0" i="1" smtClean="0">
                                <a:latin typeface="Cambria Math" panose="02040503050406030204" pitchFamily="18" charset="0"/>
                              </a:rPr>
                            </m:ctrlPr>
                          </m:sSupPr>
                          <m:e>
                            <m:r>
                              <a:rPr lang="en-US" sz="2800" b="0" i="1" smtClean="0">
                                <a:latin typeface="Cambria Math" panose="02040503050406030204" pitchFamily="18" charset="0"/>
                              </a:rPr>
                              <m:t>𝑒</m:t>
                            </m:r>
                          </m:e>
                          <m:sup>
                            <m:r>
                              <a:rPr lang="en-US" sz="2800" b="0" i="1" smtClean="0">
                                <a:latin typeface="Cambria Math" panose="02040503050406030204" pitchFamily="18" charset="0"/>
                              </a:rPr>
                              <m:t>−</m:t>
                            </m:r>
                            <m:r>
                              <a:rPr lang="en-US" sz="2800" b="0" i="1" smtClean="0">
                                <a:latin typeface="Cambria Math" panose="02040503050406030204" pitchFamily="18" charset="0"/>
                              </a:rPr>
                              <m:t>𝑌</m:t>
                            </m:r>
                          </m:sup>
                        </m:sSup>
                      </m:den>
                    </m:f>
                  </m:oMath>
                </a14:m>
                <a:endParaRPr lang="en-CA" sz="2800" dirty="0">
                  <a:latin typeface="+mj-lt"/>
                </a:endParaRPr>
              </a:p>
              <a:p>
                <a:pPr marL="0" indent="0">
                  <a:buNone/>
                </a:pPr>
                <a:endParaRPr lang="en-CA" dirty="0">
                  <a:latin typeface="+mj-lt"/>
                </a:endParaRPr>
              </a:p>
              <a:p>
                <a:endParaRPr lang="en-CA" dirty="0">
                  <a:latin typeface="+mj-lt"/>
                </a:endParaRP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539552" y="2060848"/>
                <a:ext cx="7772400" cy="3086100"/>
              </a:xfrm>
              <a:blipFill>
                <a:blip r:embed="rId2"/>
                <a:stretch>
                  <a:fillRect l="-941" b="-22134"/>
                </a:stretch>
              </a:blipFill>
            </p:spPr>
            <p:txBody>
              <a:bodyPr/>
              <a:lstStyle/>
              <a:p>
                <a:r>
                  <a:rPr lang="en-CA">
                    <a:noFill/>
                  </a:rPr>
                  <a:t> </a:t>
                </a:r>
              </a:p>
            </p:txBody>
          </p:sp>
        </mc:Fallback>
      </mc:AlternateContent>
      <p:sp>
        <p:nvSpPr>
          <p:cNvPr id="4" name="Footer Placeholder 3"/>
          <p:cNvSpPr>
            <a:spLocks noGrp="1"/>
          </p:cNvSpPr>
          <p:nvPr>
            <p:ph type="ftr" sz="quarter" idx="11"/>
          </p:nvPr>
        </p:nvSpPr>
        <p:spPr/>
        <p:txBody>
          <a:bodyPr/>
          <a:lstStyle/>
          <a:p>
            <a:r>
              <a:rPr lang="en-US" dirty="0"/>
              <a:t>Machine Learning in Business, 4</a:t>
            </a:r>
            <a:r>
              <a:rPr lang="en-US" baseline="30000" dirty="0"/>
              <a:t>th</a:t>
            </a:r>
            <a:r>
              <a:rPr lang="en-US" dirty="0"/>
              <a:t> Ed. Copyright  © John C. Hull et al. 2025</a:t>
            </a:r>
            <a:endParaRPr lang="en-CA" dirty="0"/>
          </a:p>
        </p:txBody>
      </p:sp>
      <p:sp>
        <p:nvSpPr>
          <p:cNvPr id="5" name="Slide Number Placeholder 4"/>
          <p:cNvSpPr>
            <a:spLocks noGrp="1"/>
          </p:cNvSpPr>
          <p:nvPr>
            <p:ph type="sldNum" sz="quarter" idx="12"/>
          </p:nvPr>
        </p:nvSpPr>
        <p:spPr/>
        <p:txBody>
          <a:bodyPr/>
          <a:lstStyle/>
          <a:p>
            <a:fld id="{2E8C09BE-1715-42CA-A91A-E7B0E09A3015}" type="slidenum">
              <a:rPr lang="en-CA" smtClean="0"/>
              <a:t>29</a:t>
            </a:fld>
            <a:endParaRPr lang="en-CA" dirty="0"/>
          </a:p>
        </p:txBody>
      </p:sp>
    </p:spTree>
    <p:extLst>
      <p:ext uri="{BB962C8B-B14F-4D97-AF65-F5344CB8AC3E}">
        <p14:creationId xmlns:p14="http://schemas.microsoft.com/office/powerpoint/2010/main" val="16011639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Linear Regression </a:t>
            </a:r>
            <a:r>
              <a:rPr lang="en-CA" sz="2100" dirty="0"/>
              <a:t>continued</a:t>
            </a:r>
          </a:p>
        </p:txBody>
      </p:sp>
      <p:sp>
        <p:nvSpPr>
          <p:cNvPr id="3" name="Content Placeholder 2"/>
          <p:cNvSpPr>
            <a:spLocks noGrp="1"/>
          </p:cNvSpPr>
          <p:nvPr>
            <p:ph idx="1"/>
          </p:nvPr>
        </p:nvSpPr>
        <p:spPr>
          <a:xfrm>
            <a:off x="685800" y="2103437"/>
            <a:ext cx="7772400" cy="4114800"/>
          </a:xfrm>
        </p:spPr>
        <p:txBody>
          <a:bodyPr/>
          <a:lstStyle/>
          <a:p>
            <a:pPr marL="0" indent="0">
              <a:buNone/>
            </a:pPr>
            <a:r>
              <a:rPr lang="en-US" dirty="0"/>
              <a:t>Assume</a:t>
            </a:r>
            <a:r>
              <a:rPr lang="en-US" dirty="0">
                <a:latin typeface="+mj-lt"/>
              </a:rPr>
              <a:t> </a:t>
            </a:r>
            <a:r>
              <a:rPr lang="en-US" i="1" dirty="0">
                <a:latin typeface="+mj-lt"/>
              </a:rPr>
              <a:t>n</a:t>
            </a:r>
            <a:r>
              <a:rPr lang="en-US" dirty="0">
                <a:latin typeface="+mj-lt"/>
              </a:rPr>
              <a:t> </a:t>
            </a:r>
            <a:r>
              <a:rPr lang="en-US" dirty="0"/>
              <a:t>observations and </a:t>
            </a:r>
            <a:r>
              <a:rPr lang="en-US" i="1" dirty="0">
                <a:latin typeface="+mj-lt"/>
              </a:rPr>
              <a:t>m</a:t>
            </a:r>
            <a:r>
              <a:rPr lang="en-US" dirty="0">
                <a:latin typeface="+mj-lt"/>
              </a:rPr>
              <a:t> </a:t>
            </a:r>
            <a:r>
              <a:rPr lang="en-US" dirty="0"/>
              <a:t>features. Model is</a:t>
            </a:r>
            <a:endParaRPr lang="en-CA" dirty="0"/>
          </a:p>
          <a:p>
            <a:pPr marL="0" indent="0" algn="ctr">
              <a:buNone/>
            </a:pPr>
            <a:r>
              <a:rPr lang="en-CA" i="1" dirty="0">
                <a:latin typeface="+mj-lt"/>
              </a:rPr>
              <a:t>Y = a+b</a:t>
            </a:r>
            <a:r>
              <a:rPr lang="en-CA" baseline="-25000" dirty="0">
                <a:latin typeface="+mj-lt"/>
              </a:rPr>
              <a:t>1</a:t>
            </a:r>
            <a:r>
              <a:rPr lang="en-CA" i="1" dirty="0">
                <a:latin typeface="+mj-lt"/>
              </a:rPr>
              <a:t>X</a:t>
            </a:r>
            <a:r>
              <a:rPr lang="en-CA" baseline="-25000" dirty="0">
                <a:latin typeface="+mj-lt"/>
              </a:rPr>
              <a:t>1</a:t>
            </a:r>
            <a:r>
              <a:rPr lang="en-CA" i="1" dirty="0">
                <a:latin typeface="+mj-lt"/>
              </a:rPr>
              <a:t>+b</a:t>
            </a:r>
            <a:r>
              <a:rPr lang="en-CA" baseline="-25000" dirty="0">
                <a:latin typeface="+mj-lt"/>
              </a:rPr>
              <a:t>2</a:t>
            </a:r>
            <a:r>
              <a:rPr lang="en-CA" i="1" dirty="0">
                <a:latin typeface="+mj-lt"/>
              </a:rPr>
              <a:t>X</a:t>
            </a:r>
            <a:r>
              <a:rPr lang="en-CA" baseline="-25000" dirty="0">
                <a:latin typeface="+mj-lt"/>
              </a:rPr>
              <a:t>2</a:t>
            </a:r>
            <a:r>
              <a:rPr lang="en-CA" i="1" dirty="0">
                <a:latin typeface="+mj-lt"/>
              </a:rPr>
              <a:t>+….+</a:t>
            </a:r>
            <a:r>
              <a:rPr lang="en-CA" i="1" dirty="0" err="1">
                <a:latin typeface="+mj-lt"/>
              </a:rPr>
              <a:t>b</a:t>
            </a:r>
            <a:r>
              <a:rPr lang="en-CA" i="1" baseline="-25000" dirty="0" err="1">
                <a:latin typeface="+mj-lt"/>
              </a:rPr>
              <a:t>m</a:t>
            </a:r>
            <a:r>
              <a:rPr lang="en-CA" i="1" dirty="0" err="1">
                <a:latin typeface="+mj-lt"/>
              </a:rPr>
              <a:t>X</a:t>
            </a:r>
            <a:r>
              <a:rPr lang="en-CA" i="1" baseline="-25000" dirty="0" err="1">
                <a:latin typeface="+mj-lt"/>
              </a:rPr>
              <a:t>m</a:t>
            </a:r>
            <a:r>
              <a:rPr lang="en-CA" i="1" dirty="0" err="1">
                <a:latin typeface="+mj-lt"/>
              </a:rPr>
              <a:t>+</a:t>
            </a:r>
            <a:r>
              <a:rPr lang="en-CA" dirty="0" err="1">
                <a:latin typeface="Symbol" panose="05050102010706020507" pitchFamily="18" charset="2"/>
              </a:rPr>
              <a:t>e</a:t>
            </a:r>
            <a:endParaRPr lang="en-CA" dirty="0">
              <a:latin typeface="Symbol" panose="05050102010706020507" pitchFamily="18" charset="2"/>
            </a:endParaRPr>
          </a:p>
          <a:p>
            <a:pPr marL="0" indent="0">
              <a:buNone/>
            </a:pPr>
            <a:r>
              <a:rPr lang="en-CA" dirty="0"/>
              <a:t>Standard approach is to choose </a:t>
            </a:r>
            <a:r>
              <a:rPr lang="en-CA" i="1" dirty="0">
                <a:latin typeface="+mj-lt"/>
              </a:rPr>
              <a:t>a</a:t>
            </a:r>
            <a:r>
              <a:rPr lang="en-CA" dirty="0"/>
              <a:t> and the</a:t>
            </a:r>
            <a:r>
              <a:rPr lang="en-CA" i="1" dirty="0">
                <a:latin typeface="+mj-lt"/>
              </a:rPr>
              <a:t> b</a:t>
            </a:r>
            <a:r>
              <a:rPr lang="en-CA" i="1" baseline="-25000" dirty="0">
                <a:latin typeface="+mj-lt"/>
              </a:rPr>
              <a:t>i</a:t>
            </a:r>
            <a:r>
              <a:rPr lang="en-CA" i="1" dirty="0">
                <a:latin typeface="+mj-lt"/>
              </a:rPr>
              <a:t> </a:t>
            </a:r>
            <a:r>
              <a:rPr lang="en-CA" dirty="0"/>
              <a:t>to minimize the mean square error (</a:t>
            </a:r>
            <a:r>
              <a:rPr lang="en-CA" dirty="0" err="1"/>
              <a:t>mse</a:t>
            </a:r>
            <a:r>
              <a:rPr lang="en-CA" dirty="0"/>
              <a:t>). </a:t>
            </a:r>
          </a:p>
          <a:p>
            <a:pPr marL="0" indent="0">
              <a:buNone/>
            </a:pPr>
            <a:endParaRPr lang="en-CA" dirty="0">
              <a:latin typeface="+mj-lt"/>
            </a:endParaRPr>
          </a:p>
          <a:p>
            <a:pPr marL="0" indent="0">
              <a:buNone/>
            </a:pPr>
            <a:endParaRPr lang="en-CA" dirty="0">
              <a:latin typeface="+mj-lt"/>
            </a:endParaRPr>
          </a:p>
          <a:p>
            <a:pPr marL="0" indent="0">
              <a:buNone/>
            </a:pPr>
            <a:r>
              <a:rPr lang="en-CA" dirty="0"/>
              <a:t>This can be done analytically by inverting a matrix. </a:t>
            </a:r>
          </a:p>
          <a:p>
            <a:pPr marL="0" indent="0">
              <a:buNone/>
            </a:pPr>
            <a:r>
              <a:rPr lang="en-US" dirty="0"/>
              <a:t>For situations where a minimum is required and there is no analytic solution, the gradient descent algorithm can be used</a:t>
            </a:r>
            <a:endParaRPr lang="en-CA" dirty="0"/>
          </a:p>
        </p:txBody>
      </p:sp>
      <p:sp>
        <p:nvSpPr>
          <p:cNvPr id="4" name="Footer Placeholder 3"/>
          <p:cNvSpPr>
            <a:spLocks noGrp="1"/>
          </p:cNvSpPr>
          <p:nvPr>
            <p:ph type="ftr" sz="quarter" idx="11"/>
          </p:nvPr>
        </p:nvSpPr>
        <p:spPr/>
        <p:txBody>
          <a:bodyPr/>
          <a:lstStyle/>
          <a:p>
            <a:r>
              <a:rPr lang="en-US" dirty="0"/>
              <a:t>Machine Learning in Business, 4</a:t>
            </a:r>
            <a:r>
              <a:rPr lang="en-US" baseline="30000" dirty="0"/>
              <a:t>th</a:t>
            </a:r>
            <a:r>
              <a:rPr lang="en-US" dirty="0"/>
              <a:t> Ed. Copyright  © John C. Hull et al. 2025</a:t>
            </a:r>
            <a:endParaRPr lang="en-CA" dirty="0"/>
          </a:p>
        </p:txBody>
      </p:sp>
      <p:sp>
        <p:nvSpPr>
          <p:cNvPr id="5" name="Slide Number Placeholder 4"/>
          <p:cNvSpPr>
            <a:spLocks noGrp="1"/>
          </p:cNvSpPr>
          <p:nvPr>
            <p:ph type="sldNum" sz="quarter" idx="12"/>
          </p:nvPr>
        </p:nvSpPr>
        <p:spPr/>
        <p:txBody>
          <a:bodyPr/>
          <a:lstStyle/>
          <a:p>
            <a:fld id="{2E8C09BE-1715-42CA-A91A-E7B0E09A3015}" type="slidenum">
              <a:rPr lang="en-CA" smtClean="0"/>
              <a:t>3</a:t>
            </a:fld>
            <a:endParaRPr lang="en-CA"/>
          </a:p>
        </p:txBody>
      </p:sp>
      <p:graphicFrame>
        <p:nvGraphicFramePr>
          <p:cNvPr id="6" name="Object 5"/>
          <p:cNvGraphicFramePr>
            <a:graphicFrameLocks noChangeAspect="1"/>
          </p:cNvGraphicFramePr>
          <p:nvPr>
            <p:extLst>
              <p:ext uri="{D42A27DB-BD31-4B8C-83A1-F6EECF244321}">
                <p14:modId xmlns:p14="http://schemas.microsoft.com/office/powerpoint/2010/main" val="1229669149"/>
              </p:ext>
            </p:extLst>
          </p:nvPr>
        </p:nvGraphicFramePr>
        <p:xfrm>
          <a:off x="4229100" y="3353991"/>
          <a:ext cx="685800" cy="148828"/>
        </p:xfrm>
        <a:graphic>
          <a:graphicData uri="http://schemas.openxmlformats.org/presentationml/2006/ole">
            <mc:AlternateContent xmlns:mc="http://schemas.openxmlformats.org/markup-compatibility/2006">
              <mc:Choice xmlns:v="urn:schemas-microsoft-com:vml" Requires="v">
                <p:oleObj name="Equation" r:id="rId2" imgW="914400" imgH="198720" progId="Equation.DSMT4">
                  <p:embed/>
                </p:oleObj>
              </mc:Choice>
              <mc:Fallback>
                <p:oleObj name="Equation" r:id="rId2" imgW="914400" imgH="198720" progId="Equation.DSMT4">
                  <p:embed/>
                  <p:pic>
                    <p:nvPicPr>
                      <p:cNvPr id="6" name="Object 5"/>
                      <p:cNvPicPr/>
                      <p:nvPr/>
                    </p:nvPicPr>
                    <p:blipFill>
                      <a:blip r:embed="rId3"/>
                      <a:stretch>
                        <a:fillRect/>
                      </a:stretch>
                    </p:blipFill>
                    <p:spPr>
                      <a:xfrm>
                        <a:off x="4229100" y="3353991"/>
                        <a:ext cx="685800" cy="148828"/>
                      </a:xfrm>
                      <a:prstGeom prst="rect">
                        <a:avLst/>
                      </a:prstGeom>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2352148281"/>
              </p:ext>
            </p:extLst>
          </p:nvPr>
        </p:nvGraphicFramePr>
        <p:xfrm>
          <a:off x="1577975" y="3668713"/>
          <a:ext cx="4494213" cy="663575"/>
        </p:xfrm>
        <a:graphic>
          <a:graphicData uri="http://schemas.openxmlformats.org/presentationml/2006/ole">
            <mc:AlternateContent xmlns:mc="http://schemas.openxmlformats.org/markup-compatibility/2006">
              <mc:Choice xmlns:v="urn:schemas-microsoft-com:vml" Requires="v">
                <p:oleObj name="Equation" r:id="rId4" imgW="3174840" imgH="469800" progId="Equation.DSMT4">
                  <p:embed/>
                </p:oleObj>
              </mc:Choice>
              <mc:Fallback>
                <p:oleObj name="Equation" r:id="rId4" imgW="3174840" imgH="469800" progId="Equation.DSMT4">
                  <p:embed/>
                  <p:pic>
                    <p:nvPicPr>
                      <p:cNvPr id="7" name="Object 6"/>
                      <p:cNvPicPr/>
                      <p:nvPr/>
                    </p:nvPicPr>
                    <p:blipFill>
                      <a:blip r:embed="rId5"/>
                      <a:stretch>
                        <a:fillRect/>
                      </a:stretch>
                    </p:blipFill>
                    <p:spPr>
                      <a:xfrm>
                        <a:off x="1577975" y="3668713"/>
                        <a:ext cx="4494213" cy="663575"/>
                      </a:xfrm>
                      <a:prstGeom prst="rect">
                        <a:avLst/>
                      </a:prstGeom>
                    </p:spPr>
                  </p:pic>
                </p:oleObj>
              </mc:Fallback>
            </mc:AlternateContent>
          </a:graphicData>
        </a:graphic>
      </p:graphicFrame>
    </p:spTree>
    <p:extLst>
      <p:ext uri="{BB962C8B-B14F-4D97-AF65-F5344CB8AC3E}">
        <p14:creationId xmlns:p14="http://schemas.microsoft.com/office/powerpoint/2010/main" val="187114135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Decision Criterion</a:t>
            </a:r>
            <a:endParaRPr lang="en-CA" dirty="0"/>
          </a:p>
        </p:txBody>
      </p:sp>
      <p:sp>
        <p:nvSpPr>
          <p:cNvPr id="3" name="Content Placeholder 2"/>
          <p:cNvSpPr>
            <a:spLocks noGrp="1"/>
          </p:cNvSpPr>
          <p:nvPr>
            <p:ph idx="1"/>
          </p:nvPr>
        </p:nvSpPr>
        <p:spPr>
          <a:xfrm>
            <a:off x="685800" y="1916832"/>
            <a:ext cx="7772400" cy="4345856"/>
          </a:xfrm>
        </p:spPr>
        <p:txBody>
          <a:bodyPr/>
          <a:lstStyle/>
          <a:p>
            <a:pPr marL="0" indent="0">
              <a:buNone/>
            </a:pPr>
            <a:endParaRPr lang="en-US" dirty="0"/>
          </a:p>
          <a:p>
            <a:r>
              <a:rPr lang="en-US" dirty="0"/>
              <a:t>The data set is imbalanced with more good loans than defaulting loans</a:t>
            </a:r>
          </a:p>
          <a:p>
            <a:r>
              <a:rPr lang="en-US" dirty="0"/>
              <a:t>There are procedures for creating a balanced data set</a:t>
            </a:r>
          </a:p>
          <a:p>
            <a:r>
              <a:rPr lang="en-US" dirty="0"/>
              <a:t>With a balanced data set we could classify an observation as positive if </a:t>
            </a:r>
            <a:r>
              <a:rPr lang="en-US" i="1" dirty="0">
                <a:latin typeface="+mj-lt"/>
              </a:rPr>
              <a:t>Q</a:t>
            </a:r>
            <a:r>
              <a:rPr lang="en-US" dirty="0">
                <a:latin typeface="+mj-lt"/>
              </a:rPr>
              <a:t> &gt; 0.5</a:t>
            </a:r>
            <a:r>
              <a:rPr lang="en-US" dirty="0"/>
              <a:t> and negative otherwise</a:t>
            </a:r>
          </a:p>
          <a:p>
            <a:r>
              <a:rPr lang="en-US" dirty="0"/>
              <a:t>However this does not consider the cost of misclassifying a bad loan and the lost profit from misclassifying a good loan</a:t>
            </a:r>
          </a:p>
          <a:p>
            <a:r>
              <a:rPr lang="en-US" dirty="0"/>
              <a:t>A better approach is to investigate different thresholds, </a:t>
            </a:r>
            <a:r>
              <a:rPr lang="en-US" i="1" dirty="0">
                <a:latin typeface="+mj-lt"/>
              </a:rPr>
              <a:t>Z</a:t>
            </a:r>
          </a:p>
          <a:p>
            <a:pPr lvl="1"/>
            <a:r>
              <a:rPr lang="en-US" dirty="0"/>
              <a:t>If </a:t>
            </a:r>
            <a:r>
              <a:rPr lang="en-US" i="1" dirty="0">
                <a:latin typeface="+mj-lt"/>
              </a:rPr>
              <a:t>Q </a:t>
            </a:r>
            <a:r>
              <a:rPr lang="en-US" dirty="0">
                <a:latin typeface="+mj-lt"/>
              </a:rPr>
              <a:t>&gt; </a:t>
            </a:r>
            <a:r>
              <a:rPr lang="en-US" i="1" dirty="0">
                <a:latin typeface="+mj-lt"/>
              </a:rPr>
              <a:t>Z</a:t>
            </a:r>
            <a:r>
              <a:rPr lang="en-US" dirty="0"/>
              <a:t> we accept a loan</a:t>
            </a:r>
          </a:p>
          <a:p>
            <a:pPr lvl="1"/>
            <a:r>
              <a:rPr lang="en-US" dirty="0"/>
              <a:t>If </a:t>
            </a:r>
            <a:r>
              <a:rPr lang="en-US" i="1" dirty="0">
                <a:latin typeface="+mj-lt"/>
              </a:rPr>
              <a:t>Q</a:t>
            </a:r>
            <a:r>
              <a:rPr lang="en-US" dirty="0">
                <a:latin typeface="+mj-lt"/>
              </a:rPr>
              <a:t> ≤ </a:t>
            </a:r>
            <a:r>
              <a:rPr lang="en-US" i="1" dirty="0">
                <a:latin typeface="+mj-lt"/>
              </a:rPr>
              <a:t>Z</a:t>
            </a:r>
            <a:r>
              <a:rPr lang="en-US" dirty="0">
                <a:latin typeface="+mj-lt"/>
              </a:rPr>
              <a:t> </a:t>
            </a:r>
            <a:r>
              <a:rPr lang="en-US" dirty="0"/>
              <a:t>we reject the loan</a:t>
            </a:r>
            <a:endParaRPr lang="en-CA" dirty="0"/>
          </a:p>
        </p:txBody>
      </p:sp>
      <p:sp>
        <p:nvSpPr>
          <p:cNvPr id="4" name="Footer Placeholder 3"/>
          <p:cNvSpPr>
            <a:spLocks noGrp="1"/>
          </p:cNvSpPr>
          <p:nvPr>
            <p:ph type="ftr" sz="quarter" idx="11"/>
          </p:nvPr>
        </p:nvSpPr>
        <p:spPr/>
        <p:txBody>
          <a:bodyPr/>
          <a:lstStyle/>
          <a:p>
            <a:r>
              <a:rPr lang="en-US" dirty="0"/>
              <a:t>Machine Learning in Business, 4</a:t>
            </a:r>
            <a:r>
              <a:rPr lang="en-US" baseline="30000" dirty="0"/>
              <a:t>th</a:t>
            </a:r>
            <a:r>
              <a:rPr lang="en-US" dirty="0"/>
              <a:t> Ed. Copyright  © John C. Hull et al. 2025</a:t>
            </a:r>
            <a:endParaRPr lang="en-CA" dirty="0"/>
          </a:p>
        </p:txBody>
      </p:sp>
      <p:sp>
        <p:nvSpPr>
          <p:cNvPr id="5" name="Slide Number Placeholder 4"/>
          <p:cNvSpPr>
            <a:spLocks noGrp="1"/>
          </p:cNvSpPr>
          <p:nvPr>
            <p:ph type="sldNum" sz="quarter" idx="12"/>
          </p:nvPr>
        </p:nvSpPr>
        <p:spPr/>
        <p:txBody>
          <a:bodyPr/>
          <a:lstStyle/>
          <a:p>
            <a:fld id="{F979D778-5668-409F-BE61-8F31D5437AFC}" type="slidenum">
              <a:rPr lang="en-CA" smtClean="0"/>
              <a:t>30</a:t>
            </a:fld>
            <a:endParaRPr lang="en-CA"/>
          </a:p>
        </p:txBody>
      </p:sp>
    </p:spTree>
    <p:extLst>
      <p:ext uri="{BB962C8B-B14F-4D97-AF65-F5344CB8AC3E}">
        <p14:creationId xmlns:p14="http://schemas.microsoft.com/office/powerpoint/2010/main" val="322346768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6062" y="930275"/>
            <a:ext cx="7926337" cy="1143000"/>
          </a:xfrm>
        </p:spPr>
        <p:txBody>
          <a:bodyPr/>
          <a:lstStyle/>
          <a:p>
            <a:r>
              <a:rPr lang="en-US" dirty="0"/>
              <a:t>Test Set Results (Tables 3.10, 3.11, and 3.12)</a:t>
            </a:r>
            <a:endParaRPr lang="en-CA" dirty="0"/>
          </a:p>
        </p:txBody>
      </p:sp>
      <p:graphicFrame>
        <p:nvGraphicFramePr>
          <p:cNvPr id="3" name="Table 2"/>
          <p:cNvGraphicFramePr>
            <a:graphicFrameLocks noGrp="1"/>
          </p:cNvGraphicFramePr>
          <p:nvPr>
            <p:extLst>
              <p:ext uri="{D42A27DB-BD31-4B8C-83A1-F6EECF244321}">
                <p14:modId xmlns:p14="http://schemas.microsoft.com/office/powerpoint/2010/main" val="3530998845"/>
              </p:ext>
            </p:extLst>
          </p:nvPr>
        </p:nvGraphicFramePr>
        <p:xfrm>
          <a:off x="3203848" y="2204864"/>
          <a:ext cx="3690619" cy="1122045"/>
        </p:xfrm>
        <a:graphic>
          <a:graphicData uri="http://schemas.openxmlformats.org/drawingml/2006/table">
            <a:tbl>
              <a:tblPr firstRow="1" firstCol="1" bandRow="1">
                <a:tableStyleId>{5940675A-B579-460E-94D1-54222C63F5DA}</a:tableStyleId>
              </a:tblPr>
              <a:tblGrid>
                <a:gridCol w="1397172">
                  <a:extLst>
                    <a:ext uri="{9D8B030D-6E8A-4147-A177-3AD203B41FA5}">
                      <a16:colId xmlns:a16="http://schemas.microsoft.com/office/drawing/2014/main" val="20000"/>
                    </a:ext>
                  </a:extLst>
                </a:gridCol>
                <a:gridCol w="1216010">
                  <a:extLst>
                    <a:ext uri="{9D8B030D-6E8A-4147-A177-3AD203B41FA5}">
                      <a16:colId xmlns:a16="http://schemas.microsoft.com/office/drawing/2014/main" val="20001"/>
                    </a:ext>
                  </a:extLst>
                </a:gridCol>
                <a:gridCol w="1077437">
                  <a:extLst>
                    <a:ext uri="{9D8B030D-6E8A-4147-A177-3AD203B41FA5}">
                      <a16:colId xmlns:a16="http://schemas.microsoft.com/office/drawing/2014/main" val="20002"/>
                    </a:ext>
                  </a:extLst>
                </a:gridCol>
              </a:tblGrid>
              <a:tr h="0">
                <a:tc>
                  <a:txBody>
                    <a:bodyPr/>
                    <a:lstStyle/>
                    <a:p>
                      <a:pPr indent="180340" algn="just">
                        <a:lnSpc>
                          <a:spcPct val="106000"/>
                        </a:lnSpc>
                        <a:spcAft>
                          <a:spcPts val="0"/>
                        </a:spcAft>
                        <a:tabLst>
                          <a:tab pos="3838575" algn="l"/>
                        </a:tabLst>
                      </a:pPr>
                      <a:r>
                        <a:rPr lang="en-CA" sz="1200" dirty="0">
                          <a:effectLst/>
                          <a:latin typeface="Arial" panose="020B0604020202020204" pitchFamily="34" charset="0"/>
                          <a:cs typeface="Arial" panose="020B0604020202020204" pitchFamily="34" charset="0"/>
                        </a:rPr>
                        <a:t> </a:t>
                      </a:r>
                      <a:endParaRPr lang="en-CA" sz="1200" dirty="0">
                        <a:effectLst/>
                        <a:latin typeface="Arial" panose="020B0604020202020204" pitchFamily="34" charset="0"/>
                        <a:ea typeface="Calibri"/>
                        <a:cs typeface="Arial" panose="020B0604020202020204" pitchFamily="34" charset="0"/>
                      </a:endParaRPr>
                    </a:p>
                  </a:txBody>
                  <a:tcPr marL="68580" marR="68580" marT="0" marB="0"/>
                </a:tc>
                <a:tc>
                  <a:txBody>
                    <a:bodyPr/>
                    <a:lstStyle/>
                    <a:p>
                      <a:pPr indent="-20320" algn="ctr">
                        <a:lnSpc>
                          <a:spcPct val="106000"/>
                        </a:lnSpc>
                        <a:spcAft>
                          <a:spcPts val="0"/>
                        </a:spcAft>
                        <a:tabLst>
                          <a:tab pos="3838575" algn="l"/>
                        </a:tabLst>
                      </a:pPr>
                      <a:r>
                        <a:rPr lang="en-CA" sz="1200" dirty="0">
                          <a:effectLst/>
                          <a:latin typeface="Arial" panose="020B0604020202020204" pitchFamily="34" charset="0"/>
                          <a:cs typeface="Arial" panose="020B0604020202020204" pitchFamily="34" charset="0"/>
                        </a:rPr>
                        <a:t>Predict no default</a:t>
                      </a:r>
                      <a:endParaRPr lang="en-CA" sz="1200" dirty="0">
                        <a:effectLst/>
                        <a:latin typeface="Arial" panose="020B0604020202020204" pitchFamily="34" charset="0"/>
                        <a:ea typeface="Calibri"/>
                        <a:cs typeface="Arial" panose="020B0604020202020204" pitchFamily="34" charset="0"/>
                      </a:endParaRPr>
                    </a:p>
                  </a:txBody>
                  <a:tcPr marL="68580" marR="68580" marT="0" marB="0"/>
                </a:tc>
                <a:tc>
                  <a:txBody>
                    <a:bodyPr/>
                    <a:lstStyle/>
                    <a:p>
                      <a:pPr algn="ctr">
                        <a:lnSpc>
                          <a:spcPct val="106000"/>
                        </a:lnSpc>
                        <a:spcAft>
                          <a:spcPts val="0"/>
                        </a:spcAft>
                        <a:tabLst>
                          <a:tab pos="3838575" algn="l"/>
                        </a:tabLst>
                      </a:pPr>
                      <a:r>
                        <a:rPr lang="en-CA" sz="1200">
                          <a:effectLst/>
                          <a:latin typeface="Arial" panose="020B0604020202020204" pitchFamily="34" charset="0"/>
                          <a:cs typeface="Arial" panose="020B0604020202020204" pitchFamily="34" charset="0"/>
                        </a:rPr>
                        <a:t>Predict default</a:t>
                      </a:r>
                      <a:endParaRPr lang="en-CA" sz="1200">
                        <a:effectLst/>
                        <a:latin typeface="Arial" panose="020B0604020202020204" pitchFamily="34" charset="0"/>
                        <a:ea typeface="Calibri"/>
                        <a:cs typeface="Arial" panose="020B0604020202020204" pitchFamily="34" charset="0"/>
                      </a:endParaRPr>
                    </a:p>
                  </a:txBody>
                  <a:tcPr marL="68580" marR="68580" marT="0" marB="0"/>
                </a:tc>
                <a:extLst>
                  <a:ext uri="{0D108BD9-81ED-4DB2-BD59-A6C34878D82A}">
                    <a16:rowId xmlns:a16="http://schemas.microsoft.com/office/drawing/2014/main" val="10000"/>
                  </a:ext>
                </a:extLst>
              </a:tr>
              <a:tr h="0">
                <a:tc>
                  <a:txBody>
                    <a:bodyPr/>
                    <a:lstStyle/>
                    <a:p>
                      <a:pPr algn="ctr">
                        <a:lnSpc>
                          <a:spcPct val="106000"/>
                        </a:lnSpc>
                        <a:spcAft>
                          <a:spcPts val="0"/>
                        </a:spcAft>
                        <a:tabLst>
                          <a:tab pos="3838575" algn="l"/>
                        </a:tabLst>
                      </a:pPr>
                      <a:r>
                        <a:rPr lang="en-CA" sz="1200" dirty="0">
                          <a:effectLst/>
                          <a:latin typeface="Arial" panose="020B0604020202020204" pitchFamily="34" charset="0"/>
                          <a:cs typeface="Arial" panose="020B0604020202020204" pitchFamily="34" charset="0"/>
                        </a:rPr>
                        <a:t>Outcome positive (no default)</a:t>
                      </a:r>
                      <a:endParaRPr lang="en-CA" sz="1200" dirty="0">
                        <a:effectLst/>
                        <a:latin typeface="Arial" panose="020B0604020202020204" pitchFamily="34" charset="0"/>
                        <a:ea typeface="Calibri"/>
                        <a:cs typeface="Arial" panose="020B0604020202020204" pitchFamily="34" charset="0"/>
                      </a:endParaRPr>
                    </a:p>
                  </a:txBody>
                  <a:tcPr marL="68580" marR="68580" marT="0" marB="0"/>
                </a:tc>
                <a:tc>
                  <a:txBody>
                    <a:bodyPr/>
                    <a:lstStyle/>
                    <a:p>
                      <a:pPr indent="-20320" algn="ctr">
                        <a:lnSpc>
                          <a:spcPct val="106000"/>
                        </a:lnSpc>
                        <a:spcAft>
                          <a:spcPts val="0"/>
                        </a:spcAft>
                        <a:tabLst>
                          <a:tab pos="3838575" algn="l"/>
                        </a:tabLst>
                      </a:pPr>
                      <a:r>
                        <a:rPr lang="en-CA" sz="1200" dirty="0">
                          <a:effectLst/>
                          <a:latin typeface="Arial" panose="020B0604020202020204" pitchFamily="34" charset="0"/>
                          <a:cs typeface="Arial" panose="020B0604020202020204" pitchFamily="34" charset="0"/>
                        </a:rPr>
                        <a:t>60.83%</a:t>
                      </a:r>
                      <a:endParaRPr lang="en-CA" sz="1200" dirty="0">
                        <a:effectLst/>
                        <a:latin typeface="Arial" panose="020B0604020202020204" pitchFamily="34" charset="0"/>
                        <a:ea typeface="Calibri"/>
                        <a:cs typeface="Arial" panose="020B0604020202020204" pitchFamily="34" charset="0"/>
                      </a:endParaRPr>
                    </a:p>
                  </a:txBody>
                  <a:tcPr marL="68580" marR="68580" marT="0" marB="0"/>
                </a:tc>
                <a:tc>
                  <a:txBody>
                    <a:bodyPr/>
                    <a:lstStyle/>
                    <a:p>
                      <a:pPr algn="ctr">
                        <a:lnSpc>
                          <a:spcPct val="106000"/>
                        </a:lnSpc>
                        <a:spcAft>
                          <a:spcPts val="0"/>
                        </a:spcAft>
                        <a:tabLst>
                          <a:tab pos="3838575" algn="l"/>
                        </a:tabLst>
                      </a:pPr>
                      <a:r>
                        <a:rPr lang="en-CA" sz="1200" dirty="0">
                          <a:effectLst/>
                          <a:latin typeface="Arial" panose="020B0604020202020204" pitchFamily="34" charset="0"/>
                          <a:cs typeface="Arial" panose="020B0604020202020204" pitchFamily="34" charset="0"/>
                        </a:rPr>
                        <a:t>18.34%</a:t>
                      </a:r>
                      <a:endParaRPr lang="en-CA" sz="1200" dirty="0">
                        <a:effectLst/>
                        <a:latin typeface="Arial" panose="020B0604020202020204" pitchFamily="34" charset="0"/>
                        <a:ea typeface="Calibri"/>
                        <a:cs typeface="Arial" panose="020B0604020202020204" pitchFamily="34" charset="0"/>
                      </a:endParaRPr>
                    </a:p>
                  </a:txBody>
                  <a:tcPr marL="68580" marR="68580" marT="0" marB="0"/>
                </a:tc>
                <a:extLst>
                  <a:ext uri="{0D108BD9-81ED-4DB2-BD59-A6C34878D82A}">
                    <a16:rowId xmlns:a16="http://schemas.microsoft.com/office/drawing/2014/main" val="10001"/>
                  </a:ext>
                </a:extLst>
              </a:tr>
              <a:tr h="0">
                <a:tc>
                  <a:txBody>
                    <a:bodyPr/>
                    <a:lstStyle/>
                    <a:p>
                      <a:pPr algn="ctr">
                        <a:lnSpc>
                          <a:spcPct val="106000"/>
                        </a:lnSpc>
                        <a:spcAft>
                          <a:spcPts val="0"/>
                        </a:spcAft>
                        <a:tabLst>
                          <a:tab pos="3838575" algn="l"/>
                        </a:tabLst>
                      </a:pPr>
                      <a:r>
                        <a:rPr lang="en-CA" sz="1200">
                          <a:effectLst/>
                          <a:latin typeface="Arial" panose="020B0604020202020204" pitchFamily="34" charset="0"/>
                          <a:cs typeface="Arial" panose="020B0604020202020204" pitchFamily="34" charset="0"/>
                        </a:rPr>
                        <a:t>Outcome negative (default)</a:t>
                      </a:r>
                      <a:endParaRPr lang="en-CA" sz="1200">
                        <a:effectLst/>
                        <a:latin typeface="Arial" panose="020B0604020202020204" pitchFamily="34" charset="0"/>
                        <a:ea typeface="Calibri"/>
                        <a:cs typeface="Arial" panose="020B0604020202020204" pitchFamily="34" charset="0"/>
                      </a:endParaRPr>
                    </a:p>
                  </a:txBody>
                  <a:tcPr marL="68580" marR="68580" marT="0" marB="0"/>
                </a:tc>
                <a:tc>
                  <a:txBody>
                    <a:bodyPr/>
                    <a:lstStyle/>
                    <a:p>
                      <a:pPr indent="-20320" algn="ctr">
                        <a:lnSpc>
                          <a:spcPct val="106000"/>
                        </a:lnSpc>
                        <a:spcAft>
                          <a:spcPts val="0"/>
                        </a:spcAft>
                        <a:tabLst>
                          <a:tab pos="3838575" algn="l"/>
                        </a:tabLst>
                      </a:pPr>
                      <a:r>
                        <a:rPr lang="en-CA" sz="1200" dirty="0">
                          <a:effectLst/>
                          <a:latin typeface="Arial" panose="020B0604020202020204" pitchFamily="34" charset="0"/>
                          <a:cs typeface="Arial" panose="020B0604020202020204" pitchFamily="34" charset="0"/>
                        </a:rPr>
                        <a:t>11.70%</a:t>
                      </a:r>
                      <a:endParaRPr lang="en-CA" sz="1200" dirty="0">
                        <a:effectLst/>
                        <a:latin typeface="Arial" panose="020B0604020202020204" pitchFamily="34" charset="0"/>
                        <a:ea typeface="Calibri"/>
                        <a:cs typeface="Arial" panose="020B0604020202020204" pitchFamily="34" charset="0"/>
                      </a:endParaRPr>
                    </a:p>
                  </a:txBody>
                  <a:tcPr marL="68580" marR="68580" marT="0" marB="0"/>
                </a:tc>
                <a:tc>
                  <a:txBody>
                    <a:bodyPr/>
                    <a:lstStyle/>
                    <a:p>
                      <a:pPr algn="ctr">
                        <a:lnSpc>
                          <a:spcPct val="106000"/>
                        </a:lnSpc>
                        <a:spcAft>
                          <a:spcPts val="0"/>
                        </a:spcAft>
                        <a:tabLst>
                          <a:tab pos="3838575" algn="l"/>
                        </a:tabLst>
                      </a:pPr>
                      <a:r>
                        <a:rPr lang="en-CA" sz="1200" dirty="0">
                          <a:effectLst/>
                          <a:latin typeface="Arial" panose="020B0604020202020204" pitchFamily="34" charset="0"/>
                          <a:cs typeface="Arial" panose="020B0604020202020204" pitchFamily="34" charset="0"/>
                        </a:rPr>
                        <a:t>9.13%</a:t>
                      </a:r>
                      <a:endParaRPr lang="en-CA" sz="1200" dirty="0">
                        <a:effectLst/>
                        <a:latin typeface="Arial" panose="020B0604020202020204" pitchFamily="34" charset="0"/>
                        <a:ea typeface="Calibri"/>
                        <a:cs typeface="Arial" panose="020B0604020202020204" pitchFamily="34" charset="0"/>
                      </a:endParaRPr>
                    </a:p>
                  </a:txBody>
                  <a:tcPr marL="68580" marR="68580" marT="0" marB="0"/>
                </a:tc>
                <a:extLst>
                  <a:ext uri="{0D108BD9-81ED-4DB2-BD59-A6C34878D82A}">
                    <a16:rowId xmlns:a16="http://schemas.microsoft.com/office/drawing/2014/main" val="10002"/>
                  </a:ext>
                </a:extLst>
              </a:tr>
            </a:tbl>
          </a:graphicData>
        </a:graphic>
      </p:graphicFrame>
      <p:graphicFrame>
        <p:nvGraphicFramePr>
          <p:cNvPr id="4" name="Table 3"/>
          <p:cNvGraphicFramePr>
            <a:graphicFrameLocks noGrp="1"/>
          </p:cNvGraphicFramePr>
          <p:nvPr>
            <p:extLst>
              <p:ext uri="{D42A27DB-BD31-4B8C-83A1-F6EECF244321}">
                <p14:modId xmlns:p14="http://schemas.microsoft.com/office/powerpoint/2010/main" val="3125725527"/>
              </p:ext>
            </p:extLst>
          </p:nvPr>
        </p:nvGraphicFramePr>
        <p:xfrm>
          <a:off x="3275856" y="3501009"/>
          <a:ext cx="3672409" cy="1122045"/>
        </p:xfrm>
        <a:graphic>
          <a:graphicData uri="http://schemas.openxmlformats.org/drawingml/2006/table">
            <a:tbl>
              <a:tblPr firstRow="1" firstCol="1" bandRow="1">
                <a:tableStyleId>{5940675A-B579-460E-94D1-54222C63F5DA}</a:tableStyleId>
              </a:tblPr>
              <a:tblGrid>
                <a:gridCol w="1368152">
                  <a:extLst>
                    <a:ext uri="{9D8B030D-6E8A-4147-A177-3AD203B41FA5}">
                      <a16:colId xmlns:a16="http://schemas.microsoft.com/office/drawing/2014/main" val="20000"/>
                    </a:ext>
                  </a:extLst>
                </a:gridCol>
                <a:gridCol w="1190092">
                  <a:extLst>
                    <a:ext uri="{9D8B030D-6E8A-4147-A177-3AD203B41FA5}">
                      <a16:colId xmlns:a16="http://schemas.microsoft.com/office/drawing/2014/main" val="20001"/>
                    </a:ext>
                  </a:extLst>
                </a:gridCol>
                <a:gridCol w="1114165">
                  <a:extLst>
                    <a:ext uri="{9D8B030D-6E8A-4147-A177-3AD203B41FA5}">
                      <a16:colId xmlns:a16="http://schemas.microsoft.com/office/drawing/2014/main" val="20002"/>
                    </a:ext>
                  </a:extLst>
                </a:gridCol>
              </a:tblGrid>
              <a:tr h="360040">
                <a:tc>
                  <a:txBody>
                    <a:bodyPr/>
                    <a:lstStyle/>
                    <a:p>
                      <a:pPr indent="180340" algn="just">
                        <a:lnSpc>
                          <a:spcPct val="106000"/>
                        </a:lnSpc>
                        <a:spcAft>
                          <a:spcPts val="0"/>
                        </a:spcAft>
                        <a:tabLst>
                          <a:tab pos="3838575" algn="l"/>
                        </a:tabLst>
                      </a:pPr>
                      <a:r>
                        <a:rPr lang="en-CA" sz="1200" dirty="0">
                          <a:effectLst/>
                          <a:latin typeface="Arial" panose="020B0604020202020204" pitchFamily="34" charset="0"/>
                          <a:cs typeface="Arial" panose="020B0604020202020204" pitchFamily="34" charset="0"/>
                        </a:rPr>
                        <a:t> </a:t>
                      </a:r>
                      <a:endParaRPr lang="en-CA" sz="1200" dirty="0">
                        <a:effectLst/>
                        <a:latin typeface="Arial" panose="020B0604020202020204" pitchFamily="34" charset="0"/>
                        <a:ea typeface="Calibri"/>
                        <a:cs typeface="Arial" panose="020B0604020202020204" pitchFamily="34" charset="0"/>
                      </a:endParaRPr>
                    </a:p>
                  </a:txBody>
                  <a:tcPr marL="68580" marR="68580" marT="0" marB="0"/>
                </a:tc>
                <a:tc>
                  <a:txBody>
                    <a:bodyPr/>
                    <a:lstStyle/>
                    <a:p>
                      <a:pPr indent="180340" algn="ctr">
                        <a:lnSpc>
                          <a:spcPct val="106000"/>
                        </a:lnSpc>
                        <a:spcAft>
                          <a:spcPts val="0"/>
                        </a:spcAft>
                        <a:tabLst>
                          <a:tab pos="3838575" algn="l"/>
                        </a:tabLst>
                      </a:pPr>
                      <a:r>
                        <a:rPr lang="en-CA" sz="1200" dirty="0">
                          <a:effectLst/>
                          <a:latin typeface="Arial" panose="020B0604020202020204" pitchFamily="34" charset="0"/>
                          <a:cs typeface="Arial" panose="020B0604020202020204" pitchFamily="34" charset="0"/>
                        </a:rPr>
                        <a:t>Predict no default</a:t>
                      </a:r>
                      <a:endParaRPr lang="en-CA" sz="1200" dirty="0">
                        <a:effectLst/>
                        <a:latin typeface="Arial" panose="020B0604020202020204" pitchFamily="34" charset="0"/>
                        <a:ea typeface="Calibri"/>
                        <a:cs typeface="Arial" panose="020B0604020202020204" pitchFamily="34" charset="0"/>
                      </a:endParaRPr>
                    </a:p>
                  </a:txBody>
                  <a:tcPr marL="68580" marR="68580" marT="0" marB="0"/>
                </a:tc>
                <a:tc>
                  <a:txBody>
                    <a:bodyPr/>
                    <a:lstStyle/>
                    <a:p>
                      <a:pPr indent="180340" algn="ctr">
                        <a:lnSpc>
                          <a:spcPct val="106000"/>
                        </a:lnSpc>
                        <a:spcAft>
                          <a:spcPts val="0"/>
                        </a:spcAft>
                        <a:tabLst>
                          <a:tab pos="3838575" algn="l"/>
                        </a:tabLst>
                      </a:pPr>
                      <a:r>
                        <a:rPr lang="en-CA" sz="1200">
                          <a:effectLst/>
                          <a:latin typeface="Arial" panose="020B0604020202020204" pitchFamily="34" charset="0"/>
                          <a:cs typeface="Arial" panose="020B0604020202020204" pitchFamily="34" charset="0"/>
                        </a:rPr>
                        <a:t>Predict default</a:t>
                      </a:r>
                      <a:endParaRPr lang="en-CA" sz="1200">
                        <a:effectLst/>
                        <a:latin typeface="Arial" panose="020B0604020202020204" pitchFamily="34" charset="0"/>
                        <a:ea typeface="Calibri"/>
                        <a:cs typeface="Arial" panose="020B0604020202020204" pitchFamily="34" charset="0"/>
                      </a:endParaRPr>
                    </a:p>
                  </a:txBody>
                  <a:tcPr marL="68580" marR="68580" marT="0" marB="0"/>
                </a:tc>
                <a:extLst>
                  <a:ext uri="{0D108BD9-81ED-4DB2-BD59-A6C34878D82A}">
                    <a16:rowId xmlns:a16="http://schemas.microsoft.com/office/drawing/2014/main" val="10000"/>
                  </a:ext>
                </a:extLst>
              </a:tr>
              <a:tr h="116065">
                <a:tc>
                  <a:txBody>
                    <a:bodyPr/>
                    <a:lstStyle/>
                    <a:p>
                      <a:pPr marL="0" indent="0" algn="ctr">
                        <a:lnSpc>
                          <a:spcPct val="106000"/>
                        </a:lnSpc>
                        <a:spcAft>
                          <a:spcPts val="0"/>
                        </a:spcAft>
                        <a:tabLst>
                          <a:tab pos="3838575" algn="l"/>
                        </a:tabLst>
                      </a:pPr>
                      <a:r>
                        <a:rPr lang="en-CA" sz="1200" dirty="0">
                          <a:effectLst/>
                          <a:latin typeface="Arial" panose="020B0604020202020204" pitchFamily="34" charset="0"/>
                          <a:cs typeface="Arial" panose="020B0604020202020204" pitchFamily="34" charset="0"/>
                        </a:rPr>
                        <a:t>Outcome</a:t>
                      </a:r>
                      <a:r>
                        <a:rPr lang="en-CA" sz="1200" baseline="0" dirty="0">
                          <a:effectLst/>
                          <a:latin typeface="Arial" panose="020B0604020202020204" pitchFamily="34" charset="0"/>
                          <a:cs typeface="Arial" panose="020B0604020202020204" pitchFamily="34" charset="0"/>
                        </a:rPr>
                        <a:t> </a:t>
                      </a:r>
                      <a:r>
                        <a:rPr lang="en-CA" sz="1200" dirty="0">
                          <a:effectLst/>
                          <a:latin typeface="Arial" panose="020B0604020202020204" pitchFamily="34" charset="0"/>
                          <a:cs typeface="Arial" panose="020B0604020202020204" pitchFamily="34" charset="0"/>
                        </a:rPr>
                        <a:t>positive (no default)</a:t>
                      </a:r>
                      <a:endParaRPr lang="en-CA" sz="1200" dirty="0">
                        <a:effectLst/>
                        <a:latin typeface="Arial" panose="020B0604020202020204" pitchFamily="34" charset="0"/>
                        <a:ea typeface="Calibri"/>
                        <a:cs typeface="Arial" panose="020B0604020202020204" pitchFamily="34" charset="0"/>
                      </a:endParaRPr>
                    </a:p>
                  </a:txBody>
                  <a:tcPr marL="68580" marR="68580" marT="0" marB="0"/>
                </a:tc>
                <a:tc>
                  <a:txBody>
                    <a:bodyPr/>
                    <a:lstStyle/>
                    <a:p>
                      <a:pPr indent="180340" algn="ctr">
                        <a:lnSpc>
                          <a:spcPct val="106000"/>
                        </a:lnSpc>
                        <a:spcAft>
                          <a:spcPts val="0"/>
                        </a:spcAft>
                        <a:tabLst>
                          <a:tab pos="3838575" algn="l"/>
                        </a:tabLst>
                      </a:pPr>
                      <a:r>
                        <a:rPr lang="en-CA" sz="1200" dirty="0">
                          <a:effectLst/>
                          <a:latin typeface="Arial" panose="020B0604020202020204" pitchFamily="34" charset="0"/>
                          <a:cs typeface="Arial" panose="020B0604020202020204" pitchFamily="34" charset="0"/>
                        </a:rPr>
                        <a:t>42.71%</a:t>
                      </a:r>
                      <a:endParaRPr lang="en-CA" sz="1200" dirty="0">
                        <a:effectLst/>
                        <a:latin typeface="Arial" panose="020B0604020202020204" pitchFamily="34" charset="0"/>
                        <a:ea typeface="Calibri"/>
                        <a:cs typeface="Arial" panose="020B0604020202020204" pitchFamily="34" charset="0"/>
                      </a:endParaRPr>
                    </a:p>
                  </a:txBody>
                  <a:tcPr marL="68580" marR="68580" marT="0" marB="0"/>
                </a:tc>
                <a:tc>
                  <a:txBody>
                    <a:bodyPr/>
                    <a:lstStyle/>
                    <a:p>
                      <a:pPr indent="180340" algn="ctr">
                        <a:lnSpc>
                          <a:spcPct val="106000"/>
                        </a:lnSpc>
                        <a:spcAft>
                          <a:spcPts val="0"/>
                        </a:spcAft>
                        <a:tabLst>
                          <a:tab pos="3838575" algn="l"/>
                        </a:tabLst>
                      </a:pPr>
                      <a:r>
                        <a:rPr lang="en-CA" sz="1200" dirty="0">
                          <a:effectLst/>
                          <a:latin typeface="Arial" panose="020B0604020202020204" pitchFamily="34" charset="0"/>
                          <a:cs typeface="Arial" panose="020B0604020202020204" pitchFamily="34" charset="0"/>
                        </a:rPr>
                        <a:t>36.46%</a:t>
                      </a:r>
                      <a:endParaRPr lang="en-CA" sz="1200" dirty="0">
                        <a:effectLst/>
                        <a:latin typeface="Arial" panose="020B0604020202020204" pitchFamily="34" charset="0"/>
                        <a:ea typeface="Calibri"/>
                        <a:cs typeface="Arial" panose="020B0604020202020204" pitchFamily="34" charset="0"/>
                      </a:endParaRPr>
                    </a:p>
                  </a:txBody>
                  <a:tcPr marL="68580" marR="68580" marT="0" marB="0"/>
                </a:tc>
                <a:extLst>
                  <a:ext uri="{0D108BD9-81ED-4DB2-BD59-A6C34878D82A}">
                    <a16:rowId xmlns:a16="http://schemas.microsoft.com/office/drawing/2014/main" val="10001"/>
                  </a:ext>
                </a:extLst>
              </a:tr>
              <a:tr h="360040">
                <a:tc>
                  <a:txBody>
                    <a:bodyPr/>
                    <a:lstStyle/>
                    <a:p>
                      <a:pPr indent="180340" algn="ctr">
                        <a:lnSpc>
                          <a:spcPct val="106000"/>
                        </a:lnSpc>
                        <a:spcAft>
                          <a:spcPts val="0"/>
                        </a:spcAft>
                        <a:tabLst>
                          <a:tab pos="3838575" algn="l"/>
                        </a:tabLst>
                      </a:pPr>
                      <a:r>
                        <a:rPr lang="en-CA" sz="1200" dirty="0">
                          <a:effectLst/>
                          <a:latin typeface="Arial" panose="020B0604020202020204" pitchFamily="34" charset="0"/>
                          <a:cs typeface="Arial" panose="020B0604020202020204" pitchFamily="34" charset="0"/>
                        </a:rPr>
                        <a:t>Outcome negative (default)</a:t>
                      </a:r>
                      <a:endParaRPr lang="en-CA" sz="1200" dirty="0">
                        <a:effectLst/>
                        <a:latin typeface="Arial" panose="020B0604020202020204" pitchFamily="34" charset="0"/>
                        <a:ea typeface="Calibri"/>
                        <a:cs typeface="Arial" panose="020B0604020202020204" pitchFamily="34" charset="0"/>
                      </a:endParaRPr>
                    </a:p>
                  </a:txBody>
                  <a:tcPr marL="68580" marR="68580" marT="0" marB="0"/>
                </a:tc>
                <a:tc>
                  <a:txBody>
                    <a:bodyPr/>
                    <a:lstStyle/>
                    <a:p>
                      <a:pPr indent="180340" algn="ctr">
                        <a:lnSpc>
                          <a:spcPct val="106000"/>
                        </a:lnSpc>
                        <a:spcAft>
                          <a:spcPts val="0"/>
                        </a:spcAft>
                        <a:tabLst>
                          <a:tab pos="3838575" algn="l"/>
                        </a:tabLst>
                      </a:pPr>
                      <a:r>
                        <a:rPr lang="en-CA" sz="1200" dirty="0">
                          <a:effectLst/>
                          <a:latin typeface="Arial" panose="020B0604020202020204" pitchFamily="34" charset="0"/>
                          <a:cs typeface="Arial" panose="020B0604020202020204" pitchFamily="34" charset="0"/>
                        </a:rPr>
                        <a:t>6.46%</a:t>
                      </a:r>
                      <a:endParaRPr lang="en-CA" sz="1200" dirty="0">
                        <a:effectLst/>
                        <a:latin typeface="Arial" panose="020B0604020202020204" pitchFamily="34" charset="0"/>
                        <a:ea typeface="Calibri"/>
                        <a:cs typeface="Arial" panose="020B0604020202020204" pitchFamily="34" charset="0"/>
                      </a:endParaRPr>
                    </a:p>
                  </a:txBody>
                  <a:tcPr marL="68580" marR="68580" marT="0" marB="0"/>
                </a:tc>
                <a:tc>
                  <a:txBody>
                    <a:bodyPr/>
                    <a:lstStyle/>
                    <a:p>
                      <a:pPr indent="180340" algn="ctr">
                        <a:lnSpc>
                          <a:spcPct val="106000"/>
                        </a:lnSpc>
                        <a:spcAft>
                          <a:spcPts val="0"/>
                        </a:spcAft>
                        <a:tabLst>
                          <a:tab pos="3838575" algn="l"/>
                        </a:tabLst>
                      </a:pPr>
                      <a:r>
                        <a:rPr lang="en-CA" sz="1200" dirty="0">
                          <a:effectLst/>
                          <a:latin typeface="Arial" panose="020B0604020202020204" pitchFamily="34" charset="0"/>
                          <a:cs typeface="Arial" panose="020B0604020202020204" pitchFamily="34" charset="0"/>
                        </a:rPr>
                        <a:t>14.37%</a:t>
                      </a:r>
                      <a:endParaRPr lang="en-CA" sz="1200" dirty="0">
                        <a:effectLst/>
                        <a:latin typeface="Arial" panose="020B0604020202020204" pitchFamily="34" charset="0"/>
                        <a:ea typeface="Calibri"/>
                        <a:cs typeface="Arial" panose="020B0604020202020204" pitchFamily="34" charset="0"/>
                      </a:endParaRPr>
                    </a:p>
                  </a:txBody>
                  <a:tcPr marL="68580" marR="68580" marT="0" marB="0"/>
                </a:tc>
                <a:extLst>
                  <a:ext uri="{0D108BD9-81ED-4DB2-BD59-A6C34878D82A}">
                    <a16:rowId xmlns:a16="http://schemas.microsoft.com/office/drawing/2014/main" val="10002"/>
                  </a:ext>
                </a:extLst>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val="1468087730"/>
              </p:ext>
            </p:extLst>
          </p:nvPr>
        </p:nvGraphicFramePr>
        <p:xfrm>
          <a:off x="3275856" y="4869160"/>
          <a:ext cx="3672408" cy="1122045"/>
        </p:xfrm>
        <a:graphic>
          <a:graphicData uri="http://schemas.openxmlformats.org/drawingml/2006/table">
            <a:tbl>
              <a:tblPr firstRow="1" firstCol="1" bandRow="1">
                <a:tableStyleId>{5940675A-B579-460E-94D1-54222C63F5DA}</a:tableStyleId>
              </a:tblPr>
              <a:tblGrid>
                <a:gridCol w="1372790">
                  <a:extLst>
                    <a:ext uri="{9D8B030D-6E8A-4147-A177-3AD203B41FA5}">
                      <a16:colId xmlns:a16="http://schemas.microsoft.com/office/drawing/2014/main" val="20000"/>
                    </a:ext>
                  </a:extLst>
                </a:gridCol>
                <a:gridCol w="1257461">
                  <a:extLst>
                    <a:ext uri="{9D8B030D-6E8A-4147-A177-3AD203B41FA5}">
                      <a16:colId xmlns:a16="http://schemas.microsoft.com/office/drawing/2014/main" val="20001"/>
                    </a:ext>
                  </a:extLst>
                </a:gridCol>
                <a:gridCol w="1042157">
                  <a:extLst>
                    <a:ext uri="{9D8B030D-6E8A-4147-A177-3AD203B41FA5}">
                      <a16:colId xmlns:a16="http://schemas.microsoft.com/office/drawing/2014/main" val="20002"/>
                    </a:ext>
                  </a:extLst>
                </a:gridCol>
              </a:tblGrid>
              <a:tr h="360040">
                <a:tc>
                  <a:txBody>
                    <a:bodyPr/>
                    <a:lstStyle/>
                    <a:p>
                      <a:pPr indent="180340" algn="just">
                        <a:lnSpc>
                          <a:spcPct val="106000"/>
                        </a:lnSpc>
                        <a:spcAft>
                          <a:spcPts val="0"/>
                        </a:spcAft>
                        <a:tabLst>
                          <a:tab pos="3838575" algn="l"/>
                        </a:tabLst>
                      </a:pPr>
                      <a:r>
                        <a:rPr lang="en-CA" sz="1200" dirty="0">
                          <a:effectLst/>
                          <a:latin typeface="Arial" panose="020B0604020202020204" pitchFamily="34" charset="0"/>
                          <a:cs typeface="Arial" panose="020B0604020202020204" pitchFamily="34" charset="0"/>
                        </a:rPr>
                        <a:t> </a:t>
                      </a:r>
                      <a:endParaRPr lang="en-CA" sz="1200" dirty="0">
                        <a:effectLst/>
                        <a:latin typeface="Arial" panose="020B0604020202020204" pitchFamily="34" charset="0"/>
                        <a:ea typeface="Calibri"/>
                        <a:cs typeface="Arial" panose="020B0604020202020204" pitchFamily="34" charset="0"/>
                      </a:endParaRPr>
                    </a:p>
                  </a:txBody>
                  <a:tcPr marL="68580" marR="68580" marT="0" marB="0"/>
                </a:tc>
                <a:tc>
                  <a:txBody>
                    <a:bodyPr/>
                    <a:lstStyle/>
                    <a:p>
                      <a:pPr indent="-20320" algn="ctr">
                        <a:lnSpc>
                          <a:spcPct val="106000"/>
                        </a:lnSpc>
                        <a:spcAft>
                          <a:spcPts val="0"/>
                        </a:spcAft>
                        <a:tabLst>
                          <a:tab pos="3838575" algn="l"/>
                        </a:tabLst>
                      </a:pPr>
                      <a:r>
                        <a:rPr lang="en-CA" sz="1200" dirty="0">
                          <a:effectLst/>
                          <a:latin typeface="Arial" panose="020B0604020202020204" pitchFamily="34" charset="0"/>
                          <a:cs typeface="Arial" panose="020B0604020202020204" pitchFamily="34" charset="0"/>
                        </a:rPr>
                        <a:t>Predict no default</a:t>
                      </a:r>
                      <a:endParaRPr lang="en-CA" sz="1200" dirty="0">
                        <a:effectLst/>
                        <a:latin typeface="Arial" panose="020B0604020202020204" pitchFamily="34" charset="0"/>
                        <a:ea typeface="Calibri"/>
                        <a:cs typeface="Arial" panose="020B0604020202020204" pitchFamily="34" charset="0"/>
                      </a:endParaRPr>
                    </a:p>
                  </a:txBody>
                  <a:tcPr marL="68580" marR="68580" marT="0" marB="0"/>
                </a:tc>
                <a:tc>
                  <a:txBody>
                    <a:bodyPr/>
                    <a:lstStyle/>
                    <a:p>
                      <a:pPr algn="ctr">
                        <a:lnSpc>
                          <a:spcPct val="106000"/>
                        </a:lnSpc>
                        <a:spcAft>
                          <a:spcPts val="0"/>
                        </a:spcAft>
                        <a:tabLst>
                          <a:tab pos="3838575" algn="l"/>
                        </a:tabLst>
                      </a:pPr>
                      <a:r>
                        <a:rPr lang="en-CA" sz="1200">
                          <a:effectLst/>
                          <a:latin typeface="Arial" panose="020B0604020202020204" pitchFamily="34" charset="0"/>
                          <a:cs typeface="Arial" panose="020B0604020202020204" pitchFamily="34" charset="0"/>
                        </a:rPr>
                        <a:t>Predict default</a:t>
                      </a:r>
                      <a:endParaRPr lang="en-CA" sz="1200">
                        <a:effectLst/>
                        <a:latin typeface="Arial" panose="020B0604020202020204" pitchFamily="34" charset="0"/>
                        <a:ea typeface="Calibri"/>
                        <a:cs typeface="Arial" panose="020B0604020202020204" pitchFamily="34" charset="0"/>
                      </a:endParaRPr>
                    </a:p>
                  </a:txBody>
                  <a:tcPr marL="68580" marR="68580" marT="0" marB="0"/>
                </a:tc>
                <a:extLst>
                  <a:ext uri="{0D108BD9-81ED-4DB2-BD59-A6C34878D82A}">
                    <a16:rowId xmlns:a16="http://schemas.microsoft.com/office/drawing/2014/main" val="10000"/>
                  </a:ext>
                </a:extLst>
              </a:tr>
              <a:tr h="360040">
                <a:tc>
                  <a:txBody>
                    <a:bodyPr/>
                    <a:lstStyle/>
                    <a:p>
                      <a:pPr algn="ctr">
                        <a:lnSpc>
                          <a:spcPct val="106000"/>
                        </a:lnSpc>
                        <a:spcAft>
                          <a:spcPts val="0"/>
                        </a:spcAft>
                        <a:tabLst>
                          <a:tab pos="3838575" algn="l"/>
                        </a:tabLst>
                      </a:pPr>
                      <a:r>
                        <a:rPr lang="en-CA" sz="1200">
                          <a:effectLst/>
                          <a:latin typeface="Arial" panose="020B0604020202020204" pitchFamily="34" charset="0"/>
                          <a:cs typeface="Arial" panose="020B0604020202020204" pitchFamily="34" charset="0"/>
                        </a:rPr>
                        <a:t>Outcome positive (no default)</a:t>
                      </a:r>
                      <a:endParaRPr lang="en-CA" sz="1200">
                        <a:effectLst/>
                        <a:latin typeface="Arial" panose="020B0604020202020204" pitchFamily="34" charset="0"/>
                        <a:ea typeface="Calibri"/>
                        <a:cs typeface="Arial" panose="020B0604020202020204" pitchFamily="34" charset="0"/>
                      </a:endParaRPr>
                    </a:p>
                  </a:txBody>
                  <a:tcPr marL="68580" marR="68580" marT="0" marB="0"/>
                </a:tc>
                <a:tc>
                  <a:txBody>
                    <a:bodyPr/>
                    <a:lstStyle/>
                    <a:p>
                      <a:pPr indent="-20320" algn="ctr">
                        <a:lnSpc>
                          <a:spcPct val="106000"/>
                        </a:lnSpc>
                        <a:spcAft>
                          <a:spcPts val="0"/>
                        </a:spcAft>
                        <a:tabLst>
                          <a:tab pos="3838575" algn="l"/>
                        </a:tabLst>
                      </a:pPr>
                      <a:r>
                        <a:rPr lang="en-CA" sz="1200" dirty="0">
                          <a:effectLst/>
                          <a:latin typeface="Arial" panose="020B0604020202020204" pitchFamily="34" charset="0"/>
                          <a:cs typeface="Arial" panose="020B0604020202020204" pitchFamily="34" charset="0"/>
                        </a:rPr>
                        <a:t>22.75%</a:t>
                      </a:r>
                      <a:endParaRPr lang="en-CA" sz="1200" dirty="0">
                        <a:effectLst/>
                        <a:latin typeface="Arial" panose="020B0604020202020204" pitchFamily="34" charset="0"/>
                        <a:ea typeface="Calibri"/>
                        <a:cs typeface="Arial" panose="020B0604020202020204" pitchFamily="34" charset="0"/>
                      </a:endParaRPr>
                    </a:p>
                  </a:txBody>
                  <a:tcPr marL="68580" marR="68580" marT="0" marB="0"/>
                </a:tc>
                <a:tc>
                  <a:txBody>
                    <a:bodyPr/>
                    <a:lstStyle/>
                    <a:p>
                      <a:pPr algn="ctr">
                        <a:lnSpc>
                          <a:spcPct val="106000"/>
                        </a:lnSpc>
                        <a:spcAft>
                          <a:spcPts val="0"/>
                        </a:spcAft>
                        <a:tabLst>
                          <a:tab pos="3838575" algn="l"/>
                        </a:tabLst>
                      </a:pPr>
                      <a:r>
                        <a:rPr lang="en-CA" sz="1200" dirty="0">
                          <a:effectLst/>
                          <a:latin typeface="Arial" panose="020B0604020202020204" pitchFamily="34" charset="0"/>
                          <a:cs typeface="Arial" panose="020B0604020202020204" pitchFamily="34" charset="0"/>
                        </a:rPr>
                        <a:t>56.42%</a:t>
                      </a:r>
                      <a:endParaRPr lang="en-CA" sz="1200" dirty="0">
                        <a:effectLst/>
                        <a:latin typeface="Arial" panose="020B0604020202020204" pitchFamily="34" charset="0"/>
                        <a:ea typeface="Calibri"/>
                        <a:cs typeface="Arial" panose="020B0604020202020204" pitchFamily="34" charset="0"/>
                      </a:endParaRPr>
                    </a:p>
                  </a:txBody>
                  <a:tcPr marL="68580" marR="68580" marT="0" marB="0"/>
                </a:tc>
                <a:extLst>
                  <a:ext uri="{0D108BD9-81ED-4DB2-BD59-A6C34878D82A}">
                    <a16:rowId xmlns:a16="http://schemas.microsoft.com/office/drawing/2014/main" val="10001"/>
                  </a:ext>
                </a:extLst>
              </a:tr>
              <a:tr h="360040">
                <a:tc>
                  <a:txBody>
                    <a:bodyPr/>
                    <a:lstStyle/>
                    <a:p>
                      <a:pPr algn="ctr">
                        <a:lnSpc>
                          <a:spcPct val="106000"/>
                        </a:lnSpc>
                        <a:spcAft>
                          <a:spcPts val="0"/>
                        </a:spcAft>
                        <a:tabLst>
                          <a:tab pos="3838575" algn="l"/>
                        </a:tabLst>
                      </a:pPr>
                      <a:r>
                        <a:rPr lang="en-CA" sz="1200">
                          <a:effectLst/>
                          <a:latin typeface="Arial" panose="020B0604020202020204" pitchFamily="34" charset="0"/>
                          <a:cs typeface="Arial" panose="020B0604020202020204" pitchFamily="34" charset="0"/>
                        </a:rPr>
                        <a:t>Outcome negative (default)</a:t>
                      </a:r>
                      <a:endParaRPr lang="en-CA" sz="1200">
                        <a:effectLst/>
                        <a:latin typeface="Arial" panose="020B0604020202020204" pitchFamily="34" charset="0"/>
                        <a:ea typeface="Calibri"/>
                        <a:cs typeface="Arial" panose="020B0604020202020204" pitchFamily="34" charset="0"/>
                      </a:endParaRPr>
                    </a:p>
                  </a:txBody>
                  <a:tcPr marL="68580" marR="68580" marT="0" marB="0"/>
                </a:tc>
                <a:tc>
                  <a:txBody>
                    <a:bodyPr/>
                    <a:lstStyle/>
                    <a:p>
                      <a:pPr indent="-20320" algn="ctr">
                        <a:lnSpc>
                          <a:spcPct val="106000"/>
                        </a:lnSpc>
                        <a:spcAft>
                          <a:spcPts val="0"/>
                        </a:spcAft>
                        <a:tabLst>
                          <a:tab pos="3838575" algn="l"/>
                        </a:tabLst>
                      </a:pPr>
                      <a:r>
                        <a:rPr lang="en-CA" sz="1200" dirty="0">
                          <a:effectLst/>
                          <a:latin typeface="Arial" panose="020B0604020202020204" pitchFamily="34" charset="0"/>
                          <a:cs typeface="Arial" panose="020B0604020202020204" pitchFamily="34" charset="0"/>
                        </a:rPr>
                        <a:t>3.01%</a:t>
                      </a:r>
                      <a:endParaRPr lang="en-CA" sz="1200" dirty="0">
                        <a:effectLst/>
                        <a:latin typeface="Arial" panose="020B0604020202020204" pitchFamily="34" charset="0"/>
                        <a:ea typeface="Calibri"/>
                        <a:cs typeface="Arial" panose="020B0604020202020204" pitchFamily="34" charset="0"/>
                      </a:endParaRPr>
                    </a:p>
                  </a:txBody>
                  <a:tcPr marL="68580" marR="68580" marT="0" marB="0"/>
                </a:tc>
                <a:tc>
                  <a:txBody>
                    <a:bodyPr/>
                    <a:lstStyle/>
                    <a:p>
                      <a:pPr algn="ctr">
                        <a:lnSpc>
                          <a:spcPct val="106000"/>
                        </a:lnSpc>
                        <a:spcAft>
                          <a:spcPts val="0"/>
                        </a:spcAft>
                        <a:tabLst>
                          <a:tab pos="3838575" algn="l"/>
                        </a:tabLst>
                      </a:pPr>
                      <a:r>
                        <a:rPr lang="en-CA" sz="1200" dirty="0">
                          <a:effectLst/>
                          <a:latin typeface="Arial" panose="020B0604020202020204" pitchFamily="34" charset="0"/>
                          <a:cs typeface="Arial" panose="020B0604020202020204" pitchFamily="34" charset="0"/>
                        </a:rPr>
                        <a:t>17.82%</a:t>
                      </a:r>
                      <a:endParaRPr lang="en-CA" sz="1200" dirty="0">
                        <a:effectLst/>
                        <a:latin typeface="Arial" panose="020B0604020202020204" pitchFamily="34" charset="0"/>
                        <a:ea typeface="Calibri"/>
                        <a:cs typeface="Arial" panose="020B0604020202020204" pitchFamily="34" charset="0"/>
                      </a:endParaRPr>
                    </a:p>
                  </a:txBody>
                  <a:tcPr marL="68580" marR="68580" marT="0" marB="0"/>
                </a:tc>
                <a:extLst>
                  <a:ext uri="{0D108BD9-81ED-4DB2-BD59-A6C34878D82A}">
                    <a16:rowId xmlns:a16="http://schemas.microsoft.com/office/drawing/2014/main" val="10002"/>
                  </a:ext>
                </a:extLst>
              </a:tr>
            </a:tbl>
          </a:graphicData>
        </a:graphic>
      </p:graphicFrame>
      <p:sp>
        <p:nvSpPr>
          <p:cNvPr id="6" name="TextBox 5"/>
          <p:cNvSpPr txBox="1"/>
          <p:nvPr/>
        </p:nvSpPr>
        <p:spPr>
          <a:xfrm>
            <a:off x="1038632" y="2660670"/>
            <a:ext cx="1080120" cy="369332"/>
          </a:xfrm>
          <a:prstGeom prst="rect">
            <a:avLst/>
          </a:prstGeom>
          <a:noFill/>
        </p:spPr>
        <p:txBody>
          <a:bodyPr wrap="square" rtlCol="0">
            <a:spAutoFit/>
          </a:bodyPr>
          <a:lstStyle/>
          <a:p>
            <a:r>
              <a:rPr lang="en-US" i="1" dirty="0">
                <a:latin typeface="+mj-lt"/>
              </a:rPr>
              <a:t>Z </a:t>
            </a:r>
            <a:r>
              <a:rPr lang="en-US" dirty="0">
                <a:latin typeface="+mj-lt"/>
              </a:rPr>
              <a:t>= 0.75:</a:t>
            </a:r>
            <a:endParaRPr lang="en-CA" dirty="0">
              <a:latin typeface="+mj-lt"/>
            </a:endParaRPr>
          </a:p>
        </p:txBody>
      </p:sp>
      <p:sp>
        <p:nvSpPr>
          <p:cNvPr id="7" name="TextBox 6"/>
          <p:cNvSpPr txBox="1"/>
          <p:nvPr/>
        </p:nvSpPr>
        <p:spPr>
          <a:xfrm>
            <a:off x="1113537" y="3944935"/>
            <a:ext cx="1080120" cy="369332"/>
          </a:xfrm>
          <a:prstGeom prst="rect">
            <a:avLst/>
          </a:prstGeom>
          <a:noFill/>
        </p:spPr>
        <p:txBody>
          <a:bodyPr wrap="square" rtlCol="0">
            <a:spAutoFit/>
          </a:bodyPr>
          <a:lstStyle/>
          <a:p>
            <a:r>
              <a:rPr lang="en-US" i="1" dirty="0">
                <a:latin typeface="+mj-lt"/>
              </a:rPr>
              <a:t>Z</a:t>
            </a:r>
            <a:r>
              <a:rPr lang="en-US" dirty="0">
                <a:latin typeface="+mj-lt"/>
              </a:rPr>
              <a:t>=0.80</a:t>
            </a:r>
            <a:r>
              <a:rPr lang="en-US" dirty="0"/>
              <a:t>:</a:t>
            </a:r>
            <a:endParaRPr lang="en-CA" dirty="0"/>
          </a:p>
        </p:txBody>
      </p:sp>
      <p:sp>
        <p:nvSpPr>
          <p:cNvPr id="8" name="TextBox 7"/>
          <p:cNvSpPr txBox="1"/>
          <p:nvPr/>
        </p:nvSpPr>
        <p:spPr>
          <a:xfrm>
            <a:off x="1124000" y="5229200"/>
            <a:ext cx="1080120" cy="369332"/>
          </a:xfrm>
          <a:prstGeom prst="rect">
            <a:avLst/>
          </a:prstGeom>
          <a:noFill/>
        </p:spPr>
        <p:txBody>
          <a:bodyPr wrap="square" rtlCol="0">
            <a:spAutoFit/>
          </a:bodyPr>
          <a:lstStyle/>
          <a:p>
            <a:r>
              <a:rPr lang="en-US" dirty="0">
                <a:latin typeface="+mj-lt"/>
              </a:rPr>
              <a:t>Z=0.85:</a:t>
            </a:r>
            <a:endParaRPr lang="en-CA" dirty="0">
              <a:latin typeface="+mj-lt"/>
            </a:endParaRPr>
          </a:p>
        </p:txBody>
      </p:sp>
      <p:sp>
        <p:nvSpPr>
          <p:cNvPr id="9" name="Footer Placeholder 8"/>
          <p:cNvSpPr>
            <a:spLocks noGrp="1"/>
          </p:cNvSpPr>
          <p:nvPr>
            <p:ph type="ftr" sz="quarter" idx="11"/>
          </p:nvPr>
        </p:nvSpPr>
        <p:spPr/>
        <p:txBody>
          <a:bodyPr/>
          <a:lstStyle/>
          <a:p>
            <a:r>
              <a:rPr lang="en-US" dirty="0"/>
              <a:t>Machine Learning in Business, 4</a:t>
            </a:r>
            <a:r>
              <a:rPr lang="en-US" baseline="30000" dirty="0"/>
              <a:t>th</a:t>
            </a:r>
            <a:r>
              <a:rPr lang="en-US" dirty="0"/>
              <a:t> Ed. Copyright  © John C. Hull et al. 2025</a:t>
            </a:r>
            <a:endParaRPr lang="en-CA" dirty="0"/>
          </a:p>
        </p:txBody>
      </p:sp>
      <p:sp>
        <p:nvSpPr>
          <p:cNvPr id="10" name="Slide Number Placeholder 9"/>
          <p:cNvSpPr>
            <a:spLocks noGrp="1"/>
          </p:cNvSpPr>
          <p:nvPr>
            <p:ph type="sldNum" sz="quarter" idx="12"/>
          </p:nvPr>
        </p:nvSpPr>
        <p:spPr/>
        <p:txBody>
          <a:bodyPr/>
          <a:lstStyle/>
          <a:p>
            <a:fld id="{F979D778-5668-409F-BE61-8F31D5437AFC}" type="slidenum">
              <a:rPr lang="en-CA" smtClean="0"/>
              <a:t>31</a:t>
            </a:fld>
            <a:endParaRPr lang="en-CA"/>
          </a:p>
        </p:txBody>
      </p:sp>
    </p:spTree>
    <p:extLst>
      <p:ext uri="{BB962C8B-B14F-4D97-AF65-F5344CB8AC3E}">
        <p14:creationId xmlns:p14="http://schemas.microsoft.com/office/powerpoint/2010/main" val="337424044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37778" y="553233"/>
            <a:ext cx="7772400" cy="1143000"/>
          </a:xfrm>
        </p:spPr>
        <p:txBody>
          <a:bodyPr/>
          <a:lstStyle/>
          <a:p>
            <a:r>
              <a:rPr lang="en-CA" dirty="0"/>
              <a:t>The Confusion matrix and common ratios</a:t>
            </a:r>
          </a:p>
        </p:txBody>
      </p:sp>
      <p:sp>
        <p:nvSpPr>
          <p:cNvPr id="5" name="Content Placeholder 4"/>
          <p:cNvSpPr>
            <a:spLocks noGrp="1"/>
          </p:cNvSpPr>
          <p:nvPr>
            <p:ph idx="1"/>
          </p:nvPr>
        </p:nvSpPr>
        <p:spPr>
          <a:xfrm>
            <a:off x="1007830" y="1474440"/>
            <a:ext cx="7772400" cy="4114800"/>
          </a:xfrm>
        </p:spPr>
        <p:txBody>
          <a:bodyPr/>
          <a:lstStyle/>
          <a:p>
            <a:pPr marL="0" indent="0">
              <a:buNone/>
            </a:pPr>
            <a:r>
              <a:rPr lang="en-CA" dirty="0"/>
              <a:t>  </a:t>
            </a:r>
          </a:p>
        </p:txBody>
      </p:sp>
      <p:sp>
        <p:nvSpPr>
          <p:cNvPr id="2" name="Footer Placeholder 1"/>
          <p:cNvSpPr>
            <a:spLocks noGrp="1"/>
          </p:cNvSpPr>
          <p:nvPr>
            <p:ph type="ftr" sz="quarter" idx="11"/>
          </p:nvPr>
        </p:nvSpPr>
        <p:spPr/>
        <p:txBody>
          <a:bodyPr/>
          <a:lstStyle/>
          <a:p>
            <a:r>
              <a:rPr lang="en-US" dirty="0"/>
              <a:t>Machine Learning in Business, 4</a:t>
            </a:r>
            <a:r>
              <a:rPr lang="en-US" baseline="30000" dirty="0"/>
              <a:t>th</a:t>
            </a:r>
            <a:r>
              <a:rPr lang="en-US" dirty="0"/>
              <a:t> Ed. Copyright  © John C. Hull et al. 2025</a:t>
            </a:r>
            <a:endParaRPr lang="en-CA" dirty="0"/>
          </a:p>
        </p:txBody>
      </p:sp>
      <p:sp>
        <p:nvSpPr>
          <p:cNvPr id="3" name="Slide Number Placeholder 2"/>
          <p:cNvSpPr>
            <a:spLocks noGrp="1"/>
          </p:cNvSpPr>
          <p:nvPr>
            <p:ph type="sldNum" sz="quarter" idx="12"/>
          </p:nvPr>
        </p:nvSpPr>
        <p:spPr/>
        <p:txBody>
          <a:bodyPr/>
          <a:lstStyle/>
          <a:p>
            <a:fld id="{2E8C09BE-1715-42CA-A91A-E7B0E09A3015}" type="slidenum">
              <a:rPr lang="en-CA" smtClean="0"/>
              <a:t>32</a:t>
            </a:fld>
            <a:endParaRPr lang="en-CA" dirty="0"/>
          </a:p>
        </p:txBody>
      </p:sp>
      <p:graphicFrame>
        <p:nvGraphicFramePr>
          <p:cNvPr id="6" name="Table 5"/>
          <p:cNvGraphicFramePr>
            <a:graphicFrameLocks noGrp="1"/>
          </p:cNvGraphicFramePr>
          <p:nvPr>
            <p:extLst>
              <p:ext uri="{D42A27DB-BD31-4B8C-83A1-F6EECF244321}">
                <p14:modId xmlns:p14="http://schemas.microsoft.com/office/powerpoint/2010/main" val="1263239305"/>
              </p:ext>
            </p:extLst>
          </p:nvPr>
        </p:nvGraphicFramePr>
        <p:xfrm>
          <a:off x="1142257" y="1869626"/>
          <a:ext cx="6080760" cy="865823"/>
        </p:xfrm>
        <a:graphic>
          <a:graphicData uri="http://schemas.openxmlformats.org/drawingml/2006/table">
            <a:tbl>
              <a:tblPr firstRow="1" firstCol="1" bandRow="1">
                <a:tableStyleId>{5940675A-B579-460E-94D1-54222C63F5DA}</a:tableStyleId>
              </a:tblPr>
              <a:tblGrid>
                <a:gridCol w="2026920">
                  <a:extLst>
                    <a:ext uri="{9D8B030D-6E8A-4147-A177-3AD203B41FA5}">
                      <a16:colId xmlns:a16="http://schemas.microsoft.com/office/drawing/2014/main" val="533857190"/>
                    </a:ext>
                  </a:extLst>
                </a:gridCol>
                <a:gridCol w="2026920">
                  <a:extLst>
                    <a:ext uri="{9D8B030D-6E8A-4147-A177-3AD203B41FA5}">
                      <a16:colId xmlns:a16="http://schemas.microsoft.com/office/drawing/2014/main" val="3526610518"/>
                    </a:ext>
                  </a:extLst>
                </a:gridCol>
                <a:gridCol w="2026920">
                  <a:extLst>
                    <a:ext uri="{9D8B030D-6E8A-4147-A177-3AD203B41FA5}">
                      <a16:colId xmlns:a16="http://schemas.microsoft.com/office/drawing/2014/main" val="2260066980"/>
                    </a:ext>
                  </a:extLst>
                </a:gridCol>
              </a:tblGrid>
              <a:tr h="0">
                <a:tc>
                  <a:txBody>
                    <a:bodyPr/>
                    <a:lstStyle/>
                    <a:p>
                      <a:pPr>
                        <a:lnSpc>
                          <a:spcPct val="150000"/>
                        </a:lnSpc>
                        <a:spcAft>
                          <a:spcPts val="0"/>
                        </a:spcAft>
                        <a:tabLst>
                          <a:tab pos="3838575" algn="l"/>
                        </a:tabLst>
                      </a:pPr>
                      <a:r>
                        <a:rPr lang="en-CA" sz="1200" dirty="0">
                          <a:effectLst/>
                        </a:rPr>
                        <a:t> </a:t>
                      </a:r>
                      <a:endParaRPr lang="en-CA"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6000"/>
                        </a:lnSpc>
                        <a:spcAft>
                          <a:spcPts val="0"/>
                        </a:spcAft>
                        <a:tabLst>
                          <a:tab pos="3838575" algn="l"/>
                        </a:tabLst>
                      </a:pPr>
                      <a:r>
                        <a:rPr lang="en-CA" sz="1200" dirty="0">
                          <a:effectLst/>
                        </a:rPr>
                        <a:t>Predict positive outcome</a:t>
                      </a:r>
                      <a:endParaRPr lang="en-CA" sz="1100" dirty="0">
                        <a:effectLst/>
                      </a:endParaRPr>
                    </a:p>
                    <a:p>
                      <a:pPr algn="ctr">
                        <a:lnSpc>
                          <a:spcPct val="106000"/>
                        </a:lnSpc>
                        <a:spcAft>
                          <a:spcPts val="0"/>
                        </a:spcAft>
                        <a:tabLst>
                          <a:tab pos="3838575" algn="l"/>
                        </a:tabLst>
                      </a:pPr>
                      <a:r>
                        <a:rPr lang="en-CA" sz="1200" dirty="0">
                          <a:effectLst/>
                        </a:rPr>
                        <a:t> </a:t>
                      </a:r>
                      <a:endParaRPr lang="en-CA"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6000"/>
                        </a:lnSpc>
                        <a:spcAft>
                          <a:spcPts val="0"/>
                        </a:spcAft>
                        <a:tabLst>
                          <a:tab pos="3838575" algn="l"/>
                        </a:tabLst>
                      </a:pPr>
                      <a:r>
                        <a:rPr lang="en-CA" sz="1200">
                          <a:effectLst/>
                        </a:rPr>
                        <a:t>Predict negative outcome</a:t>
                      </a:r>
                      <a:endParaRPr lang="en-CA" sz="1100">
                        <a:effectLst/>
                      </a:endParaRPr>
                    </a:p>
                    <a:p>
                      <a:pPr algn="ctr">
                        <a:lnSpc>
                          <a:spcPct val="106000"/>
                        </a:lnSpc>
                        <a:spcAft>
                          <a:spcPts val="0"/>
                        </a:spcAft>
                        <a:tabLst>
                          <a:tab pos="3838575" algn="l"/>
                        </a:tabLst>
                      </a:pPr>
                      <a:r>
                        <a:rPr lang="en-CA" sz="1200">
                          <a:effectLst/>
                        </a:rPr>
                        <a:t> </a:t>
                      </a:r>
                      <a:endParaRPr lang="en-CA"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910096208"/>
                  </a:ext>
                </a:extLst>
              </a:tr>
              <a:tr h="0">
                <a:tc>
                  <a:txBody>
                    <a:bodyPr/>
                    <a:lstStyle/>
                    <a:p>
                      <a:pPr>
                        <a:lnSpc>
                          <a:spcPct val="150000"/>
                        </a:lnSpc>
                        <a:spcAft>
                          <a:spcPts val="0"/>
                        </a:spcAft>
                        <a:tabLst>
                          <a:tab pos="3838575" algn="l"/>
                        </a:tabLst>
                      </a:pPr>
                      <a:r>
                        <a:rPr lang="en-CA" sz="1200">
                          <a:effectLst/>
                        </a:rPr>
                        <a:t>Outcome positive </a:t>
                      </a:r>
                      <a:endParaRPr lang="en-CA"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50000"/>
                        </a:lnSpc>
                        <a:spcAft>
                          <a:spcPts val="0"/>
                        </a:spcAft>
                        <a:tabLst>
                          <a:tab pos="3838575" algn="l"/>
                        </a:tabLst>
                      </a:pPr>
                      <a:r>
                        <a:rPr lang="en-CA" sz="1200">
                          <a:effectLst/>
                        </a:rPr>
                        <a:t>TP</a:t>
                      </a:r>
                      <a:endParaRPr lang="en-CA"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50000"/>
                        </a:lnSpc>
                        <a:spcAft>
                          <a:spcPts val="0"/>
                        </a:spcAft>
                        <a:tabLst>
                          <a:tab pos="3838575" algn="l"/>
                        </a:tabLst>
                      </a:pPr>
                      <a:r>
                        <a:rPr lang="en-CA" sz="1200">
                          <a:effectLst/>
                        </a:rPr>
                        <a:t>FN</a:t>
                      </a:r>
                      <a:endParaRPr lang="en-CA"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171715123"/>
                  </a:ext>
                </a:extLst>
              </a:tr>
              <a:tr h="0">
                <a:tc>
                  <a:txBody>
                    <a:bodyPr/>
                    <a:lstStyle/>
                    <a:p>
                      <a:pPr>
                        <a:lnSpc>
                          <a:spcPct val="150000"/>
                        </a:lnSpc>
                        <a:spcAft>
                          <a:spcPts val="0"/>
                        </a:spcAft>
                        <a:tabLst>
                          <a:tab pos="3838575" algn="l"/>
                        </a:tabLst>
                      </a:pPr>
                      <a:r>
                        <a:rPr lang="en-CA" sz="1200">
                          <a:effectLst/>
                        </a:rPr>
                        <a:t>Outcome negative </a:t>
                      </a:r>
                      <a:endParaRPr lang="en-CA"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50000"/>
                        </a:lnSpc>
                        <a:spcAft>
                          <a:spcPts val="0"/>
                        </a:spcAft>
                        <a:tabLst>
                          <a:tab pos="3838575" algn="l"/>
                        </a:tabLst>
                      </a:pPr>
                      <a:r>
                        <a:rPr lang="en-CA" sz="1200" dirty="0">
                          <a:effectLst/>
                        </a:rPr>
                        <a:t>FP</a:t>
                      </a:r>
                      <a:endParaRPr lang="en-CA"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50000"/>
                        </a:lnSpc>
                        <a:spcAft>
                          <a:spcPts val="0"/>
                        </a:spcAft>
                        <a:tabLst>
                          <a:tab pos="3838575" algn="l"/>
                        </a:tabLst>
                      </a:pPr>
                      <a:r>
                        <a:rPr lang="en-CA" sz="1200" dirty="0">
                          <a:effectLst/>
                        </a:rPr>
                        <a:t>TN</a:t>
                      </a:r>
                      <a:endParaRPr lang="en-CA"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643925308"/>
                  </a:ext>
                </a:extLst>
              </a:tr>
            </a:tbl>
          </a:graphicData>
        </a:graphic>
      </p:graphicFrame>
      <p:sp>
        <p:nvSpPr>
          <p:cNvPr id="7" name="Rectangle 1"/>
          <p:cNvSpPr>
            <a:spLocks noChangeArrowheads="1"/>
          </p:cNvSpPr>
          <p:nvPr/>
        </p:nvSpPr>
        <p:spPr bwMode="auto">
          <a:xfrm>
            <a:off x="1007830" y="2608422"/>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CA"/>
          </a:p>
        </p:txBody>
      </p:sp>
      <mc:AlternateContent xmlns:mc="http://schemas.openxmlformats.org/markup-compatibility/2006" xmlns:a14="http://schemas.microsoft.com/office/drawing/2010/main">
        <mc:Choice Requires="a14">
          <p:sp>
            <p:nvSpPr>
              <p:cNvPr id="8" name="Rectangle 7"/>
              <p:cNvSpPr/>
              <p:nvPr/>
            </p:nvSpPr>
            <p:spPr>
              <a:xfrm>
                <a:off x="1269871" y="2920770"/>
                <a:ext cx="6363443" cy="3556230"/>
              </a:xfrm>
              <a:prstGeom prst="rect">
                <a:avLst/>
              </a:prstGeom>
            </p:spPr>
            <p:txBody>
              <a:bodyPr wrap="square">
                <a:spAutoFit/>
              </a:bodyPr>
              <a:lstStyle/>
              <a:p>
                <a:pPr>
                  <a:spcAft>
                    <a:spcPts val="800"/>
                  </a:spcAft>
                  <a:tabLst>
                    <a:tab pos="3838575" algn="l"/>
                  </a:tabLst>
                </a:pPr>
                <a14:m>
                  <m:oMathPara xmlns:m="http://schemas.openxmlformats.org/officeDocument/2006/math">
                    <m:oMathParaPr>
                      <m:jc m:val="centerGroup"/>
                    </m:oMathParaPr>
                    <m:oMath xmlns:m="http://schemas.openxmlformats.org/officeDocument/2006/math">
                      <m:r>
                        <m:rPr>
                          <m:sty m:val="p"/>
                        </m:rPr>
                        <a:rPr lang="en-CA" sz="1400" smtClean="0">
                          <a:latin typeface="Cambria Math" panose="02040503050406030204" pitchFamily="18" charset="0"/>
                          <a:ea typeface="Times New Roman" panose="02020603050405020304" pitchFamily="18" charset="0"/>
                          <a:cs typeface="Times New Roman" panose="02020603050405020304" pitchFamily="18" charset="0"/>
                        </a:rPr>
                        <m:t>Accuracy</m:t>
                      </m:r>
                      <m:r>
                        <a:rPr lang="en-CA" sz="1400" i="1">
                          <a:latin typeface="Cambria Math" panose="02040503050406030204" pitchFamily="18" charset="0"/>
                          <a:ea typeface="Times New Roman" panose="02020603050405020304" pitchFamily="18" charset="0"/>
                          <a:cs typeface="Times New Roman" panose="02020603050405020304" pitchFamily="18" charset="0"/>
                        </a:rPr>
                        <m:t>= </m:t>
                      </m:r>
                      <m:f>
                        <m:fPr>
                          <m:ctrlPr>
                            <a:rPr lang="en-CA" sz="1400" i="1">
                              <a:latin typeface="Cambria Math" panose="02040503050406030204" pitchFamily="18" charset="0"/>
                              <a:ea typeface="Times New Roman" panose="02020603050405020304" pitchFamily="18" charset="0"/>
                              <a:cs typeface="Times New Roman" panose="02020603050405020304" pitchFamily="18" charset="0"/>
                            </a:rPr>
                          </m:ctrlPr>
                        </m:fPr>
                        <m:num>
                          <m:r>
                            <m:rPr>
                              <m:sty m:val="p"/>
                            </m:rPr>
                            <a:rPr lang="en-CA" sz="1400">
                              <a:latin typeface="Cambria Math" panose="02040503050406030204" pitchFamily="18" charset="0"/>
                              <a:ea typeface="Times New Roman" panose="02020603050405020304" pitchFamily="18" charset="0"/>
                              <a:cs typeface="Times New Roman" panose="02020603050405020304" pitchFamily="18" charset="0"/>
                            </a:rPr>
                            <m:t>TP</m:t>
                          </m:r>
                          <m:r>
                            <a:rPr lang="en-CA" sz="1400">
                              <a:latin typeface="Cambria Math" panose="02040503050406030204" pitchFamily="18" charset="0"/>
                              <a:ea typeface="Times New Roman" panose="02020603050405020304" pitchFamily="18" charset="0"/>
                              <a:cs typeface="Times New Roman" panose="02020603050405020304" pitchFamily="18" charset="0"/>
                            </a:rPr>
                            <m:t>+</m:t>
                          </m:r>
                          <m:r>
                            <m:rPr>
                              <m:sty m:val="p"/>
                            </m:rPr>
                            <a:rPr lang="en-CA" sz="1400">
                              <a:latin typeface="Cambria Math" panose="02040503050406030204" pitchFamily="18" charset="0"/>
                              <a:ea typeface="Times New Roman" panose="02020603050405020304" pitchFamily="18" charset="0"/>
                              <a:cs typeface="Times New Roman" panose="02020603050405020304" pitchFamily="18" charset="0"/>
                            </a:rPr>
                            <m:t>TN</m:t>
                          </m:r>
                        </m:num>
                        <m:den>
                          <m:r>
                            <m:rPr>
                              <m:sty m:val="p"/>
                            </m:rPr>
                            <a:rPr lang="en-CA" sz="1400">
                              <a:latin typeface="Cambria Math" panose="02040503050406030204" pitchFamily="18" charset="0"/>
                              <a:ea typeface="Times New Roman" panose="02020603050405020304" pitchFamily="18" charset="0"/>
                              <a:cs typeface="Times New Roman" panose="02020603050405020304" pitchFamily="18" charset="0"/>
                            </a:rPr>
                            <m:t>TP</m:t>
                          </m:r>
                          <m:r>
                            <a:rPr lang="en-CA" sz="1400">
                              <a:latin typeface="Cambria Math" panose="02040503050406030204" pitchFamily="18" charset="0"/>
                              <a:ea typeface="Times New Roman" panose="02020603050405020304" pitchFamily="18" charset="0"/>
                              <a:cs typeface="Times New Roman" panose="02020603050405020304" pitchFamily="18" charset="0"/>
                            </a:rPr>
                            <m:t>+</m:t>
                          </m:r>
                          <m:r>
                            <m:rPr>
                              <m:sty m:val="p"/>
                            </m:rPr>
                            <a:rPr lang="en-CA" sz="1400">
                              <a:latin typeface="Cambria Math" panose="02040503050406030204" pitchFamily="18" charset="0"/>
                              <a:ea typeface="Times New Roman" panose="02020603050405020304" pitchFamily="18" charset="0"/>
                              <a:cs typeface="Times New Roman" panose="02020603050405020304" pitchFamily="18" charset="0"/>
                            </a:rPr>
                            <m:t>FN</m:t>
                          </m:r>
                          <m:r>
                            <a:rPr lang="en-CA" sz="1400">
                              <a:latin typeface="Cambria Math" panose="02040503050406030204" pitchFamily="18" charset="0"/>
                              <a:ea typeface="Times New Roman" panose="02020603050405020304" pitchFamily="18" charset="0"/>
                              <a:cs typeface="Times New Roman" panose="02020603050405020304" pitchFamily="18" charset="0"/>
                            </a:rPr>
                            <m:t>+</m:t>
                          </m:r>
                          <m:r>
                            <m:rPr>
                              <m:sty m:val="p"/>
                            </m:rPr>
                            <a:rPr lang="en-CA" sz="1400">
                              <a:latin typeface="Cambria Math" panose="02040503050406030204" pitchFamily="18" charset="0"/>
                              <a:ea typeface="Times New Roman" panose="02020603050405020304" pitchFamily="18" charset="0"/>
                              <a:cs typeface="Times New Roman" panose="02020603050405020304" pitchFamily="18" charset="0"/>
                            </a:rPr>
                            <m:t>FP</m:t>
                          </m:r>
                          <m:r>
                            <a:rPr lang="en-CA" sz="1400">
                              <a:latin typeface="Cambria Math" panose="02040503050406030204" pitchFamily="18" charset="0"/>
                              <a:ea typeface="Times New Roman" panose="02020603050405020304" pitchFamily="18" charset="0"/>
                              <a:cs typeface="Times New Roman" panose="02020603050405020304" pitchFamily="18" charset="0"/>
                            </a:rPr>
                            <m:t>+</m:t>
                          </m:r>
                          <m:r>
                            <m:rPr>
                              <m:sty m:val="p"/>
                            </m:rPr>
                            <a:rPr lang="en-CA" sz="1400">
                              <a:latin typeface="Cambria Math" panose="02040503050406030204" pitchFamily="18" charset="0"/>
                              <a:ea typeface="Times New Roman" panose="02020603050405020304" pitchFamily="18" charset="0"/>
                              <a:cs typeface="Times New Roman" panose="02020603050405020304" pitchFamily="18" charset="0"/>
                            </a:rPr>
                            <m:t>TN</m:t>
                          </m:r>
                        </m:den>
                      </m:f>
                    </m:oMath>
                  </m:oMathPara>
                </a14:m>
                <a:endParaRPr lang="en-CA" sz="14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800"/>
                  </a:spcAft>
                  <a:tabLst>
                    <a:tab pos="3838575" algn="l"/>
                  </a:tabLst>
                </a:pPr>
                <a14:m>
                  <m:oMathPara xmlns:m="http://schemas.openxmlformats.org/officeDocument/2006/math">
                    <m:oMathParaPr>
                      <m:jc m:val="centerGroup"/>
                    </m:oMathParaPr>
                    <m:oMath xmlns:m="http://schemas.openxmlformats.org/officeDocument/2006/math">
                      <m:r>
                        <m:rPr>
                          <m:sty m:val="p"/>
                        </m:rPr>
                        <a:rPr lang="en-CA" sz="1400">
                          <a:latin typeface="Cambria Math" panose="02040503050406030204" pitchFamily="18" charset="0"/>
                          <a:ea typeface="Times New Roman" panose="02020603050405020304" pitchFamily="18" charset="0"/>
                          <a:cs typeface="Times New Roman" panose="02020603050405020304" pitchFamily="18" charset="0"/>
                        </a:rPr>
                        <m:t>True</m:t>
                      </m:r>
                      <m:r>
                        <a:rPr lang="en-CA" sz="1400">
                          <a:latin typeface="Cambria Math" panose="02040503050406030204" pitchFamily="18" charset="0"/>
                          <a:ea typeface="Times New Roman" panose="02020603050405020304" pitchFamily="18" charset="0"/>
                          <a:cs typeface="Times New Roman" panose="02020603050405020304" pitchFamily="18" charset="0"/>
                        </a:rPr>
                        <m:t> </m:t>
                      </m:r>
                      <m:r>
                        <m:rPr>
                          <m:sty m:val="p"/>
                        </m:rPr>
                        <a:rPr lang="en-CA" sz="1400">
                          <a:latin typeface="Cambria Math" panose="02040503050406030204" pitchFamily="18" charset="0"/>
                          <a:ea typeface="Times New Roman" panose="02020603050405020304" pitchFamily="18" charset="0"/>
                          <a:cs typeface="Times New Roman" panose="02020603050405020304" pitchFamily="18" charset="0"/>
                        </a:rPr>
                        <m:t>Positive</m:t>
                      </m:r>
                      <m:r>
                        <a:rPr lang="en-CA" sz="1400">
                          <a:latin typeface="Cambria Math" panose="02040503050406030204" pitchFamily="18" charset="0"/>
                          <a:ea typeface="Times New Roman" panose="02020603050405020304" pitchFamily="18" charset="0"/>
                          <a:cs typeface="Times New Roman" panose="02020603050405020304" pitchFamily="18" charset="0"/>
                        </a:rPr>
                        <m:t> </m:t>
                      </m:r>
                      <m:r>
                        <m:rPr>
                          <m:sty m:val="p"/>
                        </m:rPr>
                        <a:rPr lang="en-CA" sz="1400">
                          <a:latin typeface="Cambria Math" panose="02040503050406030204" pitchFamily="18" charset="0"/>
                          <a:ea typeface="Times New Roman" panose="02020603050405020304" pitchFamily="18" charset="0"/>
                          <a:cs typeface="Times New Roman" panose="02020603050405020304" pitchFamily="18" charset="0"/>
                        </a:rPr>
                        <m:t>Rate</m:t>
                      </m:r>
                      <m:r>
                        <a:rPr lang="en-CA" sz="1400" b="0" i="0" smtClean="0">
                          <a:latin typeface="Cambria Math" panose="02040503050406030204" pitchFamily="18" charset="0"/>
                          <a:ea typeface="Times New Roman" panose="02020603050405020304" pitchFamily="18" charset="0"/>
                          <a:cs typeface="Times New Roman" panose="02020603050405020304" pitchFamily="18" charset="0"/>
                        </a:rPr>
                        <m:t> (</m:t>
                      </m:r>
                      <m:r>
                        <m:rPr>
                          <m:sty m:val="p"/>
                        </m:rPr>
                        <a:rPr lang="en-US" sz="1400" b="0" i="0" smtClean="0">
                          <a:latin typeface="Cambria Math" panose="02040503050406030204" pitchFamily="18" charset="0"/>
                          <a:ea typeface="Times New Roman" panose="02020603050405020304" pitchFamily="18" charset="0"/>
                          <a:cs typeface="Times New Roman" panose="02020603050405020304" pitchFamily="18" charset="0"/>
                        </a:rPr>
                        <m:t>TPR</m:t>
                      </m:r>
                      <m:r>
                        <a:rPr lang="en-US" sz="1400" b="0" i="0" smtClean="0">
                          <a:latin typeface="Cambria Math" panose="02040503050406030204" pitchFamily="18" charset="0"/>
                          <a:ea typeface="Times New Roman" panose="02020603050405020304" pitchFamily="18" charset="0"/>
                          <a:cs typeface="Times New Roman" panose="02020603050405020304" pitchFamily="18" charset="0"/>
                        </a:rPr>
                        <m:t> </m:t>
                      </m:r>
                      <m:r>
                        <m:rPr>
                          <m:sty m:val="p"/>
                        </m:rPr>
                        <a:rPr lang="en-CA" sz="1400" b="0" i="0" smtClean="0">
                          <a:latin typeface="Cambria Math" panose="02040503050406030204" pitchFamily="18" charset="0"/>
                          <a:ea typeface="Times New Roman" panose="02020603050405020304" pitchFamily="18" charset="0"/>
                          <a:cs typeface="Times New Roman" panose="02020603050405020304" pitchFamily="18" charset="0"/>
                        </a:rPr>
                        <m:t>also</m:t>
                      </m:r>
                      <m:r>
                        <a:rPr lang="en-CA" sz="1400" b="0" i="0" smtClean="0">
                          <a:latin typeface="Cambria Math" panose="02040503050406030204" pitchFamily="18" charset="0"/>
                          <a:ea typeface="Times New Roman" panose="02020603050405020304" pitchFamily="18" charset="0"/>
                          <a:cs typeface="Times New Roman" panose="02020603050405020304" pitchFamily="18" charset="0"/>
                        </a:rPr>
                        <m:t> </m:t>
                      </m:r>
                      <m:r>
                        <m:rPr>
                          <m:sty m:val="p"/>
                        </m:rPr>
                        <a:rPr lang="en-CA" sz="1400" b="0" i="0" smtClean="0">
                          <a:latin typeface="Cambria Math" panose="02040503050406030204" pitchFamily="18" charset="0"/>
                          <a:ea typeface="Times New Roman" panose="02020603050405020304" pitchFamily="18" charset="0"/>
                          <a:cs typeface="Times New Roman" panose="02020603050405020304" pitchFamily="18" charset="0"/>
                        </a:rPr>
                        <m:t>called</m:t>
                      </m:r>
                      <m:r>
                        <a:rPr lang="en-CA" sz="1400" b="0" i="0" smtClean="0">
                          <a:latin typeface="Cambria Math" panose="02040503050406030204" pitchFamily="18" charset="0"/>
                          <a:ea typeface="Times New Roman" panose="02020603050405020304" pitchFamily="18" charset="0"/>
                          <a:cs typeface="Times New Roman" panose="02020603050405020304" pitchFamily="18" charset="0"/>
                        </a:rPr>
                        <m:t> </m:t>
                      </m:r>
                      <m:r>
                        <m:rPr>
                          <m:sty m:val="p"/>
                        </m:rPr>
                        <a:rPr lang="en-CA" sz="1400" b="0" i="0" smtClean="0">
                          <a:latin typeface="Cambria Math" panose="02040503050406030204" pitchFamily="18" charset="0"/>
                          <a:ea typeface="Times New Roman" panose="02020603050405020304" pitchFamily="18" charset="0"/>
                          <a:cs typeface="Times New Roman" panose="02020603050405020304" pitchFamily="18" charset="0"/>
                        </a:rPr>
                        <m:t>sensitivity</m:t>
                      </m:r>
                      <m:r>
                        <a:rPr lang="en-CA" sz="1400" b="0" i="0" smtClean="0">
                          <a:latin typeface="Cambria Math" panose="02040503050406030204" pitchFamily="18" charset="0"/>
                          <a:ea typeface="Times New Roman" panose="02020603050405020304" pitchFamily="18" charset="0"/>
                          <a:cs typeface="Times New Roman" panose="02020603050405020304" pitchFamily="18" charset="0"/>
                        </a:rPr>
                        <m:t> </m:t>
                      </m:r>
                      <m:r>
                        <m:rPr>
                          <m:sty m:val="p"/>
                        </m:rPr>
                        <a:rPr lang="en-CA" sz="1400" b="0" i="0" smtClean="0">
                          <a:latin typeface="Cambria Math" panose="02040503050406030204" pitchFamily="18" charset="0"/>
                          <a:ea typeface="Times New Roman" panose="02020603050405020304" pitchFamily="18" charset="0"/>
                          <a:cs typeface="Times New Roman" panose="02020603050405020304" pitchFamily="18" charset="0"/>
                        </a:rPr>
                        <m:t>or</m:t>
                      </m:r>
                      <m:r>
                        <a:rPr lang="en-CA" sz="1400" b="0" i="0" smtClean="0">
                          <a:latin typeface="Cambria Math" panose="02040503050406030204" pitchFamily="18" charset="0"/>
                          <a:ea typeface="Times New Roman" panose="02020603050405020304" pitchFamily="18" charset="0"/>
                          <a:cs typeface="Times New Roman" panose="02020603050405020304" pitchFamily="18" charset="0"/>
                        </a:rPr>
                        <m:t> </m:t>
                      </m:r>
                      <m:r>
                        <m:rPr>
                          <m:sty m:val="p"/>
                        </m:rPr>
                        <a:rPr lang="en-CA" sz="1400" b="0" i="0" smtClean="0">
                          <a:latin typeface="Cambria Math" panose="02040503050406030204" pitchFamily="18" charset="0"/>
                          <a:ea typeface="Times New Roman" panose="02020603050405020304" pitchFamily="18" charset="0"/>
                          <a:cs typeface="Times New Roman" panose="02020603050405020304" pitchFamily="18" charset="0"/>
                        </a:rPr>
                        <m:t>recall</m:t>
                      </m:r>
                      <m:r>
                        <a:rPr lang="en-CA" sz="1400" b="0" i="0" smtClean="0">
                          <a:latin typeface="Cambria Math" panose="02040503050406030204" pitchFamily="18" charset="0"/>
                          <a:ea typeface="Times New Roman" panose="02020603050405020304" pitchFamily="18" charset="0"/>
                          <a:cs typeface="Times New Roman" panose="02020603050405020304" pitchFamily="18" charset="0"/>
                        </a:rPr>
                        <m:t>)</m:t>
                      </m:r>
                      <m:r>
                        <a:rPr lang="en-CA" sz="1400" i="1">
                          <a:latin typeface="Cambria Math" panose="02040503050406030204" pitchFamily="18" charset="0"/>
                          <a:ea typeface="Times New Roman" panose="02020603050405020304" pitchFamily="18" charset="0"/>
                          <a:cs typeface="Times New Roman" panose="02020603050405020304" pitchFamily="18" charset="0"/>
                        </a:rPr>
                        <m:t>= </m:t>
                      </m:r>
                      <m:f>
                        <m:fPr>
                          <m:ctrlPr>
                            <a:rPr lang="en-CA" sz="1400" i="1">
                              <a:latin typeface="Cambria Math" panose="02040503050406030204" pitchFamily="18" charset="0"/>
                              <a:ea typeface="Times New Roman" panose="02020603050405020304" pitchFamily="18" charset="0"/>
                              <a:cs typeface="Times New Roman" panose="02020603050405020304" pitchFamily="18" charset="0"/>
                            </a:rPr>
                          </m:ctrlPr>
                        </m:fPr>
                        <m:num>
                          <m:r>
                            <m:rPr>
                              <m:sty m:val="p"/>
                            </m:rPr>
                            <a:rPr lang="en-CA" sz="1400">
                              <a:latin typeface="Cambria Math" panose="02040503050406030204" pitchFamily="18" charset="0"/>
                              <a:ea typeface="Times New Roman" panose="02020603050405020304" pitchFamily="18" charset="0"/>
                              <a:cs typeface="Times New Roman" panose="02020603050405020304" pitchFamily="18" charset="0"/>
                            </a:rPr>
                            <m:t>TP</m:t>
                          </m:r>
                        </m:num>
                        <m:den>
                          <m:r>
                            <m:rPr>
                              <m:sty m:val="p"/>
                            </m:rPr>
                            <a:rPr lang="en-CA" sz="1400">
                              <a:latin typeface="Cambria Math" panose="02040503050406030204" pitchFamily="18" charset="0"/>
                              <a:ea typeface="Times New Roman" panose="02020603050405020304" pitchFamily="18" charset="0"/>
                              <a:cs typeface="Times New Roman" panose="02020603050405020304" pitchFamily="18" charset="0"/>
                            </a:rPr>
                            <m:t>TP</m:t>
                          </m:r>
                          <m:r>
                            <a:rPr lang="en-CA" sz="1400">
                              <a:latin typeface="Cambria Math" panose="02040503050406030204" pitchFamily="18" charset="0"/>
                              <a:ea typeface="Times New Roman" panose="02020603050405020304" pitchFamily="18" charset="0"/>
                              <a:cs typeface="Times New Roman" panose="02020603050405020304" pitchFamily="18" charset="0"/>
                            </a:rPr>
                            <m:t>+</m:t>
                          </m:r>
                          <m:r>
                            <m:rPr>
                              <m:sty m:val="p"/>
                            </m:rPr>
                            <a:rPr lang="en-CA" sz="1400">
                              <a:latin typeface="Cambria Math" panose="02040503050406030204" pitchFamily="18" charset="0"/>
                              <a:ea typeface="Times New Roman" panose="02020603050405020304" pitchFamily="18" charset="0"/>
                              <a:cs typeface="Times New Roman" panose="02020603050405020304" pitchFamily="18" charset="0"/>
                            </a:rPr>
                            <m:t>FN</m:t>
                          </m:r>
                        </m:den>
                      </m:f>
                    </m:oMath>
                  </m:oMathPara>
                </a14:m>
                <a:endParaRPr lang="en-CA" sz="14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800"/>
                  </a:spcAft>
                  <a:tabLst>
                    <a:tab pos="3838575" algn="l"/>
                  </a:tabLst>
                </a:pPr>
                <a14:m>
                  <m:oMathPara xmlns:m="http://schemas.openxmlformats.org/officeDocument/2006/math">
                    <m:oMathParaPr>
                      <m:jc m:val="centerGroup"/>
                    </m:oMathParaPr>
                    <m:oMath xmlns:m="http://schemas.openxmlformats.org/officeDocument/2006/math">
                      <m:r>
                        <m:rPr>
                          <m:sty m:val="p"/>
                        </m:rPr>
                        <a:rPr lang="en-CA" sz="1400">
                          <a:latin typeface="Cambria Math" panose="02040503050406030204" pitchFamily="18" charset="0"/>
                          <a:ea typeface="Times New Roman" panose="02020603050405020304" pitchFamily="18" charset="0"/>
                          <a:cs typeface="Times New Roman" panose="02020603050405020304" pitchFamily="18" charset="0"/>
                        </a:rPr>
                        <m:t>The</m:t>
                      </m:r>
                      <m:r>
                        <a:rPr lang="en-CA" sz="1400">
                          <a:latin typeface="Cambria Math" panose="02040503050406030204" pitchFamily="18" charset="0"/>
                          <a:ea typeface="Times New Roman" panose="02020603050405020304" pitchFamily="18" charset="0"/>
                          <a:cs typeface="Times New Roman" panose="02020603050405020304" pitchFamily="18" charset="0"/>
                        </a:rPr>
                        <m:t> </m:t>
                      </m:r>
                      <m:r>
                        <m:rPr>
                          <m:sty m:val="p"/>
                        </m:rPr>
                        <a:rPr lang="en-CA" sz="1400">
                          <a:latin typeface="Cambria Math" panose="02040503050406030204" pitchFamily="18" charset="0"/>
                          <a:ea typeface="Times New Roman" panose="02020603050405020304" pitchFamily="18" charset="0"/>
                          <a:cs typeface="Times New Roman" panose="02020603050405020304" pitchFamily="18" charset="0"/>
                        </a:rPr>
                        <m:t>True</m:t>
                      </m:r>
                      <m:r>
                        <a:rPr lang="en-CA" sz="1400">
                          <a:latin typeface="Cambria Math" panose="02040503050406030204" pitchFamily="18" charset="0"/>
                          <a:ea typeface="Times New Roman" panose="02020603050405020304" pitchFamily="18" charset="0"/>
                          <a:cs typeface="Times New Roman" panose="02020603050405020304" pitchFamily="18" charset="0"/>
                        </a:rPr>
                        <m:t> </m:t>
                      </m:r>
                      <m:r>
                        <m:rPr>
                          <m:sty m:val="p"/>
                        </m:rPr>
                        <a:rPr lang="en-CA" sz="1400">
                          <a:latin typeface="Cambria Math" panose="02040503050406030204" pitchFamily="18" charset="0"/>
                          <a:ea typeface="Times New Roman" panose="02020603050405020304" pitchFamily="18" charset="0"/>
                          <a:cs typeface="Times New Roman" panose="02020603050405020304" pitchFamily="18" charset="0"/>
                        </a:rPr>
                        <m:t>Negative</m:t>
                      </m:r>
                      <m:r>
                        <a:rPr lang="en-CA" sz="1400">
                          <a:latin typeface="Cambria Math" panose="02040503050406030204" pitchFamily="18" charset="0"/>
                          <a:ea typeface="Times New Roman" panose="02020603050405020304" pitchFamily="18" charset="0"/>
                          <a:cs typeface="Times New Roman" panose="02020603050405020304" pitchFamily="18" charset="0"/>
                        </a:rPr>
                        <m:t> </m:t>
                      </m:r>
                      <m:r>
                        <m:rPr>
                          <m:sty m:val="p"/>
                        </m:rPr>
                        <a:rPr lang="en-CA" sz="1400">
                          <a:latin typeface="Cambria Math" panose="02040503050406030204" pitchFamily="18" charset="0"/>
                          <a:ea typeface="Times New Roman" panose="02020603050405020304" pitchFamily="18" charset="0"/>
                          <a:cs typeface="Times New Roman" panose="02020603050405020304" pitchFamily="18" charset="0"/>
                        </a:rPr>
                        <m:t>rate</m:t>
                      </m:r>
                      <m:d>
                        <m:dPr>
                          <m:ctrlPr>
                            <a:rPr lang="en-CA" sz="1400" b="0" i="1" smtClean="0">
                              <a:latin typeface="Cambria Math" panose="02040503050406030204" pitchFamily="18" charset="0"/>
                              <a:ea typeface="Times New Roman" panose="02020603050405020304" pitchFamily="18" charset="0"/>
                              <a:cs typeface="Times New Roman" panose="02020603050405020304" pitchFamily="18" charset="0"/>
                            </a:rPr>
                          </m:ctrlPr>
                        </m:dPr>
                        <m:e>
                          <m:r>
                            <m:rPr>
                              <m:sty m:val="p"/>
                            </m:rPr>
                            <a:rPr lang="en-CA" sz="1400" b="0" i="0" smtClean="0">
                              <a:latin typeface="Cambria Math" panose="02040503050406030204" pitchFamily="18" charset="0"/>
                              <a:ea typeface="Times New Roman" panose="02020603050405020304" pitchFamily="18" charset="0"/>
                              <a:cs typeface="Times New Roman" panose="02020603050405020304" pitchFamily="18" charset="0"/>
                            </a:rPr>
                            <m:t>also</m:t>
                          </m:r>
                          <m:r>
                            <a:rPr lang="en-CA" sz="1400" b="0" i="0" smtClean="0">
                              <a:latin typeface="Cambria Math" panose="02040503050406030204" pitchFamily="18" charset="0"/>
                              <a:ea typeface="Times New Roman" panose="02020603050405020304" pitchFamily="18" charset="0"/>
                              <a:cs typeface="Times New Roman" panose="02020603050405020304" pitchFamily="18" charset="0"/>
                            </a:rPr>
                            <m:t> </m:t>
                          </m:r>
                          <m:r>
                            <m:rPr>
                              <m:sty m:val="p"/>
                            </m:rPr>
                            <a:rPr lang="en-CA" sz="1400" b="0" i="0" smtClean="0">
                              <a:latin typeface="Cambria Math" panose="02040503050406030204" pitchFamily="18" charset="0"/>
                              <a:ea typeface="Times New Roman" panose="02020603050405020304" pitchFamily="18" charset="0"/>
                              <a:cs typeface="Times New Roman" panose="02020603050405020304" pitchFamily="18" charset="0"/>
                            </a:rPr>
                            <m:t>called</m:t>
                          </m:r>
                          <m:r>
                            <a:rPr lang="en-CA" sz="1400" b="0" i="0" smtClean="0">
                              <a:latin typeface="Cambria Math" panose="02040503050406030204" pitchFamily="18" charset="0"/>
                              <a:ea typeface="Times New Roman" panose="02020603050405020304" pitchFamily="18" charset="0"/>
                              <a:cs typeface="Times New Roman" panose="02020603050405020304" pitchFamily="18" charset="0"/>
                            </a:rPr>
                            <m:t> </m:t>
                          </m:r>
                          <m:r>
                            <m:rPr>
                              <m:sty m:val="p"/>
                            </m:rPr>
                            <a:rPr lang="en-CA" sz="1400" b="0" i="0" smtClean="0">
                              <a:latin typeface="Cambria Math" panose="02040503050406030204" pitchFamily="18" charset="0"/>
                              <a:ea typeface="Times New Roman" panose="02020603050405020304" pitchFamily="18" charset="0"/>
                              <a:cs typeface="Times New Roman" panose="02020603050405020304" pitchFamily="18" charset="0"/>
                            </a:rPr>
                            <m:t>specificity</m:t>
                          </m:r>
                        </m:e>
                      </m:d>
                      <m:r>
                        <a:rPr lang="en-CA" sz="1400" i="1">
                          <a:latin typeface="Cambria Math" panose="02040503050406030204" pitchFamily="18" charset="0"/>
                          <a:ea typeface="Times New Roman" panose="02020603050405020304" pitchFamily="18" charset="0"/>
                          <a:cs typeface="Times New Roman" panose="02020603050405020304" pitchFamily="18" charset="0"/>
                        </a:rPr>
                        <m:t>= </m:t>
                      </m:r>
                      <m:f>
                        <m:fPr>
                          <m:ctrlPr>
                            <a:rPr lang="en-CA" sz="1400" i="1">
                              <a:latin typeface="Cambria Math" panose="02040503050406030204" pitchFamily="18" charset="0"/>
                              <a:ea typeface="Times New Roman" panose="02020603050405020304" pitchFamily="18" charset="0"/>
                              <a:cs typeface="Times New Roman" panose="02020603050405020304" pitchFamily="18" charset="0"/>
                            </a:rPr>
                          </m:ctrlPr>
                        </m:fPr>
                        <m:num>
                          <m:r>
                            <m:rPr>
                              <m:sty m:val="p"/>
                            </m:rPr>
                            <a:rPr lang="en-CA" sz="1400">
                              <a:latin typeface="Cambria Math" panose="02040503050406030204" pitchFamily="18" charset="0"/>
                              <a:ea typeface="Times New Roman" panose="02020603050405020304" pitchFamily="18" charset="0"/>
                              <a:cs typeface="Times New Roman" panose="02020603050405020304" pitchFamily="18" charset="0"/>
                            </a:rPr>
                            <m:t>TN</m:t>
                          </m:r>
                        </m:num>
                        <m:den>
                          <m:r>
                            <m:rPr>
                              <m:sty m:val="p"/>
                            </m:rPr>
                            <a:rPr lang="en-CA" sz="1400">
                              <a:latin typeface="Cambria Math" panose="02040503050406030204" pitchFamily="18" charset="0"/>
                              <a:ea typeface="Times New Roman" panose="02020603050405020304" pitchFamily="18" charset="0"/>
                              <a:cs typeface="Times New Roman" panose="02020603050405020304" pitchFamily="18" charset="0"/>
                            </a:rPr>
                            <m:t>TN</m:t>
                          </m:r>
                          <m:r>
                            <a:rPr lang="en-CA" sz="1400">
                              <a:latin typeface="Cambria Math" panose="02040503050406030204" pitchFamily="18" charset="0"/>
                              <a:ea typeface="Times New Roman" panose="02020603050405020304" pitchFamily="18" charset="0"/>
                              <a:cs typeface="Times New Roman" panose="02020603050405020304" pitchFamily="18" charset="0"/>
                            </a:rPr>
                            <m:t>+</m:t>
                          </m:r>
                          <m:r>
                            <m:rPr>
                              <m:sty m:val="p"/>
                            </m:rPr>
                            <a:rPr lang="en-CA" sz="1400">
                              <a:latin typeface="Cambria Math" panose="02040503050406030204" pitchFamily="18" charset="0"/>
                              <a:ea typeface="Times New Roman" panose="02020603050405020304" pitchFamily="18" charset="0"/>
                              <a:cs typeface="Times New Roman" panose="02020603050405020304" pitchFamily="18" charset="0"/>
                            </a:rPr>
                            <m:t>FP</m:t>
                          </m:r>
                        </m:den>
                      </m:f>
                    </m:oMath>
                  </m:oMathPara>
                </a14:m>
                <a:endParaRPr lang="en-CA" sz="14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800"/>
                  </a:spcAft>
                  <a:tabLst>
                    <a:tab pos="3838575" algn="l"/>
                  </a:tabLst>
                </a:pPr>
                <a14:m>
                  <m:oMathPara xmlns:m="http://schemas.openxmlformats.org/officeDocument/2006/math">
                    <m:oMathParaPr>
                      <m:jc m:val="centerGroup"/>
                    </m:oMathParaPr>
                    <m:oMath xmlns:m="http://schemas.openxmlformats.org/officeDocument/2006/math">
                      <m:r>
                        <m:rPr>
                          <m:sty m:val="p"/>
                        </m:rPr>
                        <a:rPr lang="en-CA" sz="1400">
                          <a:latin typeface="Cambria Math" panose="02040503050406030204" pitchFamily="18" charset="0"/>
                          <a:ea typeface="Times New Roman" panose="02020603050405020304" pitchFamily="18" charset="0"/>
                          <a:cs typeface="Times New Roman" panose="02020603050405020304" pitchFamily="18" charset="0"/>
                        </a:rPr>
                        <m:t>The</m:t>
                      </m:r>
                      <m:r>
                        <a:rPr lang="en-CA" sz="1400">
                          <a:latin typeface="Cambria Math" panose="02040503050406030204" pitchFamily="18" charset="0"/>
                          <a:ea typeface="Times New Roman" panose="02020603050405020304" pitchFamily="18" charset="0"/>
                          <a:cs typeface="Times New Roman" panose="02020603050405020304" pitchFamily="18" charset="0"/>
                        </a:rPr>
                        <m:t> </m:t>
                      </m:r>
                      <m:r>
                        <m:rPr>
                          <m:sty m:val="p"/>
                        </m:rPr>
                        <a:rPr lang="en-CA" sz="1400">
                          <a:latin typeface="Cambria Math" panose="02040503050406030204" pitchFamily="18" charset="0"/>
                          <a:ea typeface="Times New Roman" panose="02020603050405020304" pitchFamily="18" charset="0"/>
                          <a:cs typeface="Times New Roman" panose="02020603050405020304" pitchFamily="18" charset="0"/>
                        </a:rPr>
                        <m:t>False</m:t>
                      </m:r>
                      <m:r>
                        <a:rPr lang="en-CA" sz="1400">
                          <a:latin typeface="Cambria Math" panose="02040503050406030204" pitchFamily="18" charset="0"/>
                          <a:ea typeface="Times New Roman" panose="02020603050405020304" pitchFamily="18" charset="0"/>
                          <a:cs typeface="Times New Roman" panose="02020603050405020304" pitchFamily="18" charset="0"/>
                        </a:rPr>
                        <m:t> </m:t>
                      </m:r>
                      <m:r>
                        <m:rPr>
                          <m:sty m:val="p"/>
                        </m:rPr>
                        <a:rPr lang="en-CA" sz="1400">
                          <a:latin typeface="Cambria Math" panose="02040503050406030204" pitchFamily="18" charset="0"/>
                          <a:ea typeface="Times New Roman" panose="02020603050405020304" pitchFamily="18" charset="0"/>
                          <a:cs typeface="Times New Roman" panose="02020603050405020304" pitchFamily="18" charset="0"/>
                        </a:rPr>
                        <m:t>Positive</m:t>
                      </m:r>
                      <m:r>
                        <a:rPr lang="en-CA" sz="1400">
                          <a:latin typeface="Cambria Math" panose="02040503050406030204" pitchFamily="18" charset="0"/>
                          <a:ea typeface="Times New Roman" panose="02020603050405020304" pitchFamily="18" charset="0"/>
                          <a:cs typeface="Times New Roman" panose="02020603050405020304" pitchFamily="18" charset="0"/>
                        </a:rPr>
                        <m:t> </m:t>
                      </m:r>
                      <m:r>
                        <m:rPr>
                          <m:sty m:val="p"/>
                        </m:rPr>
                        <a:rPr lang="en-CA" sz="1400">
                          <a:latin typeface="Cambria Math" panose="02040503050406030204" pitchFamily="18" charset="0"/>
                          <a:ea typeface="Times New Roman" panose="02020603050405020304" pitchFamily="18" charset="0"/>
                          <a:cs typeface="Times New Roman" panose="02020603050405020304" pitchFamily="18" charset="0"/>
                        </a:rPr>
                        <m:t>Rate</m:t>
                      </m:r>
                      <m:r>
                        <a:rPr lang="en-CA" sz="1400" i="1">
                          <a:latin typeface="Cambria Math" panose="02040503050406030204" pitchFamily="18" charset="0"/>
                          <a:ea typeface="Times New Roman" panose="02020603050405020304" pitchFamily="18" charset="0"/>
                          <a:cs typeface="Times New Roman" panose="02020603050405020304" pitchFamily="18" charset="0"/>
                        </a:rPr>
                        <m:t>= </m:t>
                      </m:r>
                      <m:f>
                        <m:fPr>
                          <m:ctrlPr>
                            <a:rPr lang="en-CA" sz="1400" i="1">
                              <a:latin typeface="Cambria Math" panose="02040503050406030204" pitchFamily="18" charset="0"/>
                              <a:ea typeface="Times New Roman" panose="02020603050405020304" pitchFamily="18" charset="0"/>
                              <a:cs typeface="Times New Roman" panose="02020603050405020304" pitchFamily="18" charset="0"/>
                            </a:rPr>
                          </m:ctrlPr>
                        </m:fPr>
                        <m:num>
                          <m:r>
                            <m:rPr>
                              <m:sty m:val="p"/>
                            </m:rPr>
                            <a:rPr lang="en-CA" sz="1400">
                              <a:latin typeface="Cambria Math" panose="02040503050406030204" pitchFamily="18" charset="0"/>
                              <a:ea typeface="Times New Roman" panose="02020603050405020304" pitchFamily="18" charset="0"/>
                              <a:cs typeface="Times New Roman" panose="02020603050405020304" pitchFamily="18" charset="0"/>
                            </a:rPr>
                            <m:t>FP</m:t>
                          </m:r>
                        </m:num>
                        <m:den>
                          <m:r>
                            <m:rPr>
                              <m:sty m:val="p"/>
                            </m:rPr>
                            <a:rPr lang="en-CA" sz="1400">
                              <a:latin typeface="Cambria Math" panose="02040503050406030204" pitchFamily="18" charset="0"/>
                              <a:ea typeface="Times New Roman" panose="02020603050405020304" pitchFamily="18" charset="0"/>
                              <a:cs typeface="Times New Roman" panose="02020603050405020304" pitchFamily="18" charset="0"/>
                            </a:rPr>
                            <m:t>TN</m:t>
                          </m:r>
                          <m:r>
                            <a:rPr lang="en-CA" sz="1400">
                              <a:latin typeface="Cambria Math" panose="02040503050406030204" pitchFamily="18" charset="0"/>
                              <a:ea typeface="Times New Roman" panose="02020603050405020304" pitchFamily="18" charset="0"/>
                              <a:cs typeface="Times New Roman" panose="02020603050405020304" pitchFamily="18" charset="0"/>
                            </a:rPr>
                            <m:t>+</m:t>
                          </m:r>
                          <m:r>
                            <m:rPr>
                              <m:sty m:val="p"/>
                            </m:rPr>
                            <a:rPr lang="en-CA" sz="1400">
                              <a:latin typeface="Cambria Math" panose="02040503050406030204" pitchFamily="18" charset="0"/>
                              <a:ea typeface="Times New Roman" panose="02020603050405020304" pitchFamily="18" charset="0"/>
                              <a:cs typeface="Times New Roman" panose="02020603050405020304" pitchFamily="18" charset="0"/>
                            </a:rPr>
                            <m:t>FP</m:t>
                          </m:r>
                        </m:den>
                      </m:f>
                    </m:oMath>
                  </m:oMathPara>
                </a14:m>
                <a:endParaRPr lang="en-CA" sz="14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50000"/>
                  </a:lnSpc>
                  <a:spcAft>
                    <a:spcPts val="800"/>
                  </a:spcAft>
                  <a:tabLst>
                    <a:tab pos="3838575" algn="l"/>
                  </a:tabLst>
                </a:pPr>
                <a14:m>
                  <m:oMathPara xmlns:m="http://schemas.openxmlformats.org/officeDocument/2006/math">
                    <m:oMathParaPr>
                      <m:jc m:val="centerGroup"/>
                    </m:oMathParaPr>
                    <m:oMath xmlns:m="http://schemas.openxmlformats.org/officeDocument/2006/math">
                      <m:r>
                        <m:rPr>
                          <m:sty m:val="p"/>
                        </m:rPr>
                        <a:rPr lang="en-CA" sz="1400">
                          <a:latin typeface="Cambria Math" panose="02040503050406030204" pitchFamily="18" charset="0"/>
                          <a:ea typeface="Times New Roman" panose="02020603050405020304" pitchFamily="18" charset="0"/>
                          <a:cs typeface="Times New Roman" panose="02020603050405020304" pitchFamily="18" charset="0"/>
                        </a:rPr>
                        <m:t>Precisio</m:t>
                      </m:r>
                      <m:r>
                        <m:rPr>
                          <m:sty m:val="p"/>
                        </m:rPr>
                        <a:rPr lang="en-US" sz="1400" b="0" i="0" smtClean="0">
                          <a:latin typeface="Cambria Math" panose="02040503050406030204" pitchFamily="18" charset="0"/>
                          <a:ea typeface="Times New Roman" panose="02020603050405020304" pitchFamily="18" charset="0"/>
                          <a:cs typeface="Times New Roman" panose="02020603050405020304" pitchFamily="18" charset="0"/>
                        </a:rPr>
                        <m:t>n</m:t>
                      </m:r>
                      <m:r>
                        <a:rPr lang="en-US" sz="1400" b="0" i="0" smtClean="0">
                          <a:latin typeface="Cambria Math" panose="02040503050406030204" pitchFamily="18" charset="0"/>
                          <a:ea typeface="Times New Roman" panose="02020603050405020304" pitchFamily="18" charset="0"/>
                          <a:cs typeface="Times New Roman" panose="02020603050405020304" pitchFamily="18" charset="0"/>
                        </a:rPr>
                        <m:t>, </m:t>
                      </m:r>
                      <m:r>
                        <m:rPr>
                          <m:sty m:val="p"/>
                        </m:rPr>
                        <a:rPr lang="en-US" sz="1400" b="0" i="0" smtClean="0">
                          <a:latin typeface="Cambria Math" panose="02040503050406030204" pitchFamily="18" charset="0"/>
                          <a:ea typeface="Times New Roman" panose="02020603050405020304" pitchFamily="18" charset="0"/>
                          <a:cs typeface="Times New Roman" panose="02020603050405020304" pitchFamily="18" charset="0"/>
                        </a:rPr>
                        <m:t>P</m:t>
                      </m:r>
                      <m:r>
                        <a:rPr lang="en-CA" sz="1400" i="1">
                          <a:latin typeface="Cambria Math" panose="02040503050406030204" pitchFamily="18" charset="0"/>
                          <a:ea typeface="Times New Roman" panose="02020603050405020304" pitchFamily="18" charset="0"/>
                          <a:cs typeface="Times New Roman" panose="02020603050405020304" pitchFamily="18" charset="0"/>
                        </a:rPr>
                        <m:t>= </m:t>
                      </m:r>
                      <m:f>
                        <m:fPr>
                          <m:ctrlPr>
                            <a:rPr lang="en-CA" sz="1400" i="1">
                              <a:latin typeface="Cambria Math" panose="02040503050406030204" pitchFamily="18" charset="0"/>
                              <a:ea typeface="Times New Roman" panose="02020603050405020304" pitchFamily="18" charset="0"/>
                              <a:cs typeface="Times New Roman" panose="02020603050405020304" pitchFamily="18" charset="0"/>
                            </a:rPr>
                          </m:ctrlPr>
                        </m:fPr>
                        <m:num>
                          <m:r>
                            <m:rPr>
                              <m:sty m:val="p"/>
                            </m:rPr>
                            <a:rPr lang="en-CA" sz="1400">
                              <a:latin typeface="Cambria Math" panose="02040503050406030204" pitchFamily="18" charset="0"/>
                              <a:ea typeface="Times New Roman" panose="02020603050405020304" pitchFamily="18" charset="0"/>
                              <a:cs typeface="Times New Roman" panose="02020603050405020304" pitchFamily="18" charset="0"/>
                            </a:rPr>
                            <m:t>TP</m:t>
                          </m:r>
                        </m:num>
                        <m:den>
                          <m:r>
                            <m:rPr>
                              <m:sty m:val="p"/>
                            </m:rPr>
                            <a:rPr lang="en-CA" sz="1400">
                              <a:latin typeface="Cambria Math" panose="02040503050406030204" pitchFamily="18" charset="0"/>
                              <a:ea typeface="Times New Roman" panose="02020603050405020304" pitchFamily="18" charset="0"/>
                              <a:cs typeface="Times New Roman" panose="02020603050405020304" pitchFamily="18" charset="0"/>
                            </a:rPr>
                            <m:t>TP</m:t>
                          </m:r>
                          <m:r>
                            <a:rPr lang="en-CA" sz="1400">
                              <a:latin typeface="Cambria Math" panose="02040503050406030204" pitchFamily="18" charset="0"/>
                              <a:ea typeface="Times New Roman" panose="02020603050405020304" pitchFamily="18" charset="0"/>
                              <a:cs typeface="Times New Roman" panose="02020603050405020304" pitchFamily="18" charset="0"/>
                            </a:rPr>
                            <m:t>+</m:t>
                          </m:r>
                          <m:r>
                            <m:rPr>
                              <m:sty m:val="p"/>
                            </m:rPr>
                            <a:rPr lang="en-CA" sz="1400">
                              <a:latin typeface="Cambria Math" panose="02040503050406030204" pitchFamily="18" charset="0"/>
                              <a:ea typeface="Times New Roman" panose="02020603050405020304" pitchFamily="18" charset="0"/>
                              <a:cs typeface="Times New Roman" panose="02020603050405020304" pitchFamily="18" charset="0"/>
                            </a:rPr>
                            <m:t>FP</m:t>
                          </m:r>
                        </m:den>
                      </m:f>
                    </m:oMath>
                  </m:oMathPara>
                </a14:m>
                <a:endParaRPr lang="en-US" sz="1400" dirty="0">
                  <a:latin typeface="Calibri" panose="020F0502020204030204" pitchFamily="34" charset="0"/>
                  <a:ea typeface="Times New Roman" panose="02020603050405020304" pitchFamily="18" charset="0"/>
                  <a:cs typeface="Times New Roman" panose="02020603050405020304" pitchFamily="18" charset="0"/>
                </a:endParaRPr>
              </a:p>
              <a:p>
                <a:pPr>
                  <a:lnSpc>
                    <a:spcPct val="150000"/>
                  </a:lnSpc>
                  <a:spcAft>
                    <a:spcPts val="800"/>
                  </a:spcAft>
                  <a:tabLst>
                    <a:tab pos="3838575" algn="l"/>
                  </a:tabLst>
                </a:pPr>
                <a14:m>
                  <m:oMathPara xmlns:m="http://schemas.openxmlformats.org/officeDocument/2006/math">
                    <m:oMathParaPr>
                      <m:jc m:val="centerGroup"/>
                    </m:oMathParaPr>
                    <m:oMath xmlns:m="http://schemas.openxmlformats.org/officeDocument/2006/math">
                      <m:r>
                        <m:rPr>
                          <m:sty m:val="p"/>
                        </m:rPr>
                        <a:rPr lang="en-US" sz="1400" b="0" i="0" smtClean="0">
                          <a:effectLst/>
                          <a:latin typeface="Cambria Math" panose="02040503050406030204" pitchFamily="18" charset="0"/>
                          <a:ea typeface="Calibri" panose="020F0502020204030204" pitchFamily="34" charset="0"/>
                          <a:cs typeface="Times New Roman" panose="02020603050405020304" pitchFamily="18" charset="0"/>
                        </a:rPr>
                        <m:t>F</m:t>
                      </m:r>
                      <m:r>
                        <a:rPr lang="en-US" sz="1400" b="0" i="0" smtClean="0">
                          <a:effectLst/>
                          <a:latin typeface="Cambria Math" panose="02040503050406030204" pitchFamily="18" charset="0"/>
                          <a:ea typeface="Calibri" panose="020F0502020204030204" pitchFamily="34" charset="0"/>
                          <a:cs typeface="Times New Roman" panose="02020603050405020304" pitchFamily="18" charset="0"/>
                        </a:rPr>
                        <m:t> </m:t>
                      </m:r>
                      <m:r>
                        <m:rPr>
                          <m:sty m:val="p"/>
                        </m:rPr>
                        <a:rPr lang="en-US" sz="1400" b="0" i="0" smtClean="0">
                          <a:effectLst/>
                          <a:latin typeface="Cambria Math" panose="02040503050406030204" pitchFamily="18" charset="0"/>
                          <a:ea typeface="Calibri" panose="020F0502020204030204" pitchFamily="34" charset="0"/>
                          <a:cs typeface="Times New Roman" panose="02020603050405020304" pitchFamily="18" charset="0"/>
                        </a:rPr>
                        <m:t>score</m:t>
                      </m:r>
                      <m:r>
                        <a:rPr lang="en-US" sz="1400" b="0" i="1" smtClean="0">
                          <a:effectLst/>
                          <a:latin typeface="Cambria Math" panose="02040503050406030204" pitchFamily="18" charset="0"/>
                          <a:ea typeface="Calibri" panose="020F0502020204030204" pitchFamily="34" charset="0"/>
                          <a:cs typeface="Times New Roman" panose="02020603050405020304" pitchFamily="18" charset="0"/>
                        </a:rPr>
                        <m:t>=2</m:t>
                      </m:r>
                      <m:r>
                        <a:rPr lang="en-US" sz="1400" b="0" i="1" smtClean="0">
                          <a:effectLst/>
                          <a:latin typeface="Cambria Math" panose="02040503050406030204" pitchFamily="18" charset="0"/>
                          <a:ea typeface="Cambria Math" panose="02040503050406030204" pitchFamily="18" charset="0"/>
                          <a:cs typeface="Times New Roman" panose="02020603050405020304" pitchFamily="18" charset="0"/>
                        </a:rPr>
                        <m:t>×</m:t>
                      </m:r>
                      <m:r>
                        <a:rPr lang="en-US" sz="1400" b="0" i="1" smtClean="0">
                          <a:effectLst/>
                          <a:latin typeface="Cambria Math" panose="02040503050406030204" pitchFamily="18" charset="0"/>
                          <a:ea typeface="Calibri" panose="020F0502020204030204" pitchFamily="34" charset="0"/>
                          <a:cs typeface="Times New Roman" panose="02020603050405020304" pitchFamily="18" charset="0"/>
                        </a:rPr>
                        <m:t> </m:t>
                      </m:r>
                      <m:f>
                        <m:fPr>
                          <m:ctrlPr>
                            <a:rPr lang="en-US" sz="1400" b="0" i="1" smtClean="0">
                              <a:effectLst/>
                              <a:latin typeface="Cambria Math" panose="02040503050406030204" pitchFamily="18" charset="0"/>
                              <a:cs typeface="Times New Roman" panose="02020603050405020304" pitchFamily="18" charset="0"/>
                            </a:rPr>
                          </m:ctrlPr>
                        </m:fPr>
                        <m:num>
                          <m:r>
                            <m:rPr>
                              <m:sty m:val="p"/>
                            </m:rPr>
                            <a:rPr lang="en-US" sz="1400" b="0" i="0" smtClean="0">
                              <a:effectLst/>
                              <a:latin typeface="Cambria Math" panose="02040503050406030204" pitchFamily="18" charset="0"/>
                              <a:cs typeface="Times New Roman" panose="02020603050405020304" pitchFamily="18" charset="0"/>
                            </a:rPr>
                            <m:t>P</m:t>
                          </m:r>
                          <m:r>
                            <a:rPr lang="en-US" sz="1400" b="0" i="0" smtClean="0">
                              <a:effectLst/>
                              <a:latin typeface="Cambria Math" panose="02040503050406030204" pitchFamily="18" charset="0"/>
                              <a:ea typeface="Cambria Math" panose="02040503050406030204" pitchFamily="18" charset="0"/>
                              <a:cs typeface="Times New Roman" panose="02020603050405020304" pitchFamily="18" charset="0"/>
                            </a:rPr>
                            <m:t>×</m:t>
                          </m:r>
                          <m:r>
                            <m:rPr>
                              <m:sty m:val="p"/>
                            </m:rPr>
                            <a:rPr lang="en-US" sz="1400" b="0" i="0" smtClean="0">
                              <a:effectLst/>
                              <a:latin typeface="Cambria Math" panose="02040503050406030204" pitchFamily="18" charset="0"/>
                              <a:ea typeface="Cambria Math" panose="02040503050406030204" pitchFamily="18" charset="0"/>
                              <a:cs typeface="Times New Roman" panose="02020603050405020304" pitchFamily="18" charset="0"/>
                            </a:rPr>
                            <m:t>TPR</m:t>
                          </m:r>
                        </m:num>
                        <m:den>
                          <m:r>
                            <m:rPr>
                              <m:sty m:val="p"/>
                            </m:rPr>
                            <a:rPr lang="en-US" sz="1400" b="0" i="0" smtClean="0">
                              <a:effectLst/>
                              <a:latin typeface="Cambria Math" panose="02040503050406030204" pitchFamily="18" charset="0"/>
                              <a:cs typeface="Times New Roman" panose="02020603050405020304" pitchFamily="18" charset="0"/>
                            </a:rPr>
                            <m:t>P</m:t>
                          </m:r>
                          <m:r>
                            <a:rPr lang="en-US" sz="1400" b="0" i="0" smtClean="0">
                              <a:effectLst/>
                              <a:latin typeface="Cambria Math" panose="02040503050406030204" pitchFamily="18" charset="0"/>
                              <a:cs typeface="Times New Roman" panose="02020603050405020304" pitchFamily="18" charset="0"/>
                            </a:rPr>
                            <m:t>+</m:t>
                          </m:r>
                          <m:r>
                            <m:rPr>
                              <m:sty m:val="p"/>
                            </m:rPr>
                            <a:rPr lang="en-US" sz="1400" b="0" i="0" smtClean="0">
                              <a:effectLst/>
                              <a:latin typeface="Cambria Math" panose="02040503050406030204" pitchFamily="18" charset="0"/>
                              <a:cs typeface="Times New Roman" panose="02020603050405020304" pitchFamily="18" charset="0"/>
                            </a:rPr>
                            <m:t>TPR</m:t>
                          </m:r>
                        </m:den>
                      </m:f>
                    </m:oMath>
                  </m:oMathPara>
                </a14:m>
                <a:endParaRPr lang="en-CA" sz="1400" dirty="0">
                  <a:effectLst/>
                  <a:latin typeface="Calibri" panose="020F0502020204030204" pitchFamily="34" charset="0"/>
                  <a:ea typeface="Calibri" panose="020F0502020204030204" pitchFamily="34" charset="0"/>
                  <a:cs typeface="Times New Roman" panose="02020603050405020304" pitchFamily="18" charset="0"/>
                </a:endParaRPr>
              </a:p>
            </p:txBody>
          </p:sp>
        </mc:Choice>
        <mc:Fallback xmlns="">
          <p:sp>
            <p:nvSpPr>
              <p:cNvPr id="8" name="Rectangle 7"/>
              <p:cNvSpPr>
                <a:spLocks noRot="1" noChangeAspect="1" noMove="1" noResize="1" noEditPoints="1" noAdjustHandles="1" noChangeArrowheads="1" noChangeShapeType="1" noTextEdit="1"/>
              </p:cNvSpPr>
              <p:nvPr/>
            </p:nvSpPr>
            <p:spPr>
              <a:xfrm>
                <a:off x="1269871" y="2920770"/>
                <a:ext cx="6363443" cy="3556230"/>
              </a:xfrm>
              <a:prstGeom prst="rect">
                <a:avLst/>
              </a:prstGeom>
              <a:blipFill>
                <a:blip r:embed="rId2"/>
                <a:stretch>
                  <a:fillRect/>
                </a:stretch>
              </a:blipFill>
            </p:spPr>
            <p:txBody>
              <a:bodyPr/>
              <a:lstStyle/>
              <a:p>
                <a:r>
                  <a:rPr lang="en-CA">
                    <a:noFill/>
                  </a:rPr>
                  <a:t> </a:t>
                </a:r>
              </a:p>
            </p:txBody>
          </p:sp>
        </mc:Fallback>
      </mc:AlternateContent>
    </p:spTree>
    <p:extLst>
      <p:ext uri="{BB962C8B-B14F-4D97-AF65-F5344CB8AC3E}">
        <p14:creationId xmlns:p14="http://schemas.microsoft.com/office/powerpoint/2010/main" val="303842438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6062" y="930275"/>
            <a:ext cx="7772401" cy="1143000"/>
          </a:xfrm>
        </p:spPr>
        <p:txBody>
          <a:bodyPr/>
          <a:lstStyle/>
          <a:p>
            <a:r>
              <a:rPr lang="en-CA" dirty="0"/>
              <a:t>Test Set Ratios for different Z values (Table 3.14)</a:t>
            </a:r>
          </a:p>
        </p:txBody>
      </p:sp>
      <p:sp>
        <p:nvSpPr>
          <p:cNvPr id="3" name="Content Placeholder 2"/>
          <p:cNvSpPr>
            <a:spLocks noGrp="1"/>
          </p:cNvSpPr>
          <p:nvPr>
            <p:ph idx="1"/>
          </p:nvPr>
        </p:nvSpPr>
        <p:spPr>
          <a:xfrm>
            <a:off x="685800" y="2609384"/>
            <a:ext cx="7332663" cy="3653303"/>
          </a:xfrm>
        </p:spPr>
        <p:txBody>
          <a:bodyPr/>
          <a:lstStyle/>
          <a:p>
            <a:pPr marL="0" indent="0">
              <a:buNone/>
            </a:pPr>
            <a:r>
              <a:rPr lang="en-CA" dirty="0"/>
              <a:t> </a:t>
            </a:r>
          </a:p>
        </p:txBody>
      </p:sp>
      <p:sp>
        <p:nvSpPr>
          <p:cNvPr id="4" name="Footer Placeholder 3"/>
          <p:cNvSpPr>
            <a:spLocks noGrp="1"/>
          </p:cNvSpPr>
          <p:nvPr>
            <p:ph type="ftr" sz="quarter" idx="11"/>
          </p:nvPr>
        </p:nvSpPr>
        <p:spPr/>
        <p:txBody>
          <a:bodyPr/>
          <a:lstStyle/>
          <a:p>
            <a:r>
              <a:rPr lang="en-US" dirty="0"/>
              <a:t>Machine Learning in Business, 4</a:t>
            </a:r>
            <a:r>
              <a:rPr lang="en-US" baseline="30000" dirty="0"/>
              <a:t>th</a:t>
            </a:r>
            <a:r>
              <a:rPr lang="en-US" dirty="0"/>
              <a:t> Ed. Copyright  © John C. Hull et al. 2025</a:t>
            </a:r>
            <a:endParaRPr lang="en-CA" dirty="0"/>
          </a:p>
        </p:txBody>
      </p:sp>
      <p:sp>
        <p:nvSpPr>
          <p:cNvPr id="5" name="Slide Number Placeholder 4"/>
          <p:cNvSpPr>
            <a:spLocks noGrp="1"/>
          </p:cNvSpPr>
          <p:nvPr>
            <p:ph type="sldNum" sz="quarter" idx="12"/>
          </p:nvPr>
        </p:nvSpPr>
        <p:spPr/>
        <p:txBody>
          <a:bodyPr/>
          <a:lstStyle/>
          <a:p>
            <a:fld id="{2E8C09BE-1715-42CA-A91A-E7B0E09A3015}" type="slidenum">
              <a:rPr lang="en-CA" smtClean="0"/>
              <a:t>33</a:t>
            </a:fld>
            <a:endParaRPr lang="en-CA"/>
          </a:p>
        </p:txBody>
      </p:sp>
      <p:graphicFrame>
        <p:nvGraphicFramePr>
          <p:cNvPr id="7" name="Table 6"/>
          <p:cNvGraphicFramePr>
            <a:graphicFrameLocks noGrp="1"/>
          </p:cNvGraphicFramePr>
          <p:nvPr>
            <p:extLst>
              <p:ext uri="{D42A27DB-BD31-4B8C-83A1-F6EECF244321}">
                <p14:modId xmlns:p14="http://schemas.microsoft.com/office/powerpoint/2010/main" val="531728193"/>
              </p:ext>
            </p:extLst>
          </p:nvPr>
        </p:nvGraphicFramePr>
        <p:xfrm>
          <a:off x="1547666" y="2749088"/>
          <a:ext cx="6336704" cy="2802093"/>
        </p:xfrm>
        <a:graphic>
          <a:graphicData uri="http://schemas.openxmlformats.org/drawingml/2006/table">
            <a:tbl>
              <a:tblPr firstRow="1" firstCol="1" bandRow="1">
                <a:tableStyleId>{5940675A-B579-460E-94D1-54222C63F5DA}</a:tableStyleId>
              </a:tblPr>
              <a:tblGrid>
                <a:gridCol w="1307450">
                  <a:extLst>
                    <a:ext uri="{9D8B030D-6E8A-4147-A177-3AD203B41FA5}">
                      <a16:colId xmlns:a16="http://schemas.microsoft.com/office/drawing/2014/main" val="20000"/>
                    </a:ext>
                  </a:extLst>
                </a:gridCol>
                <a:gridCol w="986434">
                  <a:extLst>
                    <a:ext uri="{9D8B030D-6E8A-4147-A177-3AD203B41FA5}">
                      <a16:colId xmlns:a16="http://schemas.microsoft.com/office/drawing/2014/main" val="3799051232"/>
                    </a:ext>
                  </a:extLst>
                </a:gridCol>
                <a:gridCol w="986434">
                  <a:extLst>
                    <a:ext uri="{9D8B030D-6E8A-4147-A177-3AD203B41FA5}">
                      <a16:colId xmlns:a16="http://schemas.microsoft.com/office/drawing/2014/main" val="20001"/>
                    </a:ext>
                  </a:extLst>
                </a:gridCol>
                <a:gridCol w="948876">
                  <a:extLst>
                    <a:ext uri="{9D8B030D-6E8A-4147-A177-3AD203B41FA5}">
                      <a16:colId xmlns:a16="http://schemas.microsoft.com/office/drawing/2014/main" val="20002"/>
                    </a:ext>
                  </a:extLst>
                </a:gridCol>
                <a:gridCol w="1053755">
                  <a:extLst>
                    <a:ext uri="{9D8B030D-6E8A-4147-A177-3AD203B41FA5}">
                      <a16:colId xmlns:a16="http://schemas.microsoft.com/office/drawing/2014/main" val="20003"/>
                    </a:ext>
                  </a:extLst>
                </a:gridCol>
                <a:gridCol w="1053755">
                  <a:extLst>
                    <a:ext uri="{9D8B030D-6E8A-4147-A177-3AD203B41FA5}">
                      <a16:colId xmlns:a16="http://schemas.microsoft.com/office/drawing/2014/main" val="2721818788"/>
                    </a:ext>
                  </a:extLst>
                </a:gridCol>
              </a:tblGrid>
              <a:tr h="0">
                <a:tc>
                  <a:txBody>
                    <a:bodyPr/>
                    <a:lstStyle/>
                    <a:p>
                      <a:pPr indent="-156845" algn="ctr">
                        <a:lnSpc>
                          <a:spcPct val="106000"/>
                        </a:lnSpc>
                        <a:spcAft>
                          <a:spcPts val="0"/>
                        </a:spcAft>
                        <a:tabLst>
                          <a:tab pos="3838575" algn="l"/>
                        </a:tabLst>
                      </a:pPr>
                      <a:r>
                        <a:rPr lang="en-CA" sz="1600" dirty="0">
                          <a:effectLst/>
                          <a:latin typeface="+mj-lt"/>
                        </a:rPr>
                        <a:t> </a:t>
                      </a:r>
                      <a:endParaRPr lang="en-CA" sz="1600" dirty="0">
                        <a:effectLst/>
                        <a:latin typeface="+mj-lt"/>
                        <a:ea typeface="Calibri"/>
                        <a:cs typeface="Times New Roman"/>
                      </a:endParaRPr>
                    </a:p>
                  </a:txBody>
                  <a:tcPr marL="68580" marR="68580" marT="0" marB="0"/>
                </a:tc>
                <a:tc>
                  <a:txBody>
                    <a:bodyPr/>
                    <a:lstStyle/>
                    <a:p>
                      <a:pPr indent="-156845" algn="ctr">
                        <a:lnSpc>
                          <a:spcPct val="106000"/>
                        </a:lnSpc>
                        <a:spcAft>
                          <a:spcPts val="0"/>
                        </a:spcAft>
                        <a:tabLst>
                          <a:tab pos="3838575" algn="l"/>
                        </a:tabLst>
                      </a:pPr>
                      <a:r>
                        <a:rPr lang="en-CA" sz="1600" b="1" dirty="0">
                          <a:effectLst/>
                          <a:latin typeface="+mj-lt"/>
                          <a:ea typeface="Calibri"/>
                          <a:cs typeface="Times New Roman"/>
                        </a:rPr>
                        <a:t>Z=0.00</a:t>
                      </a:r>
                    </a:p>
                  </a:txBody>
                  <a:tcPr marL="68580" marR="68580" marT="0" marB="0"/>
                </a:tc>
                <a:tc>
                  <a:txBody>
                    <a:bodyPr/>
                    <a:lstStyle/>
                    <a:p>
                      <a:pPr indent="-156845" algn="ctr">
                        <a:lnSpc>
                          <a:spcPct val="106000"/>
                        </a:lnSpc>
                        <a:spcAft>
                          <a:spcPts val="0"/>
                        </a:spcAft>
                        <a:tabLst>
                          <a:tab pos="3838575" algn="l"/>
                        </a:tabLst>
                      </a:pPr>
                      <a:r>
                        <a:rPr lang="en-CA" sz="1600" b="1" dirty="0">
                          <a:effectLst/>
                          <a:latin typeface="+mj-lt"/>
                        </a:rPr>
                        <a:t>Z = 0.75</a:t>
                      </a:r>
                      <a:endParaRPr lang="en-CA" sz="1600" b="1" dirty="0">
                        <a:effectLst/>
                        <a:latin typeface="+mj-lt"/>
                        <a:ea typeface="Calibri"/>
                        <a:cs typeface="Times New Roman"/>
                      </a:endParaRPr>
                    </a:p>
                  </a:txBody>
                  <a:tcPr marL="68580" marR="68580" marT="0" marB="0"/>
                </a:tc>
                <a:tc>
                  <a:txBody>
                    <a:bodyPr/>
                    <a:lstStyle/>
                    <a:p>
                      <a:pPr indent="-156845" algn="ctr">
                        <a:lnSpc>
                          <a:spcPct val="106000"/>
                        </a:lnSpc>
                        <a:spcAft>
                          <a:spcPts val="0"/>
                        </a:spcAft>
                        <a:tabLst>
                          <a:tab pos="3838575" algn="l"/>
                        </a:tabLst>
                      </a:pPr>
                      <a:r>
                        <a:rPr lang="en-CA" sz="1600" b="1" dirty="0">
                          <a:effectLst/>
                          <a:latin typeface="+mj-lt"/>
                        </a:rPr>
                        <a:t>Z = 0.80</a:t>
                      </a:r>
                      <a:endParaRPr lang="en-CA" sz="1600" b="1" dirty="0">
                        <a:effectLst/>
                        <a:latin typeface="+mj-lt"/>
                        <a:ea typeface="Calibri"/>
                        <a:cs typeface="Times New Roman"/>
                      </a:endParaRPr>
                    </a:p>
                  </a:txBody>
                  <a:tcPr marL="68580" marR="68580" marT="0" marB="0"/>
                </a:tc>
                <a:tc>
                  <a:txBody>
                    <a:bodyPr/>
                    <a:lstStyle/>
                    <a:p>
                      <a:pPr indent="-156845" algn="ctr">
                        <a:lnSpc>
                          <a:spcPct val="106000"/>
                        </a:lnSpc>
                        <a:spcAft>
                          <a:spcPts val="0"/>
                        </a:spcAft>
                        <a:tabLst>
                          <a:tab pos="3838575" algn="l"/>
                        </a:tabLst>
                      </a:pPr>
                      <a:r>
                        <a:rPr lang="en-CA" sz="1600" b="1" dirty="0">
                          <a:effectLst/>
                          <a:latin typeface="+mj-lt"/>
                        </a:rPr>
                        <a:t>Z = 0.85</a:t>
                      </a:r>
                      <a:endParaRPr lang="en-CA" sz="1600" b="1" dirty="0">
                        <a:effectLst/>
                        <a:latin typeface="+mj-lt"/>
                        <a:ea typeface="Calibri"/>
                        <a:cs typeface="Times New Roman"/>
                      </a:endParaRPr>
                    </a:p>
                  </a:txBody>
                  <a:tcPr marL="68580" marR="68580" marT="0" marB="0"/>
                </a:tc>
                <a:tc>
                  <a:txBody>
                    <a:bodyPr/>
                    <a:lstStyle/>
                    <a:p>
                      <a:pPr indent="-156845" algn="ctr">
                        <a:lnSpc>
                          <a:spcPct val="106000"/>
                        </a:lnSpc>
                        <a:spcAft>
                          <a:spcPts val="0"/>
                        </a:spcAft>
                        <a:tabLst>
                          <a:tab pos="3838575" algn="l"/>
                        </a:tabLst>
                      </a:pPr>
                      <a:r>
                        <a:rPr lang="en-CA" sz="1600" b="1" dirty="0">
                          <a:effectLst/>
                          <a:latin typeface="+mj-lt"/>
                          <a:ea typeface="Calibri"/>
                          <a:cs typeface="Times New Roman"/>
                        </a:rPr>
                        <a:t>Z=1.00</a:t>
                      </a:r>
                    </a:p>
                  </a:txBody>
                  <a:tcPr marL="68580" marR="68580" marT="0" marB="0"/>
                </a:tc>
                <a:extLst>
                  <a:ext uri="{0D108BD9-81ED-4DB2-BD59-A6C34878D82A}">
                    <a16:rowId xmlns:a16="http://schemas.microsoft.com/office/drawing/2014/main" val="10000"/>
                  </a:ext>
                </a:extLst>
              </a:tr>
              <a:tr h="353598">
                <a:tc>
                  <a:txBody>
                    <a:bodyPr/>
                    <a:lstStyle/>
                    <a:p>
                      <a:pPr algn="ctr">
                        <a:lnSpc>
                          <a:spcPct val="106000"/>
                        </a:lnSpc>
                        <a:spcAft>
                          <a:spcPts val="0"/>
                        </a:spcAft>
                        <a:tabLst>
                          <a:tab pos="3838575" algn="l"/>
                        </a:tabLst>
                      </a:pPr>
                      <a:r>
                        <a:rPr lang="en-CA" sz="1600" dirty="0">
                          <a:effectLst/>
                          <a:latin typeface="+mj-lt"/>
                        </a:rPr>
                        <a:t>Accuracy</a:t>
                      </a:r>
                      <a:endParaRPr lang="en-CA" sz="1600" dirty="0">
                        <a:effectLst/>
                        <a:latin typeface="+mj-lt"/>
                        <a:ea typeface="Calibri"/>
                        <a:cs typeface="Times New Roman"/>
                      </a:endParaRPr>
                    </a:p>
                  </a:txBody>
                  <a:tcPr marL="68580" marR="68580" marT="0" marB="0"/>
                </a:tc>
                <a:tc>
                  <a:txBody>
                    <a:bodyPr/>
                    <a:lstStyle/>
                    <a:p>
                      <a:pPr indent="-156845" algn="ctr">
                        <a:lnSpc>
                          <a:spcPct val="106000"/>
                        </a:lnSpc>
                        <a:spcAft>
                          <a:spcPts val="0"/>
                        </a:spcAft>
                        <a:tabLst>
                          <a:tab pos="3838575" algn="l"/>
                        </a:tabLst>
                      </a:pPr>
                      <a:r>
                        <a:rPr lang="en-CA" sz="1600" dirty="0">
                          <a:effectLst/>
                          <a:latin typeface="+mj-lt"/>
                          <a:ea typeface="Calibri"/>
                          <a:cs typeface="Times New Roman"/>
                        </a:rPr>
                        <a:t>79.17%</a:t>
                      </a:r>
                    </a:p>
                  </a:txBody>
                  <a:tcPr marL="68580" marR="68580" marT="0" marB="0"/>
                </a:tc>
                <a:tc>
                  <a:txBody>
                    <a:bodyPr/>
                    <a:lstStyle/>
                    <a:p>
                      <a:pPr indent="-156845" algn="ctr">
                        <a:lnSpc>
                          <a:spcPct val="106000"/>
                        </a:lnSpc>
                        <a:spcAft>
                          <a:spcPts val="0"/>
                        </a:spcAft>
                        <a:tabLst>
                          <a:tab pos="3838575" algn="l"/>
                        </a:tabLst>
                      </a:pPr>
                      <a:r>
                        <a:rPr lang="en-CA" sz="1600" dirty="0">
                          <a:effectLst/>
                          <a:latin typeface="+mj-lt"/>
                        </a:rPr>
                        <a:t>69.96%</a:t>
                      </a:r>
                      <a:endParaRPr lang="en-CA" sz="1600" dirty="0">
                        <a:effectLst/>
                        <a:latin typeface="+mj-lt"/>
                        <a:ea typeface="Calibri"/>
                        <a:cs typeface="Times New Roman"/>
                      </a:endParaRPr>
                    </a:p>
                  </a:txBody>
                  <a:tcPr marL="68580" marR="68580" marT="0" marB="0"/>
                </a:tc>
                <a:tc>
                  <a:txBody>
                    <a:bodyPr/>
                    <a:lstStyle/>
                    <a:p>
                      <a:pPr indent="-156845" algn="ctr">
                        <a:lnSpc>
                          <a:spcPct val="106000"/>
                        </a:lnSpc>
                        <a:spcAft>
                          <a:spcPts val="0"/>
                        </a:spcAft>
                        <a:tabLst>
                          <a:tab pos="3838575" algn="l"/>
                        </a:tabLst>
                      </a:pPr>
                      <a:r>
                        <a:rPr lang="en-CA" sz="1600" dirty="0">
                          <a:effectLst/>
                          <a:latin typeface="+mj-lt"/>
                        </a:rPr>
                        <a:t>57.07%</a:t>
                      </a:r>
                      <a:endParaRPr lang="en-CA" sz="1600" dirty="0">
                        <a:effectLst/>
                        <a:latin typeface="+mj-lt"/>
                        <a:ea typeface="Calibri"/>
                        <a:cs typeface="Times New Roman"/>
                      </a:endParaRPr>
                    </a:p>
                  </a:txBody>
                  <a:tcPr marL="68580" marR="68580" marT="0" marB="0"/>
                </a:tc>
                <a:tc>
                  <a:txBody>
                    <a:bodyPr/>
                    <a:lstStyle/>
                    <a:p>
                      <a:pPr indent="-156845" algn="ctr">
                        <a:lnSpc>
                          <a:spcPct val="106000"/>
                        </a:lnSpc>
                        <a:spcAft>
                          <a:spcPts val="0"/>
                        </a:spcAft>
                        <a:tabLst>
                          <a:tab pos="3838575" algn="l"/>
                        </a:tabLst>
                      </a:pPr>
                      <a:r>
                        <a:rPr lang="en-CA" sz="1600" dirty="0">
                          <a:effectLst/>
                          <a:latin typeface="+mj-lt"/>
                        </a:rPr>
                        <a:t>40.57%</a:t>
                      </a:r>
                      <a:endParaRPr lang="en-CA" sz="1600" dirty="0">
                        <a:effectLst/>
                        <a:latin typeface="+mj-lt"/>
                        <a:ea typeface="Calibri"/>
                        <a:cs typeface="Times New Roman"/>
                      </a:endParaRPr>
                    </a:p>
                  </a:txBody>
                  <a:tcPr marL="68580" marR="68580" marT="0" marB="0"/>
                </a:tc>
                <a:tc>
                  <a:txBody>
                    <a:bodyPr/>
                    <a:lstStyle/>
                    <a:p>
                      <a:pPr indent="-156845" algn="ctr">
                        <a:lnSpc>
                          <a:spcPct val="106000"/>
                        </a:lnSpc>
                        <a:spcAft>
                          <a:spcPts val="0"/>
                        </a:spcAft>
                        <a:tabLst>
                          <a:tab pos="3838575" algn="l"/>
                        </a:tabLst>
                      </a:pPr>
                      <a:r>
                        <a:rPr lang="en-CA" sz="1600" dirty="0">
                          <a:effectLst/>
                          <a:latin typeface="+mj-lt"/>
                          <a:ea typeface="Calibri"/>
                          <a:cs typeface="Times New Roman"/>
                        </a:rPr>
                        <a:t>20.83%</a:t>
                      </a:r>
                    </a:p>
                  </a:txBody>
                  <a:tcPr marL="68580" marR="68580" marT="0" marB="0"/>
                </a:tc>
                <a:extLst>
                  <a:ext uri="{0D108BD9-81ED-4DB2-BD59-A6C34878D82A}">
                    <a16:rowId xmlns:a16="http://schemas.microsoft.com/office/drawing/2014/main" val="10001"/>
                  </a:ext>
                </a:extLst>
              </a:tr>
              <a:tr h="444930">
                <a:tc>
                  <a:txBody>
                    <a:bodyPr/>
                    <a:lstStyle/>
                    <a:p>
                      <a:pPr algn="ctr">
                        <a:lnSpc>
                          <a:spcPct val="106000"/>
                        </a:lnSpc>
                        <a:spcAft>
                          <a:spcPts val="0"/>
                        </a:spcAft>
                        <a:tabLst>
                          <a:tab pos="3838575" algn="l"/>
                        </a:tabLst>
                      </a:pPr>
                      <a:r>
                        <a:rPr lang="en-CA" sz="1600" dirty="0">
                          <a:effectLst/>
                          <a:latin typeface="+mj-lt"/>
                        </a:rPr>
                        <a:t>True Positive Rate</a:t>
                      </a:r>
                      <a:endParaRPr lang="en-CA" sz="1600" dirty="0">
                        <a:effectLst/>
                        <a:latin typeface="+mj-lt"/>
                        <a:ea typeface="Calibri"/>
                        <a:cs typeface="Times New Roman"/>
                      </a:endParaRPr>
                    </a:p>
                  </a:txBody>
                  <a:tcPr marL="68580" marR="68580" marT="0" marB="0"/>
                </a:tc>
                <a:tc>
                  <a:txBody>
                    <a:bodyPr/>
                    <a:lstStyle/>
                    <a:p>
                      <a:pPr indent="-156845" algn="ctr">
                        <a:lnSpc>
                          <a:spcPct val="106000"/>
                        </a:lnSpc>
                        <a:spcAft>
                          <a:spcPts val="0"/>
                        </a:spcAft>
                        <a:tabLst>
                          <a:tab pos="3838575" algn="l"/>
                        </a:tabLst>
                      </a:pPr>
                      <a:r>
                        <a:rPr lang="en-CA" sz="1600" dirty="0">
                          <a:effectLst/>
                          <a:latin typeface="+mj-lt"/>
                          <a:ea typeface="Calibri"/>
                          <a:cs typeface="Times New Roman"/>
                        </a:rPr>
                        <a:t>100.00%</a:t>
                      </a:r>
                    </a:p>
                  </a:txBody>
                  <a:tcPr marL="68580" marR="68580" marT="0" marB="0"/>
                </a:tc>
                <a:tc>
                  <a:txBody>
                    <a:bodyPr/>
                    <a:lstStyle/>
                    <a:p>
                      <a:pPr indent="-156845" algn="ctr">
                        <a:lnSpc>
                          <a:spcPct val="106000"/>
                        </a:lnSpc>
                        <a:spcAft>
                          <a:spcPts val="0"/>
                        </a:spcAft>
                        <a:tabLst>
                          <a:tab pos="3838575" algn="l"/>
                        </a:tabLst>
                      </a:pPr>
                      <a:r>
                        <a:rPr lang="en-CA" sz="1600" dirty="0">
                          <a:effectLst/>
                          <a:latin typeface="+mj-lt"/>
                        </a:rPr>
                        <a:t>76.83%</a:t>
                      </a:r>
                      <a:endParaRPr lang="en-CA" sz="1600" dirty="0">
                        <a:effectLst/>
                        <a:latin typeface="+mj-lt"/>
                        <a:ea typeface="Calibri"/>
                        <a:cs typeface="Times New Roman"/>
                      </a:endParaRPr>
                    </a:p>
                  </a:txBody>
                  <a:tcPr marL="68580" marR="68580" marT="0" marB="0"/>
                </a:tc>
                <a:tc>
                  <a:txBody>
                    <a:bodyPr/>
                    <a:lstStyle/>
                    <a:p>
                      <a:pPr indent="-156845" algn="ctr">
                        <a:lnSpc>
                          <a:spcPct val="106000"/>
                        </a:lnSpc>
                        <a:spcAft>
                          <a:spcPts val="0"/>
                        </a:spcAft>
                        <a:tabLst>
                          <a:tab pos="3838575" algn="l"/>
                        </a:tabLst>
                      </a:pPr>
                      <a:r>
                        <a:rPr lang="en-CA" sz="1600" dirty="0">
                          <a:effectLst/>
                          <a:latin typeface="+mj-lt"/>
                        </a:rPr>
                        <a:t>53.94%</a:t>
                      </a:r>
                      <a:endParaRPr lang="en-CA" sz="1600" dirty="0">
                        <a:effectLst/>
                        <a:latin typeface="+mj-lt"/>
                        <a:ea typeface="Calibri"/>
                        <a:cs typeface="Times New Roman"/>
                      </a:endParaRPr>
                    </a:p>
                  </a:txBody>
                  <a:tcPr marL="68580" marR="68580" marT="0" marB="0"/>
                </a:tc>
                <a:tc>
                  <a:txBody>
                    <a:bodyPr/>
                    <a:lstStyle/>
                    <a:p>
                      <a:pPr indent="-156845" algn="ctr">
                        <a:lnSpc>
                          <a:spcPct val="106000"/>
                        </a:lnSpc>
                        <a:spcAft>
                          <a:spcPts val="0"/>
                        </a:spcAft>
                        <a:tabLst>
                          <a:tab pos="3838575" algn="l"/>
                        </a:tabLst>
                      </a:pPr>
                      <a:r>
                        <a:rPr lang="en-CA" sz="1600" dirty="0">
                          <a:effectLst/>
                          <a:latin typeface="+mj-lt"/>
                        </a:rPr>
                        <a:t>28.74%</a:t>
                      </a:r>
                      <a:endParaRPr lang="en-CA" sz="1600" dirty="0">
                        <a:effectLst/>
                        <a:latin typeface="+mj-lt"/>
                        <a:ea typeface="Calibri"/>
                        <a:cs typeface="Times New Roman"/>
                      </a:endParaRPr>
                    </a:p>
                  </a:txBody>
                  <a:tcPr marL="68580" marR="68580" marT="0" marB="0"/>
                </a:tc>
                <a:tc>
                  <a:txBody>
                    <a:bodyPr/>
                    <a:lstStyle/>
                    <a:p>
                      <a:pPr indent="-156845" algn="ctr">
                        <a:lnSpc>
                          <a:spcPct val="106000"/>
                        </a:lnSpc>
                        <a:spcAft>
                          <a:spcPts val="0"/>
                        </a:spcAft>
                        <a:tabLst>
                          <a:tab pos="3838575" algn="l"/>
                        </a:tabLst>
                      </a:pPr>
                      <a:r>
                        <a:rPr lang="en-CA" sz="1600" dirty="0">
                          <a:effectLst/>
                          <a:latin typeface="+mj-lt"/>
                          <a:ea typeface="Calibri"/>
                          <a:cs typeface="Times New Roman"/>
                        </a:rPr>
                        <a:t>0.00%</a:t>
                      </a:r>
                    </a:p>
                  </a:txBody>
                  <a:tcPr marL="68580" marR="68580" marT="0" marB="0"/>
                </a:tc>
                <a:extLst>
                  <a:ext uri="{0D108BD9-81ED-4DB2-BD59-A6C34878D82A}">
                    <a16:rowId xmlns:a16="http://schemas.microsoft.com/office/drawing/2014/main" val="10002"/>
                  </a:ext>
                </a:extLst>
              </a:tr>
              <a:tr h="360040">
                <a:tc>
                  <a:txBody>
                    <a:bodyPr/>
                    <a:lstStyle/>
                    <a:p>
                      <a:pPr algn="ctr">
                        <a:lnSpc>
                          <a:spcPct val="106000"/>
                        </a:lnSpc>
                        <a:spcAft>
                          <a:spcPts val="0"/>
                        </a:spcAft>
                        <a:tabLst>
                          <a:tab pos="3838575" algn="l"/>
                        </a:tabLst>
                      </a:pPr>
                      <a:r>
                        <a:rPr lang="en-CA" sz="1600" dirty="0">
                          <a:effectLst/>
                          <a:latin typeface="+mj-lt"/>
                        </a:rPr>
                        <a:t>True Negative Rate</a:t>
                      </a:r>
                      <a:endParaRPr lang="en-CA" sz="1600" dirty="0">
                        <a:effectLst/>
                        <a:latin typeface="+mj-lt"/>
                        <a:ea typeface="Calibri"/>
                        <a:cs typeface="Times New Roman"/>
                      </a:endParaRPr>
                    </a:p>
                  </a:txBody>
                  <a:tcPr marL="68580" marR="68580" marT="0" marB="0"/>
                </a:tc>
                <a:tc>
                  <a:txBody>
                    <a:bodyPr/>
                    <a:lstStyle/>
                    <a:p>
                      <a:pPr indent="-156845" algn="ctr">
                        <a:lnSpc>
                          <a:spcPct val="106000"/>
                        </a:lnSpc>
                        <a:spcAft>
                          <a:spcPts val="0"/>
                        </a:spcAft>
                        <a:tabLst>
                          <a:tab pos="3838575" algn="l"/>
                        </a:tabLst>
                      </a:pPr>
                      <a:r>
                        <a:rPr lang="en-CA" sz="1600" dirty="0">
                          <a:effectLst/>
                          <a:latin typeface="+mj-lt"/>
                          <a:ea typeface="Calibri"/>
                          <a:cs typeface="Times New Roman"/>
                        </a:rPr>
                        <a:t>0.00%</a:t>
                      </a:r>
                    </a:p>
                  </a:txBody>
                  <a:tcPr marL="68580" marR="68580" marT="0" marB="0"/>
                </a:tc>
                <a:tc>
                  <a:txBody>
                    <a:bodyPr/>
                    <a:lstStyle/>
                    <a:p>
                      <a:pPr indent="-156845" algn="ctr">
                        <a:lnSpc>
                          <a:spcPct val="106000"/>
                        </a:lnSpc>
                        <a:spcAft>
                          <a:spcPts val="0"/>
                        </a:spcAft>
                        <a:tabLst>
                          <a:tab pos="3838575" algn="l"/>
                        </a:tabLst>
                      </a:pPr>
                      <a:r>
                        <a:rPr lang="en-CA" sz="1600" dirty="0">
                          <a:effectLst/>
                          <a:latin typeface="+mj-lt"/>
                        </a:rPr>
                        <a:t>43.82%</a:t>
                      </a:r>
                      <a:endParaRPr lang="en-CA" sz="1600" dirty="0">
                        <a:effectLst/>
                        <a:latin typeface="+mj-lt"/>
                        <a:ea typeface="Calibri"/>
                        <a:cs typeface="Times New Roman"/>
                      </a:endParaRPr>
                    </a:p>
                  </a:txBody>
                  <a:tcPr marL="68580" marR="68580" marT="0" marB="0"/>
                </a:tc>
                <a:tc>
                  <a:txBody>
                    <a:bodyPr/>
                    <a:lstStyle/>
                    <a:p>
                      <a:pPr indent="-156845" algn="ctr">
                        <a:lnSpc>
                          <a:spcPct val="106000"/>
                        </a:lnSpc>
                        <a:spcAft>
                          <a:spcPts val="0"/>
                        </a:spcAft>
                        <a:tabLst>
                          <a:tab pos="3838575" algn="l"/>
                        </a:tabLst>
                      </a:pPr>
                      <a:r>
                        <a:rPr lang="en-CA" sz="1600" dirty="0">
                          <a:effectLst/>
                          <a:latin typeface="+mj-lt"/>
                        </a:rPr>
                        <a:t>68.97%</a:t>
                      </a:r>
                      <a:endParaRPr lang="en-CA" sz="1600" dirty="0">
                        <a:effectLst/>
                        <a:latin typeface="+mj-lt"/>
                        <a:ea typeface="Calibri"/>
                        <a:cs typeface="Times New Roman"/>
                      </a:endParaRPr>
                    </a:p>
                  </a:txBody>
                  <a:tcPr marL="68580" marR="68580" marT="0" marB="0"/>
                </a:tc>
                <a:tc>
                  <a:txBody>
                    <a:bodyPr/>
                    <a:lstStyle/>
                    <a:p>
                      <a:pPr indent="-156845" algn="ctr">
                        <a:lnSpc>
                          <a:spcPct val="106000"/>
                        </a:lnSpc>
                        <a:spcAft>
                          <a:spcPts val="0"/>
                        </a:spcAft>
                        <a:tabLst>
                          <a:tab pos="3838575" algn="l"/>
                        </a:tabLst>
                      </a:pPr>
                      <a:r>
                        <a:rPr lang="en-CA" sz="1600" dirty="0">
                          <a:effectLst/>
                          <a:latin typeface="+mj-lt"/>
                        </a:rPr>
                        <a:t>85.53%</a:t>
                      </a:r>
                      <a:endParaRPr lang="en-CA" sz="1600" dirty="0">
                        <a:effectLst/>
                        <a:latin typeface="+mj-lt"/>
                        <a:ea typeface="Calibri"/>
                        <a:cs typeface="Times New Roman"/>
                      </a:endParaRPr>
                    </a:p>
                  </a:txBody>
                  <a:tcPr marL="68580" marR="68580" marT="0" marB="0"/>
                </a:tc>
                <a:tc>
                  <a:txBody>
                    <a:bodyPr/>
                    <a:lstStyle/>
                    <a:p>
                      <a:pPr indent="-156845" algn="ctr">
                        <a:lnSpc>
                          <a:spcPct val="106000"/>
                        </a:lnSpc>
                        <a:spcAft>
                          <a:spcPts val="0"/>
                        </a:spcAft>
                        <a:tabLst>
                          <a:tab pos="3838575" algn="l"/>
                        </a:tabLst>
                      </a:pPr>
                      <a:r>
                        <a:rPr lang="en-CA" sz="1600" dirty="0">
                          <a:effectLst/>
                          <a:latin typeface="+mj-lt"/>
                          <a:ea typeface="Calibri"/>
                          <a:cs typeface="Times New Roman"/>
                        </a:rPr>
                        <a:t>100.00%</a:t>
                      </a:r>
                    </a:p>
                  </a:txBody>
                  <a:tcPr marL="68580" marR="68580" marT="0" marB="0"/>
                </a:tc>
                <a:extLst>
                  <a:ext uri="{0D108BD9-81ED-4DB2-BD59-A6C34878D82A}">
                    <a16:rowId xmlns:a16="http://schemas.microsoft.com/office/drawing/2014/main" val="10003"/>
                  </a:ext>
                </a:extLst>
              </a:tr>
              <a:tr h="360040">
                <a:tc>
                  <a:txBody>
                    <a:bodyPr/>
                    <a:lstStyle/>
                    <a:p>
                      <a:pPr algn="ctr">
                        <a:lnSpc>
                          <a:spcPct val="106000"/>
                        </a:lnSpc>
                        <a:spcAft>
                          <a:spcPts val="0"/>
                        </a:spcAft>
                        <a:tabLst>
                          <a:tab pos="3838575" algn="l"/>
                        </a:tabLst>
                      </a:pPr>
                      <a:r>
                        <a:rPr lang="en-CA" sz="1600">
                          <a:effectLst/>
                          <a:latin typeface="+mj-lt"/>
                        </a:rPr>
                        <a:t>False Positive Rate</a:t>
                      </a:r>
                      <a:endParaRPr lang="en-CA" sz="1600">
                        <a:effectLst/>
                        <a:latin typeface="+mj-lt"/>
                        <a:ea typeface="Calibri"/>
                        <a:cs typeface="Times New Roman"/>
                      </a:endParaRPr>
                    </a:p>
                  </a:txBody>
                  <a:tcPr marL="68580" marR="68580" marT="0" marB="0"/>
                </a:tc>
                <a:tc>
                  <a:txBody>
                    <a:bodyPr/>
                    <a:lstStyle/>
                    <a:p>
                      <a:pPr indent="-156845" algn="ctr">
                        <a:lnSpc>
                          <a:spcPct val="106000"/>
                        </a:lnSpc>
                        <a:spcAft>
                          <a:spcPts val="0"/>
                        </a:spcAft>
                        <a:tabLst>
                          <a:tab pos="3838575" algn="l"/>
                        </a:tabLst>
                      </a:pPr>
                      <a:r>
                        <a:rPr lang="en-CA" sz="1600" dirty="0">
                          <a:effectLst/>
                          <a:latin typeface="+mj-lt"/>
                          <a:ea typeface="Calibri"/>
                          <a:cs typeface="Times New Roman"/>
                        </a:rPr>
                        <a:t>100.00%</a:t>
                      </a:r>
                    </a:p>
                  </a:txBody>
                  <a:tcPr marL="68580" marR="68580" marT="0" marB="0"/>
                </a:tc>
                <a:tc>
                  <a:txBody>
                    <a:bodyPr/>
                    <a:lstStyle/>
                    <a:p>
                      <a:pPr indent="-156845" algn="ctr">
                        <a:lnSpc>
                          <a:spcPct val="106000"/>
                        </a:lnSpc>
                        <a:spcAft>
                          <a:spcPts val="0"/>
                        </a:spcAft>
                        <a:tabLst>
                          <a:tab pos="3838575" algn="l"/>
                        </a:tabLst>
                      </a:pPr>
                      <a:r>
                        <a:rPr lang="en-CA" sz="1600" dirty="0">
                          <a:effectLst/>
                          <a:latin typeface="+mj-lt"/>
                        </a:rPr>
                        <a:t>56.18%</a:t>
                      </a:r>
                      <a:endParaRPr lang="en-CA" sz="1600" dirty="0">
                        <a:effectLst/>
                        <a:latin typeface="+mj-lt"/>
                        <a:ea typeface="Calibri"/>
                        <a:cs typeface="Times New Roman"/>
                      </a:endParaRPr>
                    </a:p>
                  </a:txBody>
                  <a:tcPr marL="68580" marR="68580" marT="0" marB="0"/>
                </a:tc>
                <a:tc>
                  <a:txBody>
                    <a:bodyPr/>
                    <a:lstStyle/>
                    <a:p>
                      <a:pPr indent="-156845" algn="ctr">
                        <a:lnSpc>
                          <a:spcPct val="106000"/>
                        </a:lnSpc>
                        <a:spcAft>
                          <a:spcPts val="0"/>
                        </a:spcAft>
                        <a:tabLst>
                          <a:tab pos="3838575" algn="l"/>
                        </a:tabLst>
                      </a:pPr>
                      <a:r>
                        <a:rPr lang="en-CA" sz="1600" dirty="0">
                          <a:effectLst/>
                          <a:latin typeface="+mj-lt"/>
                        </a:rPr>
                        <a:t>31.03%</a:t>
                      </a:r>
                      <a:endParaRPr lang="en-CA" sz="1600" dirty="0">
                        <a:effectLst/>
                        <a:latin typeface="+mj-lt"/>
                        <a:ea typeface="Calibri"/>
                        <a:cs typeface="Times New Roman"/>
                      </a:endParaRPr>
                    </a:p>
                  </a:txBody>
                  <a:tcPr marL="68580" marR="68580" marT="0" marB="0"/>
                </a:tc>
                <a:tc>
                  <a:txBody>
                    <a:bodyPr/>
                    <a:lstStyle/>
                    <a:p>
                      <a:pPr indent="-156845" algn="ctr">
                        <a:lnSpc>
                          <a:spcPct val="106000"/>
                        </a:lnSpc>
                        <a:spcAft>
                          <a:spcPts val="0"/>
                        </a:spcAft>
                        <a:tabLst>
                          <a:tab pos="3838575" algn="l"/>
                        </a:tabLst>
                      </a:pPr>
                      <a:r>
                        <a:rPr lang="en-CA" sz="1600" dirty="0">
                          <a:effectLst/>
                          <a:latin typeface="+mj-lt"/>
                        </a:rPr>
                        <a:t>14.47%</a:t>
                      </a:r>
                      <a:endParaRPr lang="en-CA" sz="1600" dirty="0">
                        <a:effectLst/>
                        <a:latin typeface="+mj-lt"/>
                        <a:ea typeface="Calibri"/>
                        <a:cs typeface="Times New Roman"/>
                      </a:endParaRPr>
                    </a:p>
                  </a:txBody>
                  <a:tcPr marL="68580" marR="68580" marT="0" marB="0"/>
                </a:tc>
                <a:tc>
                  <a:txBody>
                    <a:bodyPr/>
                    <a:lstStyle/>
                    <a:p>
                      <a:pPr indent="-156845" algn="ctr">
                        <a:lnSpc>
                          <a:spcPct val="106000"/>
                        </a:lnSpc>
                        <a:spcAft>
                          <a:spcPts val="0"/>
                        </a:spcAft>
                        <a:tabLst>
                          <a:tab pos="3838575" algn="l"/>
                        </a:tabLst>
                      </a:pPr>
                      <a:r>
                        <a:rPr lang="en-CA" sz="1600" dirty="0">
                          <a:effectLst/>
                          <a:latin typeface="+mj-lt"/>
                          <a:ea typeface="Calibri"/>
                          <a:cs typeface="Times New Roman"/>
                        </a:rPr>
                        <a:t>0.00%</a:t>
                      </a:r>
                    </a:p>
                  </a:txBody>
                  <a:tcPr marL="68580" marR="68580" marT="0" marB="0"/>
                </a:tc>
                <a:extLst>
                  <a:ext uri="{0D108BD9-81ED-4DB2-BD59-A6C34878D82A}">
                    <a16:rowId xmlns:a16="http://schemas.microsoft.com/office/drawing/2014/main" val="10004"/>
                  </a:ext>
                </a:extLst>
              </a:tr>
              <a:tr h="353598">
                <a:tc>
                  <a:txBody>
                    <a:bodyPr/>
                    <a:lstStyle/>
                    <a:p>
                      <a:pPr algn="ctr">
                        <a:lnSpc>
                          <a:spcPct val="106000"/>
                        </a:lnSpc>
                        <a:spcAft>
                          <a:spcPts val="0"/>
                        </a:spcAft>
                        <a:tabLst>
                          <a:tab pos="3838575" algn="l"/>
                        </a:tabLst>
                      </a:pPr>
                      <a:r>
                        <a:rPr lang="en-CA" sz="1600" dirty="0">
                          <a:effectLst/>
                          <a:latin typeface="+mj-lt"/>
                        </a:rPr>
                        <a:t>Precision</a:t>
                      </a:r>
                      <a:endParaRPr lang="en-CA" sz="1600" dirty="0">
                        <a:effectLst/>
                        <a:latin typeface="+mj-lt"/>
                        <a:ea typeface="Calibri"/>
                        <a:cs typeface="Times New Roman"/>
                      </a:endParaRPr>
                    </a:p>
                  </a:txBody>
                  <a:tcPr marL="68580" marR="68580" marT="0" marB="0"/>
                </a:tc>
                <a:tc>
                  <a:txBody>
                    <a:bodyPr/>
                    <a:lstStyle/>
                    <a:p>
                      <a:pPr indent="-156845" algn="ctr">
                        <a:lnSpc>
                          <a:spcPct val="106000"/>
                        </a:lnSpc>
                        <a:spcAft>
                          <a:spcPts val="0"/>
                        </a:spcAft>
                        <a:tabLst>
                          <a:tab pos="3838575" algn="l"/>
                        </a:tabLst>
                      </a:pPr>
                      <a:r>
                        <a:rPr lang="en-CA" sz="1600" dirty="0">
                          <a:effectLst/>
                          <a:latin typeface="+mj-lt"/>
                          <a:ea typeface="Calibri"/>
                          <a:cs typeface="Times New Roman"/>
                        </a:rPr>
                        <a:t>79.17%</a:t>
                      </a:r>
                    </a:p>
                  </a:txBody>
                  <a:tcPr marL="68580" marR="68580" marT="0" marB="0"/>
                </a:tc>
                <a:tc>
                  <a:txBody>
                    <a:bodyPr/>
                    <a:lstStyle/>
                    <a:p>
                      <a:pPr indent="-156845" algn="ctr">
                        <a:lnSpc>
                          <a:spcPct val="106000"/>
                        </a:lnSpc>
                        <a:spcAft>
                          <a:spcPts val="0"/>
                        </a:spcAft>
                        <a:tabLst>
                          <a:tab pos="3838575" algn="l"/>
                        </a:tabLst>
                      </a:pPr>
                      <a:r>
                        <a:rPr lang="en-CA" sz="1600" dirty="0">
                          <a:effectLst/>
                          <a:latin typeface="+mj-lt"/>
                        </a:rPr>
                        <a:t>83.87%</a:t>
                      </a:r>
                      <a:endParaRPr lang="en-CA" sz="1600" dirty="0">
                        <a:effectLst/>
                        <a:latin typeface="+mj-lt"/>
                        <a:ea typeface="Calibri"/>
                        <a:cs typeface="Times New Roman"/>
                      </a:endParaRPr>
                    </a:p>
                  </a:txBody>
                  <a:tcPr marL="68580" marR="68580" marT="0" marB="0"/>
                </a:tc>
                <a:tc>
                  <a:txBody>
                    <a:bodyPr/>
                    <a:lstStyle/>
                    <a:p>
                      <a:pPr indent="-156845" algn="ctr">
                        <a:lnSpc>
                          <a:spcPct val="106000"/>
                        </a:lnSpc>
                        <a:spcAft>
                          <a:spcPts val="0"/>
                        </a:spcAft>
                        <a:tabLst>
                          <a:tab pos="3838575" algn="l"/>
                        </a:tabLst>
                      </a:pPr>
                      <a:r>
                        <a:rPr lang="en-CA" sz="1600" dirty="0">
                          <a:effectLst/>
                          <a:latin typeface="+mj-lt"/>
                        </a:rPr>
                        <a:t>86.86%</a:t>
                      </a:r>
                      <a:endParaRPr lang="en-CA" sz="1600" dirty="0">
                        <a:effectLst/>
                        <a:latin typeface="+mj-lt"/>
                        <a:ea typeface="Calibri"/>
                        <a:cs typeface="Times New Roman"/>
                      </a:endParaRPr>
                    </a:p>
                  </a:txBody>
                  <a:tcPr marL="68580" marR="68580" marT="0" marB="0"/>
                </a:tc>
                <a:tc>
                  <a:txBody>
                    <a:bodyPr/>
                    <a:lstStyle/>
                    <a:p>
                      <a:pPr indent="-156845" algn="ctr">
                        <a:lnSpc>
                          <a:spcPct val="106000"/>
                        </a:lnSpc>
                        <a:spcAft>
                          <a:spcPts val="0"/>
                        </a:spcAft>
                        <a:tabLst>
                          <a:tab pos="3838575" algn="l"/>
                        </a:tabLst>
                      </a:pPr>
                      <a:r>
                        <a:rPr lang="en-CA" sz="1600" dirty="0">
                          <a:effectLst/>
                          <a:latin typeface="+mj-lt"/>
                        </a:rPr>
                        <a:t>88.31%</a:t>
                      </a:r>
                      <a:endParaRPr lang="en-CA" sz="1600" dirty="0">
                        <a:effectLst/>
                        <a:latin typeface="+mj-lt"/>
                        <a:ea typeface="Calibri"/>
                        <a:cs typeface="Times New Roman"/>
                      </a:endParaRPr>
                    </a:p>
                  </a:txBody>
                  <a:tcPr marL="68580" marR="68580" marT="0" marB="0"/>
                </a:tc>
                <a:tc>
                  <a:txBody>
                    <a:bodyPr/>
                    <a:lstStyle/>
                    <a:p>
                      <a:pPr indent="-156845" algn="ctr">
                        <a:lnSpc>
                          <a:spcPct val="106000"/>
                        </a:lnSpc>
                        <a:spcAft>
                          <a:spcPts val="0"/>
                        </a:spcAft>
                        <a:tabLst>
                          <a:tab pos="3838575" algn="l"/>
                        </a:tabLst>
                      </a:pPr>
                      <a:r>
                        <a:rPr lang="en-CA" sz="1600" dirty="0" err="1">
                          <a:effectLst/>
                          <a:latin typeface="+mj-lt"/>
                          <a:ea typeface="Calibri"/>
                          <a:cs typeface="Times New Roman"/>
                        </a:rPr>
                        <a:t>n.a.</a:t>
                      </a:r>
                      <a:endParaRPr lang="en-CA" sz="1600" dirty="0">
                        <a:effectLst/>
                        <a:latin typeface="+mj-lt"/>
                        <a:ea typeface="Calibri"/>
                        <a:cs typeface="Times New Roman"/>
                      </a:endParaRPr>
                    </a:p>
                  </a:txBody>
                  <a:tcPr marL="68580" marR="68580" marT="0" marB="0"/>
                </a:tc>
                <a:extLst>
                  <a:ext uri="{0D108BD9-81ED-4DB2-BD59-A6C34878D82A}">
                    <a16:rowId xmlns:a16="http://schemas.microsoft.com/office/drawing/2014/main" val="10005"/>
                  </a:ext>
                </a:extLst>
              </a:tr>
              <a:tr h="353598">
                <a:tc>
                  <a:txBody>
                    <a:bodyPr/>
                    <a:lstStyle/>
                    <a:p>
                      <a:pPr algn="ctr">
                        <a:lnSpc>
                          <a:spcPct val="106000"/>
                        </a:lnSpc>
                        <a:spcAft>
                          <a:spcPts val="0"/>
                        </a:spcAft>
                        <a:tabLst>
                          <a:tab pos="3838575" algn="l"/>
                        </a:tabLst>
                      </a:pPr>
                      <a:r>
                        <a:rPr lang="en-US" sz="1600" dirty="0">
                          <a:effectLst/>
                          <a:latin typeface="+mj-lt"/>
                          <a:ea typeface="Calibri"/>
                          <a:cs typeface="Times New Roman"/>
                        </a:rPr>
                        <a:t>F-score</a:t>
                      </a:r>
                      <a:endParaRPr lang="en-CA" sz="1600" dirty="0">
                        <a:effectLst/>
                        <a:latin typeface="+mj-lt"/>
                        <a:ea typeface="Calibri"/>
                        <a:cs typeface="Times New Roman"/>
                      </a:endParaRPr>
                    </a:p>
                  </a:txBody>
                  <a:tcPr marL="68580" marR="68580" marT="0" marB="0"/>
                </a:tc>
                <a:tc>
                  <a:txBody>
                    <a:bodyPr/>
                    <a:lstStyle/>
                    <a:p>
                      <a:pPr indent="-156845" algn="ctr">
                        <a:lnSpc>
                          <a:spcPct val="106000"/>
                        </a:lnSpc>
                        <a:spcAft>
                          <a:spcPts val="0"/>
                        </a:spcAft>
                        <a:tabLst>
                          <a:tab pos="3838575" algn="l"/>
                        </a:tabLst>
                      </a:pPr>
                      <a:r>
                        <a:rPr lang="en-CA" sz="1600" dirty="0">
                          <a:effectLst/>
                          <a:latin typeface="+mj-lt"/>
                          <a:ea typeface="Calibri"/>
                          <a:cs typeface="Times New Roman"/>
                        </a:rPr>
                        <a:t>88.37%</a:t>
                      </a:r>
                    </a:p>
                  </a:txBody>
                  <a:tcPr marL="68580" marR="68580" marT="0" marB="0"/>
                </a:tc>
                <a:tc>
                  <a:txBody>
                    <a:bodyPr/>
                    <a:lstStyle/>
                    <a:p>
                      <a:pPr indent="-156845" algn="ctr">
                        <a:lnSpc>
                          <a:spcPct val="106000"/>
                        </a:lnSpc>
                        <a:spcAft>
                          <a:spcPts val="0"/>
                        </a:spcAft>
                        <a:tabLst>
                          <a:tab pos="3838575" algn="l"/>
                        </a:tabLst>
                      </a:pPr>
                      <a:r>
                        <a:rPr lang="en-US" sz="1600" dirty="0">
                          <a:effectLst/>
                          <a:latin typeface="+mj-lt"/>
                          <a:ea typeface="Calibri"/>
                          <a:cs typeface="Times New Roman"/>
                        </a:rPr>
                        <a:t>80.20%</a:t>
                      </a:r>
                      <a:endParaRPr lang="en-CA" sz="1600" dirty="0">
                        <a:effectLst/>
                        <a:latin typeface="+mj-lt"/>
                        <a:ea typeface="Calibri"/>
                        <a:cs typeface="Times New Roman"/>
                      </a:endParaRPr>
                    </a:p>
                  </a:txBody>
                  <a:tcPr marL="68580" marR="68580" marT="0" marB="0"/>
                </a:tc>
                <a:tc>
                  <a:txBody>
                    <a:bodyPr/>
                    <a:lstStyle/>
                    <a:p>
                      <a:pPr indent="-156845" algn="ctr">
                        <a:lnSpc>
                          <a:spcPct val="106000"/>
                        </a:lnSpc>
                        <a:spcAft>
                          <a:spcPts val="0"/>
                        </a:spcAft>
                        <a:tabLst>
                          <a:tab pos="3838575" algn="l"/>
                        </a:tabLst>
                      </a:pPr>
                      <a:r>
                        <a:rPr lang="en-US" sz="1600" dirty="0">
                          <a:effectLst/>
                          <a:latin typeface="+mj-lt"/>
                          <a:ea typeface="Calibri"/>
                          <a:cs typeface="Times New Roman"/>
                        </a:rPr>
                        <a:t>66.55%</a:t>
                      </a:r>
                      <a:endParaRPr lang="en-CA" sz="1600" dirty="0">
                        <a:effectLst/>
                        <a:latin typeface="+mj-lt"/>
                        <a:ea typeface="Calibri"/>
                        <a:cs typeface="Times New Roman"/>
                      </a:endParaRPr>
                    </a:p>
                  </a:txBody>
                  <a:tcPr marL="68580" marR="68580" marT="0" marB="0"/>
                </a:tc>
                <a:tc>
                  <a:txBody>
                    <a:bodyPr/>
                    <a:lstStyle/>
                    <a:p>
                      <a:pPr indent="-156845" algn="ctr">
                        <a:lnSpc>
                          <a:spcPct val="106000"/>
                        </a:lnSpc>
                        <a:spcAft>
                          <a:spcPts val="0"/>
                        </a:spcAft>
                        <a:tabLst>
                          <a:tab pos="3838575" algn="l"/>
                        </a:tabLst>
                      </a:pPr>
                      <a:r>
                        <a:rPr lang="en-US" sz="1600" dirty="0">
                          <a:effectLst/>
                          <a:latin typeface="+mj-lt"/>
                          <a:ea typeface="Calibri"/>
                          <a:cs typeface="Times New Roman"/>
                        </a:rPr>
                        <a:t>43.36%</a:t>
                      </a:r>
                      <a:endParaRPr lang="en-CA" sz="1600" dirty="0">
                        <a:effectLst/>
                        <a:latin typeface="+mj-lt"/>
                        <a:ea typeface="Calibri"/>
                        <a:cs typeface="Times New Roman"/>
                      </a:endParaRPr>
                    </a:p>
                  </a:txBody>
                  <a:tcPr marL="68580" marR="68580" marT="0" marB="0"/>
                </a:tc>
                <a:tc>
                  <a:txBody>
                    <a:bodyPr/>
                    <a:lstStyle/>
                    <a:p>
                      <a:pPr indent="-156845" algn="ctr">
                        <a:lnSpc>
                          <a:spcPct val="106000"/>
                        </a:lnSpc>
                        <a:spcAft>
                          <a:spcPts val="0"/>
                        </a:spcAft>
                        <a:tabLst>
                          <a:tab pos="3838575" algn="l"/>
                        </a:tabLst>
                      </a:pPr>
                      <a:r>
                        <a:rPr lang="en-CA" sz="1600">
                          <a:effectLst/>
                          <a:latin typeface="+mj-lt"/>
                          <a:ea typeface="Calibri"/>
                          <a:cs typeface="Times New Roman"/>
                        </a:rPr>
                        <a:t>n.a.</a:t>
                      </a:r>
                      <a:endParaRPr lang="en-CA" sz="1600" dirty="0">
                        <a:effectLst/>
                        <a:latin typeface="+mj-lt"/>
                        <a:ea typeface="Calibri"/>
                        <a:cs typeface="Times New Roman"/>
                      </a:endParaRPr>
                    </a:p>
                  </a:txBody>
                  <a:tcPr marL="68580" marR="68580" marT="0" marB="0"/>
                </a:tc>
                <a:extLst>
                  <a:ext uri="{0D108BD9-81ED-4DB2-BD59-A6C34878D82A}">
                    <a16:rowId xmlns:a16="http://schemas.microsoft.com/office/drawing/2014/main" val="4010082093"/>
                  </a:ext>
                </a:extLst>
              </a:tr>
            </a:tbl>
          </a:graphicData>
        </a:graphic>
      </p:graphicFrame>
    </p:spTree>
    <p:extLst>
      <p:ext uri="{BB962C8B-B14F-4D97-AF65-F5344CB8AC3E}">
        <p14:creationId xmlns:p14="http://schemas.microsoft.com/office/powerpoint/2010/main" val="288198491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6062" y="930275"/>
            <a:ext cx="8142361" cy="1143000"/>
          </a:xfrm>
        </p:spPr>
        <p:txBody>
          <a:bodyPr/>
          <a:lstStyle/>
          <a:p>
            <a:r>
              <a:rPr lang="en-CA" sz="2700" dirty="0"/>
              <a:t>As we change the Z criterion we get an ROC curve (receiver operating characteristics) curve, Figure 3.11</a:t>
            </a:r>
          </a:p>
        </p:txBody>
      </p:sp>
      <p:sp>
        <p:nvSpPr>
          <p:cNvPr id="4" name="Footer Placeholder 3"/>
          <p:cNvSpPr>
            <a:spLocks noGrp="1"/>
          </p:cNvSpPr>
          <p:nvPr>
            <p:ph type="ftr" sz="quarter" idx="11"/>
          </p:nvPr>
        </p:nvSpPr>
        <p:spPr/>
        <p:txBody>
          <a:bodyPr/>
          <a:lstStyle/>
          <a:p>
            <a:r>
              <a:rPr lang="en-US" dirty="0"/>
              <a:t>Machine Learning in Business, 4</a:t>
            </a:r>
            <a:r>
              <a:rPr lang="en-US" baseline="30000" dirty="0"/>
              <a:t>th</a:t>
            </a:r>
            <a:r>
              <a:rPr lang="en-US" dirty="0"/>
              <a:t> Ed. Copyright  © John C. Hull et al. 2025</a:t>
            </a:r>
            <a:endParaRPr lang="en-CA" dirty="0"/>
          </a:p>
        </p:txBody>
      </p:sp>
      <p:sp>
        <p:nvSpPr>
          <p:cNvPr id="5" name="Slide Number Placeholder 4"/>
          <p:cNvSpPr>
            <a:spLocks noGrp="1"/>
          </p:cNvSpPr>
          <p:nvPr>
            <p:ph type="sldNum" sz="quarter" idx="12"/>
          </p:nvPr>
        </p:nvSpPr>
        <p:spPr/>
        <p:txBody>
          <a:bodyPr/>
          <a:lstStyle/>
          <a:p>
            <a:fld id="{2E8C09BE-1715-42CA-A91A-E7B0E09A3015}" type="slidenum">
              <a:rPr lang="en-CA" smtClean="0"/>
              <a:t>34</a:t>
            </a:fld>
            <a:endParaRPr lang="en-CA"/>
          </a:p>
        </p:txBody>
      </p:sp>
      <p:sp>
        <p:nvSpPr>
          <p:cNvPr id="3" name="Content Placeholder 2"/>
          <p:cNvSpPr>
            <a:spLocks noGrp="1"/>
          </p:cNvSpPr>
          <p:nvPr>
            <p:ph idx="1"/>
          </p:nvPr>
        </p:nvSpPr>
        <p:spPr/>
        <p:txBody>
          <a:bodyPr/>
          <a:lstStyle/>
          <a:p>
            <a:pPr marL="0" indent="0">
              <a:buNone/>
            </a:pPr>
            <a:r>
              <a:rPr lang="en-US" dirty="0"/>
              <a:t> </a:t>
            </a:r>
            <a:endParaRPr lang="en-CA" dirty="0"/>
          </a:p>
        </p:txBody>
      </p:sp>
      <p:pic>
        <p:nvPicPr>
          <p:cNvPr id="7" name="Picture 6">
            <a:extLst>
              <a:ext uri="{FF2B5EF4-FFF2-40B4-BE49-F238E27FC236}">
                <a16:creationId xmlns:a16="http://schemas.microsoft.com/office/drawing/2014/main" id="{CFE964C7-B138-4F1A-9270-EDB135181B82}"/>
              </a:ext>
            </a:extLst>
          </p:cNvPr>
          <p:cNvPicPr>
            <a:picLocks noChangeAspect="1"/>
          </p:cNvPicPr>
          <p:nvPr/>
        </p:nvPicPr>
        <p:blipFill>
          <a:blip r:embed="rId2"/>
          <a:stretch>
            <a:fillRect/>
          </a:stretch>
        </p:blipFill>
        <p:spPr>
          <a:xfrm>
            <a:off x="872448" y="2409824"/>
            <a:ext cx="6651879" cy="3625218"/>
          </a:xfrm>
          <a:prstGeom prst="rect">
            <a:avLst/>
          </a:prstGeom>
        </p:spPr>
      </p:pic>
    </p:spTree>
    <p:extLst>
      <p:ext uri="{BB962C8B-B14F-4D97-AF65-F5344CB8AC3E}">
        <p14:creationId xmlns:p14="http://schemas.microsoft.com/office/powerpoint/2010/main" val="132235664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Area Under Curve (AUC)</a:t>
            </a:r>
          </a:p>
        </p:txBody>
      </p:sp>
      <p:sp>
        <p:nvSpPr>
          <p:cNvPr id="3" name="Content Placeholder 2"/>
          <p:cNvSpPr>
            <a:spLocks noGrp="1"/>
          </p:cNvSpPr>
          <p:nvPr>
            <p:ph idx="1"/>
          </p:nvPr>
        </p:nvSpPr>
        <p:spPr/>
        <p:txBody>
          <a:bodyPr/>
          <a:lstStyle/>
          <a:p>
            <a:r>
              <a:rPr lang="en-CA" dirty="0"/>
              <a:t>The area under the curve is a popular way of summarizing the predictive ability of a model to estimate a binary variable</a:t>
            </a:r>
          </a:p>
          <a:p>
            <a:r>
              <a:rPr lang="en-CA" dirty="0"/>
              <a:t>When AUC =1 the model is perfect. </a:t>
            </a:r>
          </a:p>
          <a:p>
            <a:r>
              <a:rPr lang="en-CA" dirty="0"/>
              <a:t>When AUC =0.5 the model has no predictive ability</a:t>
            </a:r>
          </a:p>
          <a:p>
            <a:r>
              <a:rPr lang="en-CA" dirty="0"/>
              <a:t>When AUC &lt; 0.5 the model has negative predictive ability</a:t>
            </a:r>
          </a:p>
          <a:p>
            <a:r>
              <a:rPr lang="en-US" dirty="0"/>
              <a:t>For four-feature </a:t>
            </a:r>
            <a:r>
              <a:rPr lang="en-US" dirty="0" err="1"/>
              <a:t>LendingClub</a:t>
            </a:r>
            <a:r>
              <a:rPr lang="en-US" dirty="0"/>
              <a:t> model, AUC = 0.6578</a:t>
            </a:r>
            <a:endParaRPr lang="en-CA" dirty="0"/>
          </a:p>
        </p:txBody>
      </p:sp>
      <p:sp>
        <p:nvSpPr>
          <p:cNvPr id="4" name="Footer Placeholder 3"/>
          <p:cNvSpPr>
            <a:spLocks noGrp="1"/>
          </p:cNvSpPr>
          <p:nvPr>
            <p:ph type="ftr" sz="quarter" idx="11"/>
          </p:nvPr>
        </p:nvSpPr>
        <p:spPr/>
        <p:txBody>
          <a:bodyPr/>
          <a:lstStyle/>
          <a:p>
            <a:r>
              <a:rPr lang="en-US" dirty="0"/>
              <a:t>Machine Learning in Business, 4</a:t>
            </a:r>
            <a:r>
              <a:rPr lang="en-US" baseline="30000" dirty="0"/>
              <a:t>th</a:t>
            </a:r>
            <a:r>
              <a:rPr lang="en-US" dirty="0"/>
              <a:t> Ed. Copyright  © John C. Hull et al. 2025</a:t>
            </a:r>
            <a:endParaRPr lang="en-CA" dirty="0"/>
          </a:p>
        </p:txBody>
      </p:sp>
      <p:sp>
        <p:nvSpPr>
          <p:cNvPr id="5" name="Slide Number Placeholder 4"/>
          <p:cNvSpPr>
            <a:spLocks noGrp="1"/>
          </p:cNvSpPr>
          <p:nvPr>
            <p:ph type="sldNum" sz="quarter" idx="12"/>
          </p:nvPr>
        </p:nvSpPr>
        <p:spPr/>
        <p:txBody>
          <a:bodyPr/>
          <a:lstStyle/>
          <a:p>
            <a:fld id="{2E8C09BE-1715-42CA-A91A-E7B0E09A3015}" type="slidenum">
              <a:rPr lang="en-CA" smtClean="0"/>
              <a:t>35</a:t>
            </a:fld>
            <a:endParaRPr lang="en-CA"/>
          </a:p>
        </p:txBody>
      </p:sp>
    </p:spTree>
    <p:extLst>
      <p:ext uri="{BB962C8B-B14F-4D97-AF65-F5344CB8AC3E}">
        <p14:creationId xmlns:p14="http://schemas.microsoft.com/office/powerpoint/2010/main" val="417539097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Choosing Z</a:t>
            </a:r>
            <a:endParaRPr lang="en-CA" dirty="0"/>
          </a:p>
        </p:txBody>
      </p:sp>
      <p:sp>
        <p:nvSpPr>
          <p:cNvPr id="3" name="Content Placeholder 2"/>
          <p:cNvSpPr>
            <a:spLocks noGrp="1"/>
          </p:cNvSpPr>
          <p:nvPr>
            <p:ph idx="1"/>
          </p:nvPr>
        </p:nvSpPr>
        <p:spPr/>
        <p:txBody>
          <a:bodyPr/>
          <a:lstStyle/>
          <a:p>
            <a:r>
              <a:rPr lang="en-US" dirty="0"/>
              <a:t>The value of</a:t>
            </a:r>
            <a:r>
              <a:rPr lang="en-US" i="1" dirty="0">
                <a:latin typeface="+mj-lt"/>
              </a:rPr>
              <a:t> Z</a:t>
            </a:r>
            <a:r>
              <a:rPr lang="en-US" dirty="0"/>
              <a:t> can be based on </a:t>
            </a:r>
          </a:p>
          <a:p>
            <a:pPr lvl="1"/>
            <a:r>
              <a:rPr lang="en-US" dirty="0"/>
              <a:t>The expected profit from a loan that is good, </a:t>
            </a:r>
            <a:r>
              <a:rPr lang="en-US" i="1" dirty="0">
                <a:latin typeface="+mj-lt"/>
              </a:rPr>
              <a:t>P</a:t>
            </a:r>
          </a:p>
          <a:p>
            <a:pPr lvl="1"/>
            <a:r>
              <a:rPr lang="en-US" dirty="0"/>
              <a:t>The expected loss from a loan that defaults, </a:t>
            </a:r>
            <a:r>
              <a:rPr lang="en-US" i="1" dirty="0">
                <a:latin typeface="+mj-lt"/>
              </a:rPr>
              <a:t>L</a:t>
            </a:r>
            <a:endParaRPr lang="en-CA" i="1" dirty="0">
              <a:latin typeface="+mj-lt"/>
            </a:endParaRPr>
          </a:p>
          <a:p>
            <a:pPr marL="0" indent="0">
              <a:buNone/>
            </a:pPr>
            <a:endParaRPr lang="en-US" dirty="0"/>
          </a:p>
          <a:p>
            <a:r>
              <a:rPr lang="en-US" dirty="0"/>
              <a:t>We need to maximize </a:t>
            </a:r>
            <a:r>
              <a:rPr lang="en-US" i="1" dirty="0">
                <a:latin typeface="+mj-lt"/>
              </a:rPr>
              <a:t>P×</a:t>
            </a:r>
            <a:r>
              <a:rPr lang="en-US" dirty="0">
                <a:latin typeface="+mj-lt"/>
              </a:rPr>
              <a:t>TP</a:t>
            </a:r>
            <a:r>
              <a:rPr lang="en-US" i="1" dirty="0">
                <a:latin typeface="+mj-lt"/>
              </a:rPr>
              <a:t>−L×</a:t>
            </a:r>
            <a:r>
              <a:rPr lang="en-US" dirty="0">
                <a:latin typeface="+mj-lt"/>
              </a:rPr>
              <a:t>FP</a:t>
            </a:r>
          </a:p>
          <a:p>
            <a:pPr lvl="1"/>
            <a:endParaRPr lang="en-US" i="1" dirty="0">
              <a:latin typeface="+mj-lt"/>
            </a:endParaRPr>
          </a:p>
        </p:txBody>
      </p:sp>
      <p:sp>
        <p:nvSpPr>
          <p:cNvPr id="4" name="Footer Placeholder 3"/>
          <p:cNvSpPr>
            <a:spLocks noGrp="1"/>
          </p:cNvSpPr>
          <p:nvPr>
            <p:ph type="ftr" sz="quarter" idx="11"/>
          </p:nvPr>
        </p:nvSpPr>
        <p:spPr/>
        <p:txBody>
          <a:bodyPr/>
          <a:lstStyle/>
          <a:p>
            <a:r>
              <a:rPr lang="en-US" dirty="0"/>
              <a:t>Machine Learning in Business, 4</a:t>
            </a:r>
            <a:r>
              <a:rPr lang="en-US" baseline="30000" dirty="0"/>
              <a:t>th</a:t>
            </a:r>
            <a:r>
              <a:rPr lang="en-US" dirty="0"/>
              <a:t> Ed. Copyright  © John C. Hull et al. 2025</a:t>
            </a:r>
            <a:endParaRPr lang="en-CA" dirty="0"/>
          </a:p>
        </p:txBody>
      </p:sp>
      <p:sp>
        <p:nvSpPr>
          <p:cNvPr id="5" name="Slide Number Placeholder 4"/>
          <p:cNvSpPr>
            <a:spLocks noGrp="1"/>
          </p:cNvSpPr>
          <p:nvPr>
            <p:ph type="sldNum" sz="quarter" idx="12"/>
          </p:nvPr>
        </p:nvSpPr>
        <p:spPr/>
        <p:txBody>
          <a:bodyPr/>
          <a:lstStyle/>
          <a:p>
            <a:fld id="{F979D778-5668-409F-BE61-8F31D5437AFC}" type="slidenum">
              <a:rPr lang="en-CA" smtClean="0"/>
              <a:t>36</a:t>
            </a:fld>
            <a:endParaRPr lang="en-CA"/>
          </a:p>
        </p:txBody>
      </p:sp>
    </p:spTree>
    <p:extLst>
      <p:ext uri="{BB962C8B-B14F-4D97-AF65-F5344CB8AC3E}">
        <p14:creationId xmlns:p14="http://schemas.microsoft.com/office/powerpoint/2010/main" val="342976289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400" dirty="0"/>
              <a:t>A  Simple Alternative to regression : k-nearest neighbors</a:t>
            </a:r>
            <a:endParaRPr lang="en-CA" sz="2400" dirty="0"/>
          </a:p>
        </p:txBody>
      </p:sp>
      <p:sp>
        <p:nvSpPr>
          <p:cNvPr id="3" name="Content Placeholder 2"/>
          <p:cNvSpPr>
            <a:spLocks noGrp="1"/>
          </p:cNvSpPr>
          <p:nvPr>
            <p:ph idx="1"/>
          </p:nvPr>
        </p:nvSpPr>
        <p:spPr/>
        <p:txBody>
          <a:bodyPr/>
          <a:lstStyle/>
          <a:p>
            <a:r>
              <a:rPr lang="en-US" sz="1800" dirty="0"/>
              <a:t>Normalize data</a:t>
            </a:r>
          </a:p>
          <a:p>
            <a:r>
              <a:rPr lang="en-US" sz="1800" dirty="0"/>
              <a:t>Measure the distance in </a:t>
            </a:r>
            <a:r>
              <a:rPr lang="en-US" sz="1800" i="1" dirty="0"/>
              <a:t>n</a:t>
            </a:r>
            <a:r>
              <a:rPr lang="en-US" sz="1800" dirty="0"/>
              <a:t>-dimensional space of the new data from the data for which there are labels (i.e. known outcomes)</a:t>
            </a:r>
          </a:p>
          <a:p>
            <a:r>
              <a:rPr lang="en-US" sz="1800" dirty="0"/>
              <a:t>Distance of point with feature values </a:t>
            </a:r>
            <a:r>
              <a:rPr lang="en-US" sz="1800" i="1" dirty="0"/>
              <a:t>x</a:t>
            </a:r>
            <a:r>
              <a:rPr lang="en-US" sz="1800" i="1" baseline="-25000" dirty="0"/>
              <a:t>i</a:t>
            </a:r>
            <a:r>
              <a:rPr lang="en-US" sz="1800" i="1" dirty="0"/>
              <a:t> </a:t>
            </a:r>
            <a:r>
              <a:rPr lang="en-US" sz="1800" dirty="0"/>
              <a:t>from point with feature values </a:t>
            </a:r>
            <a:r>
              <a:rPr lang="en-US" sz="1800" i="1" dirty="0" err="1"/>
              <a:t>y</a:t>
            </a:r>
            <a:r>
              <a:rPr lang="en-US" sz="1800" i="1" baseline="-25000" dirty="0" err="1"/>
              <a:t>i</a:t>
            </a:r>
            <a:r>
              <a:rPr lang="en-US" sz="1800" i="1" baseline="-25000" dirty="0"/>
              <a:t> </a:t>
            </a:r>
            <a:r>
              <a:rPr lang="en-US" sz="1800" dirty="0"/>
              <a:t> is </a:t>
            </a:r>
          </a:p>
          <a:p>
            <a:r>
              <a:rPr lang="en-US" sz="1800" dirty="0"/>
              <a:t>Choose the </a:t>
            </a:r>
            <a:r>
              <a:rPr lang="en-US" sz="1800" i="1" dirty="0"/>
              <a:t>k</a:t>
            </a:r>
            <a:r>
              <a:rPr lang="en-US" sz="1800" dirty="0"/>
              <a:t> closest data items and average their labels</a:t>
            </a:r>
          </a:p>
          <a:p>
            <a:r>
              <a:rPr lang="en-US" sz="1800" dirty="0"/>
              <a:t>For example, if you are estimating house price, you might find that the three nearest neighbors in the training set have prices of $450,000, $490,000 and $440,000. The estimate would be the average of these or $460,000</a:t>
            </a:r>
          </a:p>
          <a:p>
            <a:r>
              <a:rPr lang="en-US" sz="1800" dirty="0"/>
              <a:t>If you are forecasting whether a loan will default with </a:t>
            </a:r>
            <a:r>
              <a:rPr lang="en-US" sz="1800" i="1" dirty="0"/>
              <a:t>k</a:t>
            </a:r>
            <a:r>
              <a:rPr lang="en-US" sz="1800" dirty="0"/>
              <a:t>=5 and that of the five nearest neighbors four defaulted and one was good loan, you would estimate an 80% chance of default</a:t>
            </a:r>
            <a:endParaRPr lang="en-CA" sz="1800" dirty="0"/>
          </a:p>
        </p:txBody>
      </p:sp>
      <p:sp>
        <p:nvSpPr>
          <p:cNvPr id="4" name="Footer Placeholder 3"/>
          <p:cNvSpPr>
            <a:spLocks noGrp="1"/>
          </p:cNvSpPr>
          <p:nvPr>
            <p:ph type="ftr" sz="quarter" idx="11"/>
          </p:nvPr>
        </p:nvSpPr>
        <p:spPr>
          <a:xfrm>
            <a:off x="1607127" y="6262688"/>
            <a:ext cx="5029200" cy="457200"/>
          </a:xfrm>
        </p:spPr>
        <p:txBody>
          <a:bodyPr/>
          <a:lstStyle/>
          <a:p>
            <a:r>
              <a:rPr lang="en-US" dirty="0"/>
              <a:t>Machine Learning in Business, 4</a:t>
            </a:r>
            <a:r>
              <a:rPr lang="en-US" baseline="30000" dirty="0"/>
              <a:t>th</a:t>
            </a:r>
            <a:r>
              <a:rPr lang="en-US" dirty="0"/>
              <a:t> Ed. Copyright  © John C. Hull et al. 2025</a:t>
            </a:r>
            <a:endParaRPr lang="en-CA" dirty="0"/>
          </a:p>
        </p:txBody>
      </p:sp>
      <p:sp>
        <p:nvSpPr>
          <p:cNvPr id="5" name="Slide Number Placeholder 4"/>
          <p:cNvSpPr>
            <a:spLocks noGrp="1"/>
          </p:cNvSpPr>
          <p:nvPr>
            <p:ph type="sldNum" sz="quarter" idx="12"/>
          </p:nvPr>
        </p:nvSpPr>
        <p:spPr/>
        <p:txBody>
          <a:bodyPr/>
          <a:lstStyle/>
          <a:p>
            <a:fld id="{2E8C09BE-1715-42CA-A91A-E7B0E09A3015}" type="slidenum">
              <a:rPr lang="en-CA" smtClean="0"/>
              <a:t>37</a:t>
            </a:fld>
            <a:endParaRPr lang="en-CA"/>
          </a:p>
        </p:txBody>
      </p:sp>
      <p:graphicFrame>
        <p:nvGraphicFramePr>
          <p:cNvPr id="7" name="Object 6"/>
          <p:cNvGraphicFramePr>
            <a:graphicFrameLocks noChangeAspect="1"/>
          </p:cNvGraphicFramePr>
          <p:nvPr>
            <p:extLst>
              <p:ext uri="{D42A27DB-BD31-4B8C-83A1-F6EECF244321}">
                <p14:modId xmlns:p14="http://schemas.microsoft.com/office/powerpoint/2010/main" val="1996905693"/>
              </p:ext>
            </p:extLst>
          </p:nvPr>
        </p:nvGraphicFramePr>
        <p:xfrm>
          <a:off x="1345322" y="3373299"/>
          <a:ext cx="844114" cy="396478"/>
        </p:xfrm>
        <a:graphic>
          <a:graphicData uri="http://schemas.openxmlformats.org/presentationml/2006/ole">
            <mc:AlternateContent xmlns:mc="http://schemas.openxmlformats.org/markup-compatibility/2006">
              <mc:Choice xmlns:v="urn:schemas-microsoft-com:vml" Requires="v">
                <p:oleObj name="Equation" r:id="rId2" imgW="838080" imgH="393480" progId="Equation.DSMT4">
                  <p:embed/>
                </p:oleObj>
              </mc:Choice>
              <mc:Fallback>
                <p:oleObj name="Equation" r:id="rId2" imgW="838080" imgH="393480" progId="Equation.DSMT4">
                  <p:embed/>
                  <p:pic>
                    <p:nvPicPr>
                      <p:cNvPr id="7" name="Object 6"/>
                      <p:cNvPicPr/>
                      <p:nvPr/>
                    </p:nvPicPr>
                    <p:blipFill>
                      <a:blip r:embed="rId3"/>
                      <a:stretch>
                        <a:fillRect/>
                      </a:stretch>
                    </p:blipFill>
                    <p:spPr>
                      <a:xfrm>
                        <a:off x="1345322" y="3373299"/>
                        <a:ext cx="844114" cy="396478"/>
                      </a:xfrm>
                      <a:prstGeom prst="rect">
                        <a:avLst/>
                      </a:prstGeom>
                    </p:spPr>
                  </p:pic>
                </p:oleObj>
              </mc:Fallback>
            </mc:AlternateContent>
          </a:graphicData>
        </a:graphic>
      </p:graphicFrame>
    </p:spTree>
    <p:extLst>
      <p:ext uri="{BB962C8B-B14F-4D97-AF65-F5344CB8AC3E}">
        <p14:creationId xmlns:p14="http://schemas.microsoft.com/office/powerpoint/2010/main" val="15423670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6062" y="930275"/>
            <a:ext cx="8214369" cy="1143000"/>
          </a:xfrm>
        </p:spPr>
        <p:txBody>
          <a:bodyPr/>
          <a:lstStyle/>
          <a:p>
            <a:r>
              <a:rPr lang="en-US" dirty="0"/>
              <a:t>Gradient Descent </a:t>
            </a:r>
            <a:r>
              <a:rPr lang="en-US" sz="2400" dirty="0"/>
              <a:t>(brief description: more details when neural networks are discussed)</a:t>
            </a:r>
            <a:endParaRPr lang="en-CA" sz="2400" dirty="0"/>
          </a:p>
        </p:txBody>
      </p:sp>
      <p:sp>
        <p:nvSpPr>
          <p:cNvPr id="3" name="Content Placeholder 2"/>
          <p:cNvSpPr>
            <a:spLocks noGrp="1"/>
          </p:cNvSpPr>
          <p:nvPr>
            <p:ph idx="1"/>
          </p:nvPr>
        </p:nvSpPr>
        <p:spPr/>
        <p:txBody>
          <a:bodyPr/>
          <a:lstStyle/>
          <a:p>
            <a:r>
              <a:rPr lang="en-US" dirty="0"/>
              <a:t>The objective is to minimize a function by changing parameters. Steps are as follows:</a:t>
            </a:r>
          </a:p>
          <a:p>
            <a:pPr marL="685800" lvl="1" indent="-342900">
              <a:buFont typeface="+mj-lt"/>
              <a:buAutoNum type="arabicPeriod"/>
            </a:pPr>
            <a:r>
              <a:rPr lang="en-US" dirty="0"/>
              <a:t>Choose starting value for parameters</a:t>
            </a:r>
          </a:p>
          <a:p>
            <a:pPr marL="685800" lvl="1" indent="-342900">
              <a:buFont typeface="+mj-lt"/>
              <a:buAutoNum type="arabicPeriod"/>
            </a:pPr>
            <a:r>
              <a:rPr lang="en-US" dirty="0"/>
              <a:t>Find the steepest slope: i.e. the direction in which parameter have to be changed to reduce the objective function by the greatest amount</a:t>
            </a:r>
          </a:p>
          <a:p>
            <a:pPr marL="685800" lvl="1" indent="-342900">
              <a:buFont typeface="+mj-lt"/>
              <a:buAutoNum type="arabicPeriod"/>
            </a:pPr>
            <a:r>
              <a:rPr lang="en-US" dirty="0"/>
              <a:t>Take a step down the valley in the direction of the steepest slope</a:t>
            </a:r>
            <a:endParaRPr lang="en-CA" dirty="0"/>
          </a:p>
          <a:p>
            <a:pPr marL="685800" lvl="1" indent="-342900">
              <a:buFont typeface="+mj-lt"/>
              <a:buAutoNum type="arabicPeriod"/>
            </a:pPr>
            <a:r>
              <a:rPr lang="en-US" dirty="0"/>
              <a:t>Repeat steps 2 and 3</a:t>
            </a:r>
          </a:p>
          <a:p>
            <a:pPr marL="685800" lvl="1" indent="-342900">
              <a:buFont typeface="+mj-lt"/>
              <a:buAutoNum type="arabicPeriod"/>
            </a:pPr>
            <a:r>
              <a:rPr lang="en-US" dirty="0"/>
              <a:t>Continue until you reach the bottom of the valley</a:t>
            </a:r>
          </a:p>
        </p:txBody>
      </p:sp>
      <p:sp>
        <p:nvSpPr>
          <p:cNvPr id="4" name="Footer Placeholder 3"/>
          <p:cNvSpPr>
            <a:spLocks noGrp="1"/>
          </p:cNvSpPr>
          <p:nvPr>
            <p:ph type="ftr" sz="quarter" idx="11"/>
          </p:nvPr>
        </p:nvSpPr>
        <p:spPr/>
        <p:txBody>
          <a:bodyPr/>
          <a:lstStyle/>
          <a:p>
            <a:r>
              <a:rPr lang="en-US" dirty="0"/>
              <a:t>Machine Learning in Business, 4</a:t>
            </a:r>
            <a:r>
              <a:rPr lang="en-US" baseline="30000" dirty="0"/>
              <a:t>th</a:t>
            </a:r>
            <a:r>
              <a:rPr lang="en-US" dirty="0"/>
              <a:t> Ed. Copyright  © John C. Hull et al. 2025</a:t>
            </a:r>
            <a:endParaRPr lang="en-CA" dirty="0"/>
          </a:p>
        </p:txBody>
      </p:sp>
      <p:sp>
        <p:nvSpPr>
          <p:cNvPr id="5" name="Slide Number Placeholder 4"/>
          <p:cNvSpPr>
            <a:spLocks noGrp="1"/>
          </p:cNvSpPr>
          <p:nvPr>
            <p:ph type="sldNum" sz="quarter" idx="12"/>
          </p:nvPr>
        </p:nvSpPr>
        <p:spPr/>
        <p:txBody>
          <a:bodyPr/>
          <a:lstStyle/>
          <a:p>
            <a:fld id="{F979D778-5668-409F-BE61-8F31D5437AFC}" type="slidenum">
              <a:rPr lang="en-CA" smtClean="0"/>
              <a:t>4</a:t>
            </a:fld>
            <a:endParaRPr lang="en-CA"/>
          </a:p>
        </p:txBody>
      </p:sp>
    </p:spTree>
    <p:extLst>
      <p:ext uri="{BB962C8B-B14F-4D97-AF65-F5344CB8AC3E}">
        <p14:creationId xmlns:p14="http://schemas.microsoft.com/office/powerpoint/2010/main" val="25105264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Categorical Features</a:t>
            </a:r>
          </a:p>
        </p:txBody>
      </p:sp>
      <p:sp>
        <p:nvSpPr>
          <p:cNvPr id="3" name="Content Placeholder 2"/>
          <p:cNvSpPr>
            <a:spLocks noGrp="1"/>
          </p:cNvSpPr>
          <p:nvPr>
            <p:ph idx="1"/>
          </p:nvPr>
        </p:nvSpPr>
        <p:spPr/>
        <p:txBody>
          <a:bodyPr/>
          <a:lstStyle/>
          <a:p>
            <a:r>
              <a:rPr lang="en-CA" dirty="0"/>
              <a:t>Categorical features are features where there are a number of non-numerical alternatives </a:t>
            </a:r>
          </a:p>
          <a:p>
            <a:r>
              <a:rPr lang="en-CA" dirty="0"/>
              <a:t>We can define a dummy variable for each alternative. The variable equals 1 if the alternative is true and zero otherwise. This is known as one-hot encoding</a:t>
            </a:r>
          </a:p>
          <a:p>
            <a:r>
              <a:rPr lang="en-CA" dirty="0"/>
              <a:t>But sometimes we do not have to do this because there is a natural ordering of variables, e.g.:</a:t>
            </a:r>
          </a:p>
          <a:p>
            <a:pPr marL="685800" lvl="2" indent="0">
              <a:buNone/>
            </a:pPr>
            <a:r>
              <a:rPr lang="en-CA" dirty="0"/>
              <a:t>	small=1, medium=2, large=3</a:t>
            </a:r>
          </a:p>
          <a:p>
            <a:pPr marL="685800" lvl="2" indent="0">
              <a:buNone/>
            </a:pPr>
            <a:r>
              <a:rPr lang="en-CA" dirty="0"/>
              <a:t>   assist. prof=1, assoc. prof=2, full prof =3</a:t>
            </a:r>
          </a:p>
          <a:p>
            <a:pPr marL="0" indent="0">
              <a:buNone/>
            </a:pPr>
            <a:endParaRPr lang="en-CA" dirty="0"/>
          </a:p>
          <a:p>
            <a:pPr marL="0" indent="0">
              <a:buNone/>
            </a:pPr>
            <a:endParaRPr lang="en-CA" dirty="0"/>
          </a:p>
        </p:txBody>
      </p:sp>
      <p:sp>
        <p:nvSpPr>
          <p:cNvPr id="4" name="Footer Placeholder 3"/>
          <p:cNvSpPr>
            <a:spLocks noGrp="1"/>
          </p:cNvSpPr>
          <p:nvPr>
            <p:ph type="ftr" sz="quarter" idx="11"/>
          </p:nvPr>
        </p:nvSpPr>
        <p:spPr/>
        <p:txBody>
          <a:bodyPr/>
          <a:lstStyle/>
          <a:p>
            <a:r>
              <a:rPr lang="en-US" dirty="0"/>
              <a:t>Machine Learning in Business, 4</a:t>
            </a:r>
            <a:r>
              <a:rPr lang="en-US" baseline="30000" dirty="0"/>
              <a:t>th</a:t>
            </a:r>
            <a:r>
              <a:rPr lang="en-US" dirty="0"/>
              <a:t> Ed. Copyright  © John C. Hull et al. 2025</a:t>
            </a:r>
            <a:endParaRPr lang="en-CA" dirty="0"/>
          </a:p>
        </p:txBody>
      </p:sp>
      <p:sp>
        <p:nvSpPr>
          <p:cNvPr id="5" name="Slide Number Placeholder 4"/>
          <p:cNvSpPr>
            <a:spLocks noGrp="1"/>
          </p:cNvSpPr>
          <p:nvPr>
            <p:ph type="sldNum" sz="quarter" idx="12"/>
          </p:nvPr>
        </p:nvSpPr>
        <p:spPr/>
        <p:txBody>
          <a:bodyPr/>
          <a:lstStyle/>
          <a:p>
            <a:fld id="{2E8C09BE-1715-42CA-A91A-E7B0E09A3015}" type="slidenum">
              <a:rPr lang="en-CA" smtClean="0"/>
              <a:t>5</a:t>
            </a:fld>
            <a:endParaRPr lang="en-CA" dirty="0"/>
          </a:p>
        </p:txBody>
      </p:sp>
    </p:spTree>
    <p:extLst>
      <p:ext uri="{BB962C8B-B14F-4D97-AF65-F5344CB8AC3E}">
        <p14:creationId xmlns:p14="http://schemas.microsoft.com/office/powerpoint/2010/main" val="22328184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Dummy Variable Trap</a:t>
            </a:r>
            <a:endParaRPr lang="en-CA"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lstStyle/>
              <a:p>
                <a:r>
                  <a:rPr lang="en-US" dirty="0"/>
                  <a:t>Suppose we have a constant term and a number of dummy variables (equal to 0 or 1)</a:t>
                </a:r>
              </a:p>
              <a:p>
                <a:r>
                  <a:rPr lang="en-US" dirty="0"/>
                  <a:t>There is then no unique solution because, for any </a:t>
                </a:r>
                <a:r>
                  <a:rPr lang="en-US" i="1" dirty="0">
                    <a:latin typeface="+mj-lt"/>
                  </a:rPr>
                  <a:t>C</a:t>
                </a:r>
                <a:r>
                  <a:rPr lang="en-US" dirty="0"/>
                  <a:t>,  we can add </a:t>
                </a:r>
                <a:r>
                  <a:rPr lang="en-US" i="1" dirty="0">
                    <a:latin typeface="+mj-lt"/>
                  </a:rPr>
                  <a:t>C</a:t>
                </a:r>
                <a:r>
                  <a:rPr lang="en-US" dirty="0"/>
                  <a:t> to the constant term and subtract </a:t>
                </a:r>
                <a:r>
                  <a:rPr lang="en-US" i="1" dirty="0">
                    <a:latin typeface="+mj-lt"/>
                  </a:rPr>
                  <a:t>C</a:t>
                </a:r>
                <a:r>
                  <a:rPr lang="en-US" dirty="0"/>
                  <a:t> from each of the dummy variables without changing the prediction</a:t>
                </a:r>
              </a:p>
              <a:p>
                <a:r>
                  <a:rPr lang="en-US" dirty="0"/>
                  <a:t>Consider:  </a:t>
                </a:r>
                <a14:m>
                  <m:oMath xmlns:m="http://schemas.openxmlformats.org/officeDocument/2006/math">
                    <m:r>
                      <a:rPr lang="en-CA" b="0" i="1" smtClean="0">
                        <a:latin typeface="Cambria Math" panose="02040503050406030204" pitchFamily="18" charset="0"/>
                      </a:rPr>
                      <m:t>𝑌</m:t>
                    </m:r>
                    <m:r>
                      <a:rPr lang="en-CA" b="0" i="1" smtClean="0">
                        <a:latin typeface="Cambria Math" panose="02040503050406030204" pitchFamily="18" charset="0"/>
                      </a:rPr>
                      <m:t>=</m:t>
                    </m:r>
                    <m:r>
                      <a:rPr lang="en-CA" b="0" i="1" smtClean="0">
                        <a:latin typeface="Cambria Math" panose="02040503050406030204" pitchFamily="18" charset="0"/>
                      </a:rPr>
                      <m:t>𝑎</m:t>
                    </m:r>
                    <m:r>
                      <a:rPr lang="en-CA" b="0" i="1" smtClean="0">
                        <a:latin typeface="Cambria Math" panose="02040503050406030204" pitchFamily="18" charset="0"/>
                      </a:rPr>
                      <m:t>+….+</m:t>
                    </m:r>
                    <m:sSub>
                      <m:sSubPr>
                        <m:ctrlPr>
                          <a:rPr lang="en-CA" b="0" i="1" smtClean="0">
                            <a:latin typeface="Cambria Math" panose="02040503050406030204" pitchFamily="18" charset="0"/>
                          </a:rPr>
                        </m:ctrlPr>
                      </m:sSubPr>
                      <m:e>
                        <m:r>
                          <a:rPr lang="en-CA" b="0" i="1" smtClean="0">
                            <a:latin typeface="Cambria Math" panose="02040503050406030204" pitchFamily="18" charset="0"/>
                          </a:rPr>
                          <m:t>𝑏</m:t>
                        </m:r>
                      </m:e>
                      <m:sub>
                        <m:r>
                          <a:rPr lang="en-CA" b="0" i="1" smtClean="0">
                            <a:latin typeface="Cambria Math" panose="02040503050406030204" pitchFamily="18" charset="0"/>
                          </a:rPr>
                          <m:t>1</m:t>
                        </m:r>
                      </m:sub>
                    </m:sSub>
                    <m:sSub>
                      <m:sSubPr>
                        <m:ctrlPr>
                          <a:rPr lang="en-CA" b="0" i="1" smtClean="0">
                            <a:latin typeface="Cambria Math" panose="02040503050406030204" pitchFamily="18" charset="0"/>
                          </a:rPr>
                        </m:ctrlPr>
                      </m:sSubPr>
                      <m:e>
                        <m:r>
                          <a:rPr lang="en-CA" b="0" i="1" smtClean="0">
                            <a:latin typeface="Cambria Math" panose="02040503050406030204" pitchFamily="18" charset="0"/>
                          </a:rPr>
                          <m:t>𝑣</m:t>
                        </m:r>
                      </m:e>
                      <m:sub>
                        <m:r>
                          <a:rPr lang="en-CA" b="0" i="1" smtClean="0">
                            <a:latin typeface="Cambria Math" panose="02040503050406030204" pitchFamily="18" charset="0"/>
                          </a:rPr>
                          <m:t>1</m:t>
                        </m:r>
                      </m:sub>
                    </m:sSub>
                    <m:r>
                      <a:rPr lang="en-CA" b="0" i="1" smtClean="0">
                        <a:latin typeface="Cambria Math" panose="02040503050406030204" pitchFamily="18" charset="0"/>
                      </a:rPr>
                      <m:t>+</m:t>
                    </m:r>
                    <m:sSub>
                      <m:sSubPr>
                        <m:ctrlPr>
                          <a:rPr lang="en-CA" b="0" i="1" smtClean="0">
                            <a:latin typeface="Cambria Math" panose="02040503050406030204" pitchFamily="18" charset="0"/>
                          </a:rPr>
                        </m:ctrlPr>
                      </m:sSubPr>
                      <m:e>
                        <m:r>
                          <a:rPr lang="en-CA" b="0" i="1" smtClean="0">
                            <a:latin typeface="Cambria Math" panose="02040503050406030204" pitchFamily="18" charset="0"/>
                          </a:rPr>
                          <m:t>𝑏</m:t>
                        </m:r>
                      </m:e>
                      <m:sub>
                        <m:r>
                          <a:rPr lang="en-CA" b="0" i="1" smtClean="0">
                            <a:latin typeface="Cambria Math" panose="02040503050406030204" pitchFamily="18" charset="0"/>
                          </a:rPr>
                          <m:t>2</m:t>
                        </m:r>
                      </m:sub>
                    </m:sSub>
                    <m:sSub>
                      <m:sSubPr>
                        <m:ctrlPr>
                          <a:rPr lang="en-CA" b="0" i="1" smtClean="0">
                            <a:latin typeface="Cambria Math" panose="02040503050406030204" pitchFamily="18" charset="0"/>
                          </a:rPr>
                        </m:ctrlPr>
                      </m:sSubPr>
                      <m:e>
                        <m:r>
                          <a:rPr lang="en-CA" b="0" i="1" smtClean="0">
                            <a:latin typeface="Cambria Math" panose="02040503050406030204" pitchFamily="18" charset="0"/>
                          </a:rPr>
                          <m:t>𝑣</m:t>
                        </m:r>
                      </m:e>
                      <m:sub>
                        <m:r>
                          <a:rPr lang="en-CA" b="0" i="1" smtClean="0">
                            <a:latin typeface="Cambria Math" panose="02040503050406030204" pitchFamily="18" charset="0"/>
                          </a:rPr>
                          <m:t>2</m:t>
                        </m:r>
                      </m:sub>
                    </m:sSub>
                    <m:r>
                      <a:rPr lang="en-CA" b="0" i="1" smtClean="0">
                        <a:latin typeface="Cambria Math" panose="02040503050406030204" pitchFamily="18" charset="0"/>
                      </a:rPr>
                      <m:t>+</m:t>
                    </m:r>
                    <m:r>
                      <a:rPr lang="en-CA" b="0" i="1" smtClean="0">
                        <a:latin typeface="Cambria Math" panose="02040503050406030204" pitchFamily="18" charset="0"/>
                        <a:ea typeface="Cambria Math" panose="02040503050406030204" pitchFamily="18" charset="0"/>
                      </a:rPr>
                      <m:t>𝜀</m:t>
                    </m:r>
                  </m:oMath>
                </a14:m>
                <a:endParaRPr lang="en-US" dirty="0">
                  <a:latin typeface="Symbol" panose="05050102010706020507" pitchFamily="18" charset="2"/>
                </a:endParaRPr>
              </a:p>
              <a:p>
                <a:pPr marL="271463" indent="-271463">
                  <a:buNone/>
                </a:pPr>
                <a:r>
                  <a:rPr lang="en-US" dirty="0"/>
                  <a:t>    where </a:t>
                </a:r>
                <a14:m>
                  <m:oMath xmlns:m="http://schemas.openxmlformats.org/officeDocument/2006/math">
                    <m:sSub>
                      <m:sSubPr>
                        <m:ctrlPr>
                          <a:rPr lang="en-CA" i="1">
                            <a:latin typeface="Cambria Math" panose="02040503050406030204" pitchFamily="18" charset="0"/>
                          </a:rPr>
                        </m:ctrlPr>
                      </m:sSubPr>
                      <m:e>
                        <m:r>
                          <a:rPr lang="en-CA" i="1">
                            <a:latin typeface="Cambria Math" panose="02040503050406030204" pitchFamily="18" charset="0"/>
                          </a:rPr>
                          <m:t>𝑣</m:t>
                        </m:r>
                      </m:e>
                      <m:sub>
                        <m:r>
                          <a:rPr lang="en-CA" i="1">
                            <a:latin typeface="Cambria Math" panose="02040503050406030204" pitchFamily="18" charset="0"/>
                          </a:rPr>
                          <m:t>1</m:t>
                        </m:r>
                      </m:sub>
                    </m:sSub>
                    <m:r>
                      <a:rPr lang="en-CA" i="1">
                        <a:latin typeface="Cambria Math" panose="02040503050406030204" pitchFamily="18" charset="0"/>
                      </a:rPr>
                      <m:t> </m:t>
                    </m:r>
                  </m:oMath>
                </a14:m>
                <a:r>
                  <a:rPr lang="en-US" dirty="0"/>
                  <a:t>and </a:t>
                </a:r>
                <a14:m>
                  <m:oMath xmlns:m="http://schemas.openxmlformats.org/officeDocument/2006/math">
                    <m:sSub>
                      <m:sSubPr>
                        <m:ctrlPr>
                          <a:rPr lang="en-CA" i="1">
                            <a:latin typeface="Cambria Math" panose="02040503050406030204" pitchFamily="18" charset="0"/>
                          </a:rPr>
                        </m:ctrlPr>
                      </m:sSubPr>
                      <m:e>
                        <m:r>
                          <a:rPr lang="en-CA" i="1">
                            <a:latin typeface="Cambria Math" panose="02040503050406030204" pitchFamily="18" charset="0"/>
                          </a:rPr>
                          <m:t>𝑣</m:t>
                        </m:r>
                      </m:e>
                      <m:sub>
                        <m:r>
                          <a:rPr lang="en-CA" i="1">
                            <a:latin typeface="Cambria Math" panose="02040503050406030204" pitchFamily="18" charset="0"/>
                          </a:rPr>
                          <m:t>2</m:t>
                        </m:r>
                      </m:sub>
                    </m:sSub>
                  </m:oMath>
                </a14:m>
                <a:r>
                  <a:rPr lang="en-US" dirty="0"/>
                  <a:t> are dummy variables so that when one is 0     the other is 1. This is equivalent to</a:t>
                </a:r>
              </a:p>
              <a:p>
                <a:pPr marL="271463" indent="-271463">
                  <a:buNone/>
                </a:pPr>
                <a14:m>
                  <m:oMathPara xmlns:m="http://schemas.openxmlformats.org/officeDocument/2006/math">
                    <m:oMathParaPr>
                      <m:jc m:val="centerGroup"/>
                    </m:oMathParaPr>
                    <m:oMath xmlns:m="http://schemas.openxmlformats.org/officeDocument/2006/math">
                      <m:r>
                        <a:rPr lang="en-CA" i="1">
                          <a:latin typeface="Cambria Math" panose="02040503050406030204" pitchFamily="18" charset="0"/>
                        </a:rPr>
                        <m:t>𝑌</m:t>
                      </m:r>
                      <m:r>
                        <a:rPr lang="en-CA" i="1">
                          <a:latin typeface="Cambria Math" panose="02040503050406030204" pitchFamily="18" charset="0"/>
                        </a:rPr>
                        <m:t>=</m:t>
                      </m:r>
                      <m:d>
                        <m:dPr>
                          <m:ctrlPr>
                            <a:rPr lang="en-CA" b="0" i="1" smtClean="0">
                              <a:latin typeface="Cambria Math" panose="02040503050406030204" pitchFamily="18" charset="0"/>
                            </a:rPr>
                          </m:ctrlPr>
                        </m:dPr>
                        <m:e>
                          <m:r>
                            <a:rPr lang="en-CA" i="1">
                              <a:latin typeface="Cambria Math" panose="02040503050406030204" pitchFamily="18" charset="0"/>
                            </a:rPr>
                            <m:t>𝑎</m:t>
                          </m:r>
                          <m:r>
                            <a:rPr lang="en-CA" b="0" i="1" smtClean="0">
                              <a:latin typeface="Cambria Math" panose="02040503050406030204" pitchFamily="18" charset="0"/>
                            </a:rPr>
                            <m:t>+</m:t>
                          </m:r>
                          <m:r>
                            <a:rPr lang="en-CA" b="0" i="1" smtClean="0">
                              <a:latin typeface="Cambria Math" panose="02040503050406030204" pitchFamily="18" charset="0"/>
                            </a:rPr>
                            <m:t>𝐶</m:t>
                          </m:r>
                        </m:e>
                      </m:d>
                      <m:r>
                        <a:rPr lang="en-CA" i="1">
                          <a:latin typeface="Cambria Math" panose="02040503050406030204" pitchFamily="18" charset="0"/>
                        </a:rPr>
                        <m:t>+….+</m:t>
                      </m:r>
                      <m:r>
                        <a:rPr lang="en-CA" b="0" i="1" smtClean="0">
                          <a:latin typeface="Cambria Math" panose="02040503050406030204" pitchFamily="18" charset="0"/>
                        </a:rPr>
                        <m:t>(</m:t>
                      </m:r>
                      <m:sSub>
                        <m:sSubPr>
                          <m:ctrlPr>
                            <a:rPr lang="en-CA" i="1">
                              <a:latin typeface="Cambria Math" panose="02040503050406030204" pitchFamily="18" charset="0"/>
                            </a:rPr>
                          </m:ctrlPr>
                        </m:sSubPr>
                        <m:e>
                          <m:r>
                            <a:rPr lang="en-CA" i="1">
                              <a:latin typeface="Cambria Math" panose="02040503050406030204" pitchFamily="18" charset="0"/>
                            </a:rPr>
                            <m:t>𝑏</m:t>
                          </m:r>
                        </m:e>
                        <m:sub>
                          <m:r>
                            <a:rPr lang="en-CA" i="1">
                              <a:latin typeface="Cambria Math" panose="02040503050406030204" pitchFamily="18" charset="0"/>
                            </a:rPr>
                            <m:t>1</m:t>
                          </m:r>
                        </m:sub>
                      </m:sSub>
                      <m:r>
                        <a:rPr lang="en-CA" b="0" i="1" smtClean="0">
                          <a:latin typeface="Cambria Math" panose="02040503050406030204" pitchFamily="18" charset="0"/>
                        </a:rPr>
                        <m:t>−</m:t>
                      </m:r>
                      <m:r>
                        <a:rPr lang="en-CA" b="0" i="1" smtClean="0">
                          <a:latin typeface="Cambria Math" panose="02040503050406030204" pitchFamily="18" charset="0"/>
                        </a:rPr>
                        <m:t>𝐶</m:t>
                      </m:r>
                      <m:sSub>
                        <m:sSubPr>
                          <m:ctrlPr>
                            <a:rPr lang="en-CA" i="1">
                              <a:latin typeface="Cambria Math" panose="02040503050406030204" pitchFamily="18" charset="0"/>
                            </a:rPr>
                          </m:ctrlPr>
                        </m:sSubPr>
                        <m:e>
                          <m:r>
                            <a:rPr lang="en-CA" b="0" i="1" smtClean="0">
                              <a:latin typeface="Cambria Math" panose="02040503050406030204" pitchFamily="18" charset="0"/>
                            </a:rPr>
                            <m:t>)</m:t>
                          </m:r>
                          <m:r>
                            <a:rPr lang="en-CA" i="1">
                              <a:latin typeface="Cambria Math" panose="02040503050406030204" pitchFamily="18" charset="0"/>
                            </a:rPr>
                            <m:t>𝑣</m:t>
                          </m:r>
                        </m:e>
                        <m:sub>
                          <m:r>
                            <a:rPr lang="en-CA" i="1">
                              <a:latin typeface="Cambria Math" panose="02040503050406030204" pitchFamily="18" charset="0"/>
                            </a:rPr>
                            <m:t>1</m:t>
                          </m:r>
                        </m:sub>
                      </m:sSub>
                      <m:r>
                        <a:rPr lang="en-CA" i="1">
                          <a:latin typeface="Cambria Math" panose="02040503050406030204" pitchFamily="18" charset="0"/>
                        </a:rPr>
                        <m:t>+</m:t>
                      </m:r>
                      <m:sSub>
                        <m:sSubPr>
                          <m:ctrlPr>
                            <a:rPr lang="en-CA" i="1">
                              <a:latin typeface="Cambria Math" panose="02040503050406030204" pitchFamily="18" charset="0"/>
                            </a:rPr>
                          </m:ctrlPr>
                        </m:sSubPr>
                        <m:e>
                          <m:r>
                            <a:rPr lang="en-CA" b="0" i="1" smtClean="0">
                              <a:latin typeface="Cambria Math" panose="02040503050406030204" pitchFamily="18" charset="0"/>
                            </a:rPr>
                            <m:t>(</m:t>
                          </m:r>
                          <m:r>
                            <a:rPr lang="en-CA" i="1">
                              <a:latin typeface="Cambria Math" panose="02040503050406030204" pitchFamily="18" charset="0"/>
                            </a:rPr>
                            <m:t>𝑏</m:t>
                          </m:r>
                        </m:e>
                        <m:sub>
                          <m:r>
                            <a:rPr lang="en-CA" i="1">
                              <a:latin typeface="Cambria Math" panose="02040503050406030204" pitchFamily="18" charset="0"/>
                            </a:rPr>
                            <m:t>2</m:t>
                          </m:r>
                        </m:sub>
                      </m:sSub>
                      <m:r>
                        <a:rPr lang="en-CA" b="0" i="1" smtClean="0">
                          <a:latin typeface="Cambria Math" panose="02040503050406030204" pitchFamily="18" charset="0"/>
                        </a:rPr>
                        <m:t>−</m:t>
                      </m:r>
                      <m:r>
                        <a:rPr lang="en-CA" b="0" i="1" smtClean="0">
                          <a:latin typeface="Cambria Math" panose="02040503050406030204" pitchFamily="18" charset="0"/>
                        </a:rPr>
                        <m:t>𝐶</m:t>
                      </m:r>
                      <m:r>
                        <a:rPr lang="en-CA" b="0" i="1" smtClean="0">
                          <a:latin typeface="Cambria Math" panose="02040503050406030204" pitchFamily="18" charset="0"/>
                        </a:rPr>
                        <m:t>)</m:t>
                      </m:r>
                      <m:sSub>
                        <m:sSubPr>
                          <m:ctrlPr>
                            <a:rPr lang="en-CA" i="1">
                              <a:latin typeface="Cambria Math" panose="02040503050406030204" pitchFamily="18" charset="0"/>
                            </a:rPr>
                          </m:ctrlPr>
                        </m:sSubPr>
                        <m:e>
                          <m:r>
                            <a:rPr lang="en-CA" i="1">
                              <a:latin typeface="Cambria Math" panose="02040503050406030204" pitchFamily="18" charset="0"/>
                            </a:rPr>
                            <m:t>𝑣</m:t>
                          </m:r>
                        </m:e>
                        <m:sub>
                          <m:r>
                            <a:rPr lang="en-CA" i="1">
                              <a:latin typeface="Cambria Math" panose="02040503050406030204" pitchFamily="18" charset="0"/>
                            </a:rPr>
                            <m:t>2</m:t>
                          </m:r>
                        </m:sub>
                      </m:sSub>
                      <m:r>
                        <a:rPr lang="en-CA" i="1">
                          <a:latin typeface="Cambria Math" panose="02040503050406030204" pitchFamily="18" charset="0"/>
                        </a:rPr>
                        <m:t>+</m:t>
                      </m:r>
                      <m:r>
                        <a:rPr lang="en-CA" i="1">
                          <a:latin typeface="Cambria Math" panose="02040503050406030204" pitchFamily="18" charset="0"/>
                          <a:ea typeface="Cambria Math" panose="02040503050406030204" pitchFamily="18" charset="0"/>
                        </a:rPr>
                        <m:t>𝜀</m:t>
                      </m:r>
                    </m:oMath>
                  </m:oMathPara>
                </a14:m>
                <a:endParaRPr lang="en-US" dirty="0"/>
              </a:p>
              <a:p>
                <a:r>
                  <a:rPr lang="en-US" dirty="0"/>
                  <a:t>Regularization (to be discussed) solves this problem</a:t>
                </a:r>
                <a:endParaRPr lang="en-CA"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a:blip r:embed="rId2"/>
                <a:stretch>
                  <a:fillRect t="-889" r="-2353"/>
                </a:stretch>
              </a:blipFill>
            </p:spPr>
            <p:txBody>
              <a:bodyPr/>
              <a:lstStyle/>
              <a:p>
                <a:r>
                  <a:rPr lang="en-CA">
                    <a:noFill/>
                  </a:rPr>
                  <a:t> </a:t>
                </a:r>
              </a:p>
            </p:txBody>
          </p:sp>
        </mc:Fallback>
      </mc:AlternateContent>
      <p:sp>
        <p:nvSpPr>
          <p:cNvPr id="4" name="Footer Placeholder 3"/>
          <p:cNvSpPr>
            <a:spLocks noGrp="1"/>
          </p:cNvSpPr>
          <p:nvPr>
            <p:ph type="ftr" sz="quarter" idx="11"/>
          </p:nvPr>
        </p:nvSpPr>
        <p:spPr/>
        <p:txBody>
          <a:bodyPr/>
          <a:lstStyle/>
          <a:p>
            <a:r>
              <a:rPr lang="en-US" dirty="0"/>
              <a:t>Machine Learning in Business, 4</a:t>
            </a:r>
            <a:r>
              <a:rPr lang="en-US" baseline="30000" dirty="0"/>
              <a:t>th</a:t>
            </a:r>
            <a:r>
              <a:rPr lang="en-US" dirty="0"/>
              <a:t> Ed. Copyright  © John C. Hull et al. 2025</a:t>
            </a:r>
            <a:endParaRPr lang="en-CA" dirty="0"/>
          </a:p>
        </p:txBody>
      </p:sp>
      <p:sp>
        <p:nvSpPr>
          <p:cNvPr id="5" name="Slide Number Placeholder 4"/>
          <p:cNvSpPr>
            <a:spLocks noGrp="1"/>
          </p:cNvSpPr>
          <p:nvPr>
            <p:ph type="sldNum" sz="quarter" idx="12"/>
          </p:nvPr>
        </p:nvSpPr>
        <p:spPr/>
        <p:txBody>
          <a:bodyPr/>
          <a:lstStyle/>
          <a:p>
            <a:fld id="{F979D778-5668-409F-BE61-8F31D5437AFC}" type="slidenum">
              <a:rPr lang="en-CA" smtClean="0"/>
              <a:t>6</a:t>
            </a:fld>
            <a:endParaRPr lang="en-CA"/>
          </a:p>
        </p:txBody>
      </p:sp>
    </p:spTree>
    <p:extLst>
      <p:ext uri="{BB962C8B-B14F-4D97-AF65-F5344CB8AC3E}">
        <p14:creationId xmlns:p14="http://schemas.microsoft.com/office/powerpoint/2010/main" val="16448062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DE00B2-029B-47F8-85AE-70C96D055AA7}"/>
              </a:ext>
            </a:extLst>
          </p:cNvPr>
          <p:cNvSpPr>
            <a:spLocks noGrp="1"/>
          </p:cNvSpPr>
          <p:nvPr>
            <p:ph type="title"/>
          </p:nvPr>
        </p:nvSpPr>
        <p:spPr/>
        <p:txBody>
          <a:bodyPr/>
          <a:lstStyle/>
          <a:p>
            <a:r>
              <a:rPr lang="en-CA" dirty="0"/>
              <a:t>The Correlation Problem</a:t>
            </a:r>
          </a:p>
        </p:txBody>
      </p:sp>
      <p:sp>
        <p:nvSpPr>
          <p:cNvPr id="3" name="Content Placeholder 2">
            <a:extLst>
              <a:ext uri="{FF2B5EF4-FFF2-40B4-BE49-F238E27FC236}">
                <a16:creationId xmlns:a16="http://schemas.microsoft.com/office/drawing/2014/main" id="{D31301A2-0819-47CE-AE61-B8111EA7C03A}"/>
              </a:ext>
            </a:extLst>
          </p:cNvPr>
          <p:cNvSpPr>
            <a:spLocks noGrp="1"/>
          </p:cNvSpPr>
          <p:nvPr>
            <p:ph idx="1"/>
          </p:nvPr>
        </p:nvSpPr>
        <p:spPr/>
        <p:txBody>
          <a:bodyPr/>
          <a:lstStyle/>
          <a:p>
            <a:r>
              <a:rPr lang="en-CA" dirty="0"/>
              <a:t>Suppose two features to estimate house price are</a:t>
            </a:r>
          </a:p>
          <a:p>
            <a:pPr lvl="1"/>
            <a:r>
              <a:rPr lang="en-CA" dirty="0"/>
              <a:t>X</a:t>
            </a:r>
            <a:r>
              <a:rPr lang="en-CA" baseline="-25000" dirty="0"/>
              <a:t>1</a:t>
            </a:r>
            <a:r>
              <a:rPr lang="en-CA" dirty="0"/>
              <a:t>: Square feet of basement</a:t>
            </a:r>
          </a:p>
          <a:p>
            <a:pPr lvl="1"/>
            <a:r>
              <a:rPr lang="en-CA" dirty="0"/>
              <a:t>X</a:t>
            </a:r>
            <a:r>
              <a:rPr lang="en-CA" baseline="-25000" dirty="0"/>
              <a:t>2</a:t>
            </a:r>
            <a:r>
              <a:rPr lang="en-CA" dirty="0"/>
              <a:t>: Square feet of first floor</a:t>
            </a:r>
          </a:p>
          <a:p>
            <a:pPr lvl="1"/>
            <a:endParaRPr lang="en-CA" dirty="0"/>
          </a:p>
          <a:p>
            <a:pPr marL="342900" lvl="1" indent="0">
              <a:buNone/>
            </a:pPr>
            <a:r>
              <a:rPr lang="en-CA" dirty="0"/>
              <a:t>Best fit to training set might be:</a:t>
            </a:r>
          </a:p>
          <a:p>
            <a:pPr marL="342900" lvl="1" indent="0">
              <a:buNone/>
            </a:pPr>
            <a:endParaRPr lang="en-CA" dirty="0"/>
          </a:p>
          <a:p>
            <a:pPr marL="342900" lvl="1" indent="0">
              <a:buNone/>
            </a:pPr>
            <a:r>
              <a:rPr lang="en-CA" dirty="0"/>
              <a:t>Price($’000s) = 10X</a:t>
            </a:r>
            <a:r>
              <a:rPr lang="en-CA" baseline="-25000" dirty="0"/>
              <a:t>1</a:t>
            </a:r>
            <a:r>
              <a:rPr lang="en-CA" dirty="0"/>
              <a:t>−9.5X</a:t>
            </a:r>
            <a:r>
              <a:rPr lang="en-CA" baseline="-25000" dirty="0"/>
              <a:t>2</a:t>
            </a:r>
          </a:p>
          <a:p>
            <a:pPr marL="342900" lvl="1" indent="0">
              <a:buNone/>
            </a:pPr>
            <a:endParaRPr lang="en-CA" baseline="-25000" dirty="0"/>
          </a:p>
          <a:p>
            <a:pPr marL="342900" lvl="1" indent="0">
              <a:buNone/>
            </a:pPr>
            <a:r>
              <a:rPr lang="en-CA" dirty="0"/>
              <a:t>This almost certainly overfits. A better model is something similar to:</a:t>
            </a:r>
          </a:p>
          <a:p>
            <a:pPr marL="342900" lvl="1" indent="0">
              <a:buNone/>
            </a:pPr>
            <a:endParaRPr lang="en-CA" dirty="0"/>
          </a:p>
          <a:p>
            <a:pPr marL="342900" lvl="1" indent="0">
              <a:buNone/>
            </a:pPr>
            <a:r>
              <a:rPr lang="en-CA" dirty="0"/>
              <a:t>Price($’000s) = 0.5X</a:t>
            </a:r>
            <a:r>
              <a:rPr lang="en-CA" baseline="-25000" dirty="0"/>
              <a:t>1   </a:t>
            </a:r>
            <a:r>
              <a:rPr lang="en-CA" dirty="0"/>
              <a:t> or Price($’000s) = 0.5X</a:t>
            </a:r>
            <a:r>
              <a:rPr lang="en-CA" baseline="-25000" dirty="0"/>
              <a:t>2 </a:t>
            </a:r>
            <a:endParaRPr lang="en-CA" dirty="0"/>
          </a:p>
        </p:txBody>
      </p:sp>
      <p:sp>
        <p:nvSpPr>
          <p:cNvPr id="4" name="Footer Placeholder 3">
            <a:extLst>
              <a:ext uri="{FF2B5EF4-FFF2-40B4-BE49-F238E27FC236}">
                <a16:creationId xmlns:a16="http://schemas.microsoft.com/office/drawing/2014/main" id="{477B3CA3-CF43-4102-9A67-08518F11EA85}"/>
              </a:ext>
            </a:extLst>
          </p:cNvPr>
          <p:cNvSpPr>
            <a:spLocks noGrp="1"/>
          </p:cNvSpPr>
          <p:nvPr>
            <p:ph type="ftr" sz="quarter" idx="11"/>
          </p:nvPr>
        </p:nvSpPr>
        <p:spPr/>
        <p:txBody>
          <a:bodyPr/>
          <a:lstStyle/>
          <a:p>
            <a:r>
              <a:rPr lang="en-US" dirty="0"/>
              <a:t>Machine Learning in Business, 4</a:t>
            </a:r>
            <a:r>
              <a:rPr lang="en-US" baseline="30000" dirty="0"/>
              <a:t>th</a:t>
            </a:r>
            <a:r>
              <a:rPr lang="en-US" dirty="0"/>
              <a:t> Ed. Copyright  © John C. Hull et al. 2025</a:t>
            </a:r>
            <a:endParaRPr lang="en-CA" dirty="0"/>
          </a:p>
        </p:txBody>
      </p:sp>
      <p:sp>
        <p:nvSpPr>
          <p:cNvPr id="5" name="Slide Number Placeholder 4">
            <a:extLst>
              <a:ext uri="{FF2B5EF4-FFF2-40B4-BE49-F238E27FC236}">
                <a16:creationId xmlns:a16="http://schemas.microsoft.com/office/drawing/2014/main" id="{D18DE8BC-F4EB-456E-A3CA-568F6C916D0F}"/>
              </a:ext>
            </a:extLst>
          </p:cNvPr>
          <p:cNvSpPr>
            <a:spLocks noGrp="1"/>
          </p:cNvSpPr>
          <p:nvPr>
            <p:ph type="sldNum" sz="quarter" idx="12"/>
          </p:nvPr>
        </p:nvSpPr>
        <p:spPr/>
        <p:txBody>
          <a:bodyPr/>
          <a:lstStyle/>
          <a:p>
            <a:fld id="{F979D778-5668-409F-BE61-8F31D5437AFC}" type="slidenum">
              <a:rPr lang="en-CA" smtClean="0"/>
              <a:t>7</a:t>
            </a:fld>
            <a:endParaRPr lang="en-CA"/>
          </a:p>
        </p:txBody>
      </p:sp>
    </p:spTree>
    <p:extLst>
      <p:ext uri="{BB962C8B-B14F-4D97-AF65-F5344CB8AC3E}">
        <p14:creationId xmlns:p14="http://schemas.microsoft.com/office/powerpoint/2010/main" val="21128593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Regularization</a:t>
            </a:r>
          </a:p>
        </p:txBody>
      </p:sp>
      <p:sp>
        <p:nvSpPr>
          <p:cNvPr id="3" name="Content Placeholder 2"/>
          <p:cNvSpPr>
            <a:spLocks noGrp="1"/>
          </p:cNvSpPr>
          <p:nvPr>
            <p:ph idx="1"/>
          </p:nvPr>
        </p:nvSpPr>
        <p:spPr/>
        <p:txBody>
          <a:bodyPr/>
          <a:lstStyle/>
          <a:p>
            <a:r>
              <a:rPr lang="en-CA" dirty="0"/>
              <a:t>Regularization is a way of avoiding overfitting and possibly simplifying the model by reducing the number of features. </a:t>
            </a:r>
          </a:p>
          <a:p>
            <a:pPr marL="0" indent="0">
              <a:buNone/>
            </a:pPr>
            <a:r>
              <a:rPr lang="en-CA" dirty="0"/>
              <a:t>   Alternatives:</a:t>
            </a:r>
          </a:p>
          <a:p>
            <a:pPr lvl="1"/>
            <a:r>
              <a:rPr lang="en-CA" dirty="0"/>
              <a:t>Ridge </a:t>
            </a:r>
          </a:p>
          <a:p>
            <a:pPr lvl="1"/>
            <a:r>
              <a:rPr lang="en-CA" dirty="0"/>
              <a:t>Lasso</a:t>
            </a:r>
          </a:p>
          <a:p>
            <a:pPr lvl="1"/>
            <a:r>
              <a:rPr lang="en-CA" dirty="0"/>
              <a:t>Elastic net</a:t>
            </a:r>
          </a:p>
          <a:p>
            <a:endParaRPr lang="en-CA" dirty="0"/>
          </a:p>
          <a:p>
            <a:r>
              <a:rPr lang="en-CA" dirty="0"/>
              <a:t>We must first scale feature values</a:t>
            </a:r>
          </a:p>
          <a:p>
            <a:pPr marL="342900" lvl="1" indent="0">
              <a:buNone/>
            </a:pPr>
            <a:endParaRPr lang="en-CA" dirty="0"/>
          </a:p>
          <a:p>
            <a:pPr lvl="1"/>
            <a:endParaRPr lang="en-CA" dirty="0"/>
          </a:p>
          <a:p>
            <a:pPr lvl="1"/>
            <a:endParaRPr lang="en-CA" dirty="0"/>
          </a:p>
          <a:p>
            <a:endParaRPr lang="en-CA" dirty="0"/>
          </a:p>
          <a:p>
            <a:endParaRPr lang="en-CA" dirty="0"/>
          </a:p>
        </p:txBody>
      </p:sp>
      <p:sp>
        <p:nvSpPr>
          <p:cNvPr id="4" name="Footer Placeholder 3"/>
          <p:cNvSpPr>
            <a:spLocks noGrp="1"/>
          </p:cNvSpPr>
          <p:nvPr>
            <p:ph type="ftr" sz="quarter" idx="11"/>
          </p:nvPr>
        </p:nvSpPr>
        <p:spPr/>
        <p:txBody>
          <a:bodyPr/>
          <a:lstStyle/>
          <a:p>
            <a:r>
              <a:rPr lang="en-US" dirty="0"/>
              <a:t>Machine Learning in Business, 4</a:t>
            </a:r>
            <a:r>
              <a:rPr lang="en-US" baseline="30000" dirty="0"/>
              <a:t>th</a:t>
            </a:r>
            <a:r>
              <a:rPr lang="en-US" dirty="0"/>
              <a:t> Ed. Copyright  © John C. Hull et al. 2025</a:t>
            </a:r>
            <a:endParaRPr lang="en-CA" dirty="0"/>
          </a:p>
        </p:txBody>
      </p:sp>
      <p:sp>
        <p:nvSpPr>
          <p:cNvPr id="5" name="Slide Number Placeholder 4"/>
          <p:cNvSpPr>
            <a:spLocks noGrp="1"/>
          </p:cNvSpPr>
          <p:nvPr>
            <p:ph type="sldNum" sz="quarter" idx="12"/>
          </p:nvPr>
        </p:nvSpPr>
        <p:spPr/>
        <p:txBody>
          <a:bodyPr/>
          <a:lstStyle/>
          <a:p>
            <a:fld id="{F979D778-5668-409F-BE61-8F31D5437AFC}" type="slidenum">
              <a:rPr lang="en-CA" smtClean="0"/>
              <a:t>8</a:t>
            </a:fld>
            <a:endParaRPr lang="en-CA"/>
          </a:p>
        </p:txBody>
      </p:sp>
    </p:spTree>
    <p:extLst>
      <p:ext uri="{BB962C8B-B14F-4D97-AF65-F5344CB8AC3E}">
        <p14:creationId xmlns:p14="http://schemas.microsoft.com/office/powerpoint/2010/main" val="188294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105191"/>
            <a:ext cx="7772400" cy="857250"/>
          </a:xfrm>
        </p:spPr>
        <p:txBody>
          <a:bodyPr/>
          <a:lstStyle/>
          <a:p>
            <a:r>
              <a:rPr lang="en-CA" dirty="0"/>
              <a:t>Ridge regression </a:t>
            </a:r>
            <a:r>
              <a:rPr lang="en-CA" sz="2800" dirty="0"/>
              <a:t>(analytic solution)</a:t>
            </a:r>
          </a:p>
        </p:txBody>
      </p:sp>
      <p:sp>
        <p:nvSpPr>
          <p:cNvPr id="3" name="Content Placeholder 2"/>
          <p:cNvSpPr>
            <a:spLocks noGrp="1"/>
          </p:cNvSpPr>
          <p:nvPr>
            <p:ph idx="1"/>
          </p:nvPr>
        </p:nvSpPr>
        <p:spPr/>
        <p:txBody>
          <a:bodyPr/>
          <a:lstStyle/>
          <a:p>
            <a:r>
              <a:rPr lang="en-CA" sz="2400" dirty="0"/>
              <a:t>Reduce magnitude of regression coefficients by choosing a parameter </a:t>
            </a:r>
            <a:r>
              <a:rPr lang="en-CA" sz="2400" dirty="0">
                <a:latin typeface="Symbol" panose="05050102010706020507" pitchFamily="18" charset="2"/>
              </a:rPr>
              <a:t>l</a:t>
            </a:r>
            <a:r>
              <a:rPr lang="en-CA" sz="2400" dirty="0"/>
              <a:t> and minimizing</a:t>
            </a:r>
          </a:p>
          <a:p>
            <a:pPr marL="0" indent="0">
              <a:buNone/>
            </a:pPr>
            <a:endParaRPr lang="en-CA" sz="2400" dirty="0"/>
          </a:p>
          <a:p>
            <a:pPr marL="0" indent="0">
              <a:buNone/>
            </a:pPr>
            <a:endParaRPr lang="en-CA" sz="2400" dirty="0"/>
          </a:p>
          <a:p>
            <a:r>
              <a:rPr lang="en-CA" sz="2400" dirty="0"/>
              <a:t>What happens as </a:t>
            </a:r>
            <a:r>
              <a:rPr lang="en-CA" sz="2400" dirty="0">
                <a:latin typeface="Symbol" panose="05050102010706020507" pitchFamily="18" charset="2"/>
              </a:rPr>
              <a:t>l</a:t>
            </a:r>
            <a:r>
              <a:rPr lang="en-CA" sz="2400" dirty="0"/>
              <a:t> increases?</a:t>
            </a:r>
          </a:p>
        </p:txBody>
      </p:sp>
      <p:sp>
        <p:nvSpPr>
          <p:cNvPr id="4" name="Footer Placeholder 3"/>
          <p:cNvSpPr>
            <a:spLocks noGrp="1"/>
          </p:cNvSpPr>
          <p:nvPr>
            <p:ph type="ftr" sz="quarter" idx="11"/>
          </p:nvPr>
        </p:nvSpPr>
        <p:spPr/>
        <p:txBody>
          <a:bodyPr/>
          <a:lstStyle/>
          <a:p>
            <a:r>
              <a:rPr lang="en-US" dirty="0"/>
              <a:t>Machine Learning in Business, 4</a:t>
            </a:r>
            <a:r>
              <a:rPr lang="en-US" baseline="30000" dirty="0"/>
              <a:t>th</a:t>
            </a:r>
            <a:r>
              <a:rPr lang="en-US" dirty="0"/>
              <a:t> Ed. Copyright  © John C. Hull et al. 2025</a:t>
            </a:r>
            <a:endParaRPr lang="en-CA" dirty="0"/>
          </a:p>
        </p:txBody>
      </p:sp>
      <p:sp>
        <p:nvSpPr>
          <p:cNvPr id="5" name="Slide Number Placeholder 4"/>
          <p:cNvSpPr>
            <a:spLocks noGrp="1"/>
          </p:cNvSpPr>
          <p:nvPr>
            <p:ph type="sldNum" sz="quarter" idx="12"/>
          </p:nvPr>
        </p:nvSpPr>
        <p:spPr/>
        <p:txBody>
          <a:bodyPr/>
          <a:lstStyle/>
          <a:p>
            <a:fld id="{2E8C09BE-1715-42CA-A91A-E7B0E09A3015}" type="slidenum">
              <a:rPr lang="en-CA" smtClean="0"/>
              <a:t>9</a:t>
            </a:fld>
            <a:endParaRPr lang="en-CA"/>
          </a:p>
        </p:txBody>
      </p:sp>
      <p:graphicFrame>
        <p:nvGraphicFramePr>
          <p:cNvPr id="6" name="Object 5"/>
          <p:cNvGraphicFramePr>
            <a:graphicFrameLocks noChangeAspect="1"/>
          </p:cNvGraphicFramePr>
          <p:nvPr>
            <p:extLst>
              <p:ext uri="{D42A27DB-BD31-4B8C-83A1-F6EECF244321}">
                <p14:modId xmlns:p14="http://schemas.microsoft.com/office/powerpoint/2010/main" val="3203650139"/>
              </p:ext>
            </p:extLst>
          </p:nvPr>
        </p:nvGraphicFramePr>
        <p:xfrm>
          <a:off x="3203848" y="3068960"/>
          <a:ext cx="1512168" cy="786881"/>
        </p:xfrm>
        <a:graphic>
          <a:graphicData uri="http://schemas.openxmlformats.org/presentationml/2006/ole">
            <mc:AlternateContent xmlns:mc="http://schemas.openxmlformats.org/markup-compatibility/2006">
              <mc:Choice xmlns:v="urn:schemas-microsoft-com:vml" Requires="v">
                <p:oleObj name="Equation" r:id="rId2" imgW="825480" imgH="431640" progId="Equation.DSMT4">
                  <p:embed/>
                </p:oleObj>
              </mc:Choice>
              <mc:Fallback>
                <p:oleObj name="Equation" r:id="rId2" imgW="825480" imgH="431640" progId="Equation.DSMT4">
                  <p:embed/>
                  <p:pic>
                    <p:nvPicPr>
                      <p:cNvPr id="6" name="Object 5"/>
                      <p:cNvPicPr/>
                      <p:nvPr/>
                    </p:nvPicPr>
                    <p:blipFill>
                      <a:blip r:embed="rId3"/>
                      <a:stretch>
                        <a:fillRect/>
                      </a:stretch>
                    </p:blipFill>
                    <p:spPr>
                      <a:xfrm>
                        <a:off x="3203848" y="3068960"/>
                        <a:ext cx="1512168" cy="786881"/>
                      </a:xfrm>
                      <a:prstGeom prst="rect">
                        <a:avLst/>
                      </a:prstGeom>
                    </p:spPr>
                  </p:pic>
                </p:oleObj>
              </mc:Fallback>
            </mc:AlternateContent>
          </a:graphicData>
        </a:graphic>
      </p:graphicFrame>
    </p:spTree>
    <p:extLst>
      <p:ext uri="{BB962C8B-B14F-4D97-AF65-F5344CB8AC3E}">
        <p14:creationId xmlns:p14="http://schemas.microsoft.com/office/powerpoint/2010/main" val="3456074776"/>
      </p:ext>
    </p:extLst>
  </p:cSld>
  <p:clrMapOvr>
    <a:masterClrMapping/>
  </p:clrMapOvr>
</p:sld>
</file>

<file path=ppt/theme/theme1.xml><?xml version="1.0" encoding="utf-8"?>
<a:theme xmlns:a="http://schemas.openxmlformats.org/drawingml/2006/main" name="Global">
  <a:themeElements>
    <a:clrScheme name="Global 2">
      <a:dk1>
        <a:srgbClr val="000000"/>
      </a:dk1>
      <a:lt1>
        <a:srgbClr val="FFFFFF"/>
      </a:lt1>
      <a:dk2>
        <a:srgbClr val="CC6600"/>
      </a:dk2>
      <a:lt2>
        <a:srgbClr val="FFFFFF"/>
      </a:lt2>
      <a:accent1>
        <a:srgbClr val="FFFFCC"/>
      </a:accent1>
      <a:accent2>
        <a:srgbClr val="B5E0E3"/>
      </a:accent2>
      <a:accent3>
        <a:srgbClr val="FFFFFF"/>
      </a:accent3>
      <a:accent4>
        <a:srgbClr val="000000"/>
      </a:accent4>
      <a:accent5>
        <a:srgbClr val="FFFFE2"/>
      </a:accent5>
      <a:accent6>
        <a:srgbClr val="A4CBCE"/>
      </a:accent6>
      <a:hlink>
        <a:srgbClr val="E5D093"/>
      </a:hlink>
      <a:folHlink>
        <a:srgbClr val="CCB374"/>
      </a:folHlink>
    </a:clrScheme>
    <a:fontScheme name="Global">
      <a:majorFont>
        <a:latin typeface="Times New Roman"/>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Global 1">
        <a:dk1>
          <a:srgbClr val="000000"/>
        </a:dk1>
        <a:lt1>
          <a:srgbClr val="FFFFCC"/>
        </a:lt1>
        <a:dk2>
          <a:srgbClr val="4D4D4D"/>
        </a:dk2>
        <a:lt2>
          <a:srgbClr val="FFCC00"/>
        </a:lt2>
        <a:accent1>
          <a:srgbClr val="FF9900"/>
        </a:accent1>
        <a:accent2>
          <a:srgbClr val="CC9900"/>
        </a:accent2>
        <a:accent3>
          <a:srgbClr val="B2B2B2"/>
        </a:accent3>
        <a:accent4>
          <a:srgbClr val="DADAAE"/>
        </a:accent4>
        <a:accent5>
          <a:srgbClr val="FFCAAA"/>
        </a:accent5>
        <a:accent6>
          <a:srgbClr val="B98A00"/>
        </a:accent6>
        <a:hlink>
          <a:srgbClr val="898743"/>
        </a:hlink>
        <a:folHlink>
          <a:srgbClr val="666633"/>
        </a:folHlink>
      </a:clrScheme>
      <a:clrMap bg1="dk2" tx1="lt1" bg2="dk1" tx2="lt2" accent1="accent1" accent2="accent2" accent3="accent3" accent4="accent4" accent5="accent5" accent6="accent6" hlink="hlink" folHlink="folHlink"/>
    </a:extraClrScheme>
    <a:extraClrScheme>
      <a:clrScheme name="Global 2">
        <a:dk1>
          <a:srgbClr val="000000"/>
        </a:dk1>
        <a:lt1>
          <a:srgbClr val="FFFFFF"/>
        </a:lt1>
        <a:dk2>
          <a:srgbClr val="CC6600"/>
        </a:dk2>
        <a:lt2>
          <a:srgbClr val="FFFFFF"/>
        </a:lt2>
        <a:accent1>
          <a:srgbClr val="FFFFCC"/>
        </a:accent1>
        <a:accent2>
          <a:srgbClr val="B5E0E3"/>
        </a:accent2>
        <a:accent3>
          <a:srgbClr val="FFFFFF"/>
        </a:accent3>
        <a:accent4>
          <a:srgbClr val="000000"/>
        </a:accent4>
        <a:accent5>
          <a:srgbClr val="FFFFE2"/>
        </a:accent5>
        <a:accent6>
          <a:srgbClr val="A4CBCE"/>
        </a:accent6>
        <a:hlink>
          <a:srgbClr val="E5D093"/>
        </a:hlink>
        <a:folHlink>
          <a:srgbClr val="CCB374"/>
        </a:folHlink>
      </a:clrScheme>
      <a:clrMap bg1="lt1" tx1="dk1" bg2="lt2" tx2="dk2" accent1="accent1" accent2="accent2" accent3="accent3" accent4="accent4" accent5="accent5" accent6="accent6" hlink="hlink" folHlink="folHlink"/>
    </a:extraClrScheme>
    <a:extraClrScheme>
      <a:clrScheme name="Global 3">
        <a:dk1>
          <a:srgbClr val="000000"/>
        </a:dk1>
        <a:lt1>
          <a:srgbClr val="FFFFFF"/>
        </a:lt1>
        <a:dk2>
          <a:srgbClr val="000000"/>
        </a:dk2>
        <a:lt2>
          <a:srgbClr val="FFFFFF"/>
        </a:lt2>
        <a:accent1>
          <a:srgbClr val="F8F8F8"/>
        </a:accent1>
        <a:accent2>
          <a:srgbClr val="969696"/>
        </a:accent2>
        <a:accent3>
          <a:srgbClr val="FFFFFF"/>
        </a:accent3>
        <a:accent4>
          <a:srgbClr val="000000"/>
        </a:accent4>
        <a:accent5>
          <a:srgbClr val="FBFBFB"/>
        </a:accent5>
        <a:accent6>
          <a:srgbClr val="878787"/>
        </a:accent6>
        <a:hlink>
          <a:srgbClr val="DDDDDD"/>
        </a:hlink>
        <a:folHlink>
          <a:srgbClr val="B2B2B2"/>
        </a:folHlink>
      </a:clrScheme>
      <a:clrMap bg1="lt1" tx1="dk1" bg2="lt2" tx2="dk2" accent1="accent1" accent2="accent2" accent3="accent3" accent4="accent4" accent5="accent5" accent6="accent6" hlink="hlink" folHlink="folHlink"/>
    </a:extraClrScheme>
    <a:extraClrScheme>
      <a:clrScheme name="Global 4">
        <a:dk1>
          <a:srgbClr val="000000"/>
        </a:dk1>
        <a:lt1>
          <a:srgbClr val="FFFFFF"/>
        </a:lt1>
        <a:dk2>
          <a:srgbClr val="000066"/>
        </a:dk2>
        <a:lt2>
          <a:srgbClr val="FFFFFF"/>
        </a:lt2>
        <a:accent1>
          <a:srgbClr val="FFFFCC"/>
        </a:accent1>
        <a:accent2>
          <a:srgbClr val="B5E0E3"/>
        </a:accent2>
        <a:accent3>
          <a:srgbClr val="FFFFFF"/>
        </a:accent3>
        <a:accent4>
          <a:srgbClr val="000000"/>
        </a:accent4>
        <a:accent5>
          <a:srgbClr val="FFFFE2"/>
        </a:accent5>
        <a:accent6>
          <a:srgbClr val="A4CBCE"/>
        </a:accent6>
        <a:hlink>
          <a:srgbClr val="BFDFFF"/>
        </a:hlink>
        <a:folHlink>
          <a:srgbClr val="99CCFF"/>
        </a:folHlink>
      </a:clrScheme>
      <a:clrMap bg1="lt1" tx1="dk1" bg2="lt2" tx2="dk2" accent1="accent1" accent2="accent2" accent3="accent3" accent4="accent4" accent5="accent5" accent6="accent6" hlink="hlink" folHlink="folHlink"/>
    </a:extraClrScheme>
    <a:extraClrScheme>
      <a:clrScheme name="Global 5">
        <a:dk1>
          <a:srgbClr val="000000"/>
        </a:dk1>
        <a:lt1>
          <a:srgbClr val="E9E6D9"/>
        </a:lt1>
        <a:dk2>
          <a:srgbClr val="666633"/>
        </a:dk2>
        <a:lt2>
          <a:srgbClr val="CEC7AA"/>
        </a:lt2>
        <a:accent1>
          <a:srgbClr val="FFFFCC"/>
        </a:accent1>
        <a:accent2>
          <a:srgbClr val="B5E0E3"/>
        </a:accent2>
        <a:accent3>
          <a:srgbClr val="F2F0E9"/>
        </a:accent3>
        <a:accent4>
          <a:srgbClr val="000000"/>
        </a:accent4>
        <a:accent5>
          <a:srgbClr val="FFFFE2"/>
        </a:accent5>
        <a:accent6>
          <a:srgbClr val="A4CBCE"/>
        </a:accent6>
        <a:hlink>
          <a:srgbClr val="B6AB82"/>
        </a:hlink>
        <a:folHlink>
          <a:srgbClr val="A0925E"/>
        </a:folHlink>
      </a:clrScheme>
      <a:clrMap bg1="lt1" tx1="dk1" bg2="lt2" tx2="dk2" accent1="accent1" accent2="accent2" accent3="accent3" accent4="accent4" accent5="accent5" accent6="accent6" hlink="hlink" folHlink="folHlink"/>
    </a:extraClrScheme>
    <a:extraClrScheme>
      <a:clrScheme name="Global 6">
        <a:dk1>
          <a:srgbClr val="1B3753"/>
        </a:dk1>
        <a:lt1>
          <a:srgbClr val="EAEAEA"/>
        </a:lt1>
        <a:dk2>
          <a:srgbClr val="336699"/>
        </a:dk2>
        <a:lt2>
          <a:srgbClr val="FFFFCC"/>
        </a:lt2>
        <a:accent1>
          <a:srgbClr val="BA8E46"/>
        </a:accent1>
        <a:accent2>
          <a:srgbClr val="46C0AF"/>
        </a:accent2>
        <a:accent3>
          <a:srgbClr val="ADB8CA"/>
        </a:accent3>
        <a:accent4>
          <a:srgbClr val="C8C8C8"/>
        </a:accent4>
        <a:accent5>
          <a:srgbClr val="D9C6B0"/>
        </a:accent5>
        <a:accent6>
          <a:srgbClr val="3FAE9E"/>
        </a:accent6>
        <a:hlink>
          <a:srgbClr val="93ACC3"/>
        </a:hlink>
        <a:folHlink>
          <a:srgbClr val="7897B4"/>
        </a:folHlink>
      </a:clrScheme>
      <a:clrMap bg1="dk2" tx1="lt1" bg2="dk1" tx2="lt2" accent1="accent1" accent2="accent2" accent3="accent3" accent4="accent4" accent5="accent5" accent6="accent6" hlink="hlink" folHlink="folHlink"/>
    </a:extraClrScheme>
    <a:extraClrScheme>
      <a:clrScheme name="Global 7">
        <a:dk1>
          <a:srgbClr val="000000"/>
        </a:dk1>
        <a:lt1>
          <a:srgbClr val="FFFFFF"/>
        </a:lt1>
        <a:dk2>
          <a:srgbClr val="000000"/>
        </a:dk2>
        <a:lt2>
          <a:srgbClr val="FFFFFF"/>
        </a:lt2>
        <a:accent1>
          <a:srgbClr val="FFFFCC"/>
        </a:accent1>
        <a:accent2>
          <a:srgbClr val="FFCC99"/>
        </a:accent2>
        <a:accent3>
          <a:srgbClr val="FFFFFF"/>
        </a:accent3>
        <a:accent4>
          <a:srgbClr val="000000"/>
        </a:accent4>
        <a:accent5>
          <a:srgbClr val="FFFFE2"/>
        </a:accent5>
        <a:accent6>
          <a:srgbClr val="E7B98A"/>
        </a:accent6>
        <a:hlink>
          <a:srgbClr val="FF9999"/>
        </a:hlink>
        <a:folHlink>
          <a:srgbClr val="E06360"/>
        </a:folHlink>
      </a:clrScheme>
      <a:clrMap bg1="lt1" tx1="dk1" bg2="lt2" tx2="dk2" accent1="accent1" accent2="accent2" accent3="accent3" accent4="accent4" accent5="accent5" accent6="accent6" hlink="hlink" folHlink="folHlink"/>
    </a:extraClrScheme>
    <a:extraClrScheme>
      <a:clrScheme name="Global 8">
        <a:dk1>
          <a:srgbClr val="000000"/>
        </a:dk1>
        <a:lt1>
          <a:srgbClr val="EAEAEA"/>
        </a:lt1>
        <a:dk2>
          <a:srgbClr val="17118B"/>
        </a:dk2>
        <a:lt2>
          <a:srgbClr val="FFFFCC"/>
        </a:lt2>
        <a:accent1>
          <a:srgbClr val="B2B2B2"/>
        </a:accent1>
        <a:accent2>
          <a:srgbClr val="54ABB2"/>
        </a:accent2>
        <a:accent3>
          <a:srgbClr val="ABAAC4"/>
        </a:accent3>
        <a:accent4>
          <a:srgbClr val="C8C8C8"/>
        </a:accent4>
        <a:accent5>
          <a:srgbClr val="D5D5D5"/>
        </a:accent5>
        <a:accent6>
          <a:srgbClr val="4B9BA1"/>
        </a:accent6>
        <a:hlink>
          <a:srgbClr val="4F49A3"/>
        </a:hlink>
        <a:folHlink>
          <a:srgbClr val="2E2573"/>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Chapter 2</Template>
  <TotalTime>738</TotalTime>
  <Words>2977</Words>
  <Application>Microsoft Office PowerPoint</Application>
  <PresentationFormat>On-screen Show (4:3)</PresentationFormat>
  <Paragraphs>566</Paragraphs>
  <Slides>37</Slides>
  <Notes>1</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37</vt:i4>
      </vt:variant>
    </vt:vector>
  </HeadingPairs>
  <TitlesOfParts>
    <vt:vector size="46" baseType="lpstr">
      <vt:lpstr>Arial</vt:lpstr>
      <vt:lpstr>Calibri</vt:lpstr>
      <vt:lpstr>Cambria</vt:lpstr>
      <vt:lpstr>Cambria Math</vt:lpstr>
      <vt:lpstr>Symbol</vt:lpstr>
      <vt:lpstr>Tahoma</vt:lpstr>
      <vt:lpstr>Times New Roman</vt:lpstr>
      <vt:lpstr>Global</vt:lpstr>
      <vt:lpstr>Equation</vt:lpstr>
      <vt:lpstr>Machine Learning in Business, 4th Edition </vt:lpstr>
      <vt:lpstr>Linear Regression</vt:lpstr>
      <vt:lpstr>Linear Regression continued</vt:lpstr>
      <vt:lpstr>Gradient Descent (brief description: more details when neural networks are discussed)</vt:lpstr>
      <vt:lpstr>Categorical Features</vt:lpstr>
      <vt:lpstr>Dummy Variable Trap</vt:lpstr>
      <vt:lpstr>The Correlation Problem</vt:lpstr>
      <vt:lpstr>Regularization</vt:lpstr>
      <vt:lpstr>Ridge regression (analytic solution)</vt:lpstr>
      <vt:lpstr>Lasso Regression (must use gradient descent)</vt:lpstr>
      <vt:lpstr>Elastic Net Regression (must use gradient descent)</vt:lpstr>
      <vt:lpstr>Baby Example (from Chapter 1)</vt:lpstr>
      <vt:lpstr>Baby Example continued</vt:lpstr>
      <vt:lpstr>Data with Z-score scaling (Table 3.3)</vt:lpstr>
      <vt:lpstr>Ridge Results, Table 3.4 (l=0.02 is similar to quadratic model)</vt:lpstr>
      <vt:lpstr>Lasso Results, Table 3.5 (l=1 is similar to the quadratic model)</vt:lpstr>
      <vt:lpstr>Elastic Net Results: l1 = 0.02, l2=1</vt:lpstr>
      <vt:lpstr>Iowa House Price Case Study</vt:lpstr>
      <vt:lpstr>Iowa House Price Results (No regularization)</vt:lpstr>
      <vt:lpstr>Ridge Results for validation set (Figure 3.8)</vt:lpstr>
      <vt:lpstr>Lasso Results for validation set (Figure 3.9)</vt:lpstr>
      <vt:lpstr>Non-zero weights for Lasso when l=0.1 (15 features with overall quality and total living area most important) </vt:lpstr>
      <vt:lpstr>Summary of Iowa House Price Results</vt:lpstr>
      <vt:lpstr>Logistic Regression</vt:lpstr>
      <vt:lpstr>The Sigmoid Function (Figure 3.10)</vt:lpstr>
      <vt:lpstr>Maximum Likelihood Estimation</vt:lpstr>
      <vt:lpstr>LendingClub Case Study</vt:lpstr>
      <vt:lpstr>The Data (Table 3.8)</vt:lpstr>
      <vt:lpstr>Results for LendingClub Training Set (Unscaled data)</vt:lpstr>
      <vt:lpstr>Decision Criterion</vt:lpstr>
      <vt:lpstr>Test Set Results (Tables 3.10, 3.11, and 3.12)</vt:lpstr>
      <vt:lpstr>The Confusion matrix and common ratios</vt:lpstr>
      <vt:lpstr>Test Set Ratios for different Z values (Table 3.14)</vt:lpstr>
      <vt:lpstr>As we change the Z criterion we get an ROC curve (receiver operating characteristics) curve, Figure 3.11</vt:lpstr>
      <vt:lpstr>Area Under Curve (AUC)</vt:lpstr>
      <vt:lpstr>Choosing Z</vt:lpstr>
      <vt:lpstr>A  Simple Alternative to regression : k-nearest neighbors</vt:lpstr>
    </vt:vector>
  </TitlesOfParts>
  <Company>Joseph L. Rotman School of Management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Supervised Learning: Linear Regression</dc:title>
  <dc:subject>Machine Learning in Business</dc:subject>
  <dc:creator>hull</dc:creator>
  <cp:keywords>Chapter 3</cp:keywords>
  <dc:description>Copyright 2019 by John C. Hull. All Rights Reserved. Published 2019</dc:description>
  <cp:lastModifiedBy>Jacky Chen</cp:lastModifiedBy>
  <cp:revision>55</cp:revision>
  <cp:lastPrinted>2021-11-29T18:14:28Z</cp:lastPrinted>
  <dcterms:created xsi:type="dcterms:W3CDTF">2019-07-16T22:03:37Z</dcterms:created>
  <dcterms:modified xsi:type="dcterms:W3CDTF">2025-04-06T15:41:41Z</dcterms:modified>
</cp:coreProperties>
</file>